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57" r:id="rId3"/>
    <p:sldId id="259" r:id="rId4"/>
    <p:sldId id="260" r:id="rId5"/>
    <p:sldId id="261" r:id="rId6"/>
    <p:sldId id="262" r:id="rId7"/>
    <p:sldId id="263" r:id="rId8"/>
    <p:sldId id="287" r:id="rId9"/>
    <p:sldId id="266" r:id="rId10"/>
    <p:sldId id="269" r:id="rId11"/>
    <p:sldId id="270" r:id="rId12"/>
    <p:sldId id="271" r:id="rId13"/>
    <p:sldId id="273" r:id="rId14"/>
    <p:sldId id="274" r:id="rId15"/>
    <p:sldId id="275" r:id="rId16"/>
    <p:sldId id="277" r:id="rId17"/>
    <p:sldId id="278" r:id="rId18"/>
    <p:sldId id="279" r:id="rId19"/>
    <p:sldId id="280" r:id="rId20"/>
    <p:sldId id="282" r:id="rId21"/>
    <p:sldId id="283" r:id="rId22"/>
    <p:sldId id="284" r:id="rId23"/>
    <p:sldId id="285" r:id="rId24"/>
    <p:sldId id="288"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Radian and Degree Measure</a:t>
            </a:r>
          </a:p>
        </p:txBody>
      </p:sp>
      <p:sp>
        <p:nvSpPr>
          <p:cNvPr id="3" name="Title 2"/>
          <p:cNvSpPr>
            <a:spLocks noGrp="1"/>
          </p:cNvSpPr>
          <p:nvPr>
            <p:ph type="title"/>
          </p:nvPr>
        </p:nvSpPr>
        <p:spPr/>
        <p:txBody>
          <a:bodyPr/>
          <a:lstStyle/>
          <a:p>
            <a:r>
              <a:rPr dirty="0"/>
              <a:t>Section </a:t>
            </a:r>
            <a:r>
              <a:rPr lang="en-US" dirty="0"/>
              <a:t>8</a:t>
            </a:r>
            <a:r>
              <a:rPr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Determining the Measure of an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angle </a:t>
                </a:r>
                <a14:m>
                  <m:oMath xmlns:m="http://schemas.openxmlformats.org/officeDocument/2006/math">
                    <m:r>
                      <a:rPr>
                        <a:latin typeface="Cambria Math" panose="02040503050406030204" pitchFamily="18" charset="0"/>
                      </a:rPr>
                      <m:t>𝜃</m:t>
                    </m:r>
                  </m:oMath>
                </a14:m>
                <a:r>
                  <a:rPr sz="2800" dirty="0"/>
                  <a:t> is in standard position, and </a:t>
                </a:r>
                <a:r>
                  <a:rPr lang="en-US" sz="2800" dirty="0"/>
                  <a:t>it </a:t>
                </a:r>
                <a:r>
                  <a:rPr sz="2800" dirty="0"/>
                  <a:t>is positive. It can also be seen that the measure of the angle is </a:t>
                </a:r>
                <a14:m>
                  <m:oMath xmlns:m="http://schemas.openxmlformats.org/officeDocument/2006/math">
                    <m:r>
                      <a:rPr>
                        <a:latin typeface="Cambria Math" panose="02040503050406030204" pitchFamily="18" charset="0"/>
                      </a:rPr>
                      <m:t>𝜋</m:t>
                    </m:r>
                  </m:oMath>
                </a14:m>
                <a:r>
                  <a:rPr sz="2800" dirty="0"/>
                  <a:t> radians plus a bit more, where the </a:t>
                </a:r>
                <a:r>
                  <a:rPr lang="en-US" sz="2800" dirty="0"/>
                  <a:t>“</a:t>
                </a:r>
                <a:r>
                  <a:rPr sz="2800" dirty="0"/>
                  <a:t>bit more</a:t>
                </a:r>
                <a:r>
                  <a:rPr lang="en-US" sz="2800" dirty="0"/>
                  <a:t>”</a:t>
                </a:r>
                <a:r>
                  <a:rPr sz="2800" dirty="0"/>
                  <a:t> comes from the angle whose initial side is the negative </a:t>
                </a:r>
                <a14:m>
                  <m:oMath xmlns:m="http://schemas.openxmlformats.org/officeDocument/2006/math">
                    <m:r>
                      <a:rPr>
                        <a:latin typeface="Cambria Math" panose="02040503050406030204" pitchFamily="18" charset="0"/>
                      </a:rPr>
                      <m:t>𝑥</m:t>
                    </m:r>
                  </m:oMath>
                </a14:m>
                <a:r>
                  <a:rPr sz="2800" dirty="0"/>
                  <a:t>-axis and whose terminal side contains the hypotenuse of the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triangle shown in Figure </a:t>
                </a:r>
                <a:r>
                  <a:rPr lang="en-US" sz="2800" dirty="0"/>
                  <a:t>7</a:t>
                </a:r>
                <a:r>
                  <a:rPr sz="2800" dirty="0"/>
                  <a:t>. So the </a:t>
                </a:r>
                <a:r>
                  <a:rPr lang="en-US" sz="2800" dirty="0"/>
                  <a:t>“</a:t>
                </a:r>
                <a:r>
                  <a:rPr sz="2800" dirty="0"/>
                  <a:t>bit more</a:t>
                </a:r>
                <a:r>
                  <a:rPr lang="en-US" sz="2800" dirty="0"/>
                  <a:t>”</a:t>
                </a:r>
                <a:r>
                  <a:rPr sz="2800" dirty="0"/>
                  <a:t> must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 radians, and the angle </a:t>
                </a:r>
                <a14:m>
                  <m:oMath xmlns:m="http://schemas.openxmlformats.org/officeDocument/2006/math">
                    <m:r>
                      <a:rPr>
                        <a:latin typeface="Cambria Math" panose="02040503050406030204" pitchFamily="18" charset="0"/>
                      </a:rPr>
                      <m:t>𝜃</m:t>
                    </m:r>
                  </m:oMath>
                </a14:m>
                <a:r>
                  <a:rPr sz="2800" dirty="0"/>
                  <a:t> has measure </a:t>
                </a:r>
                <a14:m>
                  <m:oMath xmlns:m="http://schemas.openxmlformats.org/officeDocument/2006/math">
                    <m:r>
                      <a:rPr>
                        <a:latin typeface="Cambria Math" panose="02040503050406030204" pitchFamily="18" charset="0"/>
                      </a:rPr>
                      <m:t>𝜋</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63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Determining the Measure of an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marL="514350" indent="-514350">
                  <a:lnSpc>
                    <a:spcPct val="120000"/>
                  </a:lnSpc>
                  <a:buFont typeface="+mj-lt"/>
                  <a:buAutoNum type="alphaLcPeriod" startAt="2"/>
                  <a:defRPr sz="2800"/>
                </a:pPr>
                <a:r>
                  <a:rPr dirty="0"/>
                  <a:t>​</a:t>
                </a:r>
                <a:r>
                  <a:rPr sz="2800" dirty="0"/>
                  <a:t>The angle </a:t>
                </a:r>
                <a14:m>
                  <m:oMath xmlns:m="http://schemas.openxmlformats.org/officeDocument/2006/math">
                    <m:r>
                      <a:rPr>
                        <a:latin typeface="Cambria Math" panose="02040503050406030204" pitchFamily="18" charset="0"/>
                      </a:rPr>
                      <m:t>𝜑</m:t>
                    </m:r>
                  </m:oMath>
                </a14:m>
                <a:r>
                  <a:rPr sz="2800" dirty="0"/>
                  <a:t> (the Greek letter </a:t>
                </a:r>
                <a:r>
                  <a:rPr sz="2800" i="1" dirty="0"/>
                  <a:t>phi</a:t>
                </a:r>
                <a:r>
                  <a:rPr sz="2800" dirty="0"/>
                  <a:t>) is also in standard position, but its measure is negative. It is defined by beginning at the positive </a:t>
                </a:r>
                <a14:m>
                  <m:oMath xmlns:m="http://schemas.openxmlformats.org/officeDocument/2006/math">
                    <m:r>
                      <a:rPr>
                        <a:latin typeface="Cambria Math" panose="02040503050406030204" pitchFamily="18" charset="0"/>
                      </a:rPr>
                      <m:t>𝑥</m:t>
                    </m:r>
                  </m:oMath>
                </a14:m>
                <a:r>
                  <a:rPr sz="2800" dirty="0"/>
                  <a:t>-axis and rotating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oMath>
                </a14:m>
                <a:r>
                  <a:rPr sz="2800" dirty="0"/>
                  <a:t> radians (that is, going full circle in the clockwise direction), continuing for another </a:t>
                </a:r>
                <a14:m>
                  <m:oMath xmlns:m="http://schemas.openxmlformats.org/officeDocument/2006/math">
                    <m:r>
                      <a:rPr>
                        <a:latin typeface="Cambria Math" panose="02040503050406030204" pitchFamily="18" charset="0"/>
                      </a:rPr>
                      <m:t>−</m:t>
                    </m:r>
                    <m:r>
                      <a:rPr>
                        <a:latin typeface="Cambria Math" panose="02040503050406030204" pitchFamily="18" charset="0"/>
                      </a:rPr>
                      <m:t>𝜋</m:t>
                    </m:r>
                  </m:oMath>
                </a14:m>
                <a:r>
                  <a:rPr sz="2800" dirty="0"/>
                  <a:t> radians (another half circle), and then continuing on for a bit more. This time, the angle corresponding to the </a:t>
                </a:r>
                <a:r>
                  <a:rPr lang="en-US" sz="2800" dirty="0"/>
                  <a:t>“</a:t>
                </a:r>
                <a:r>
                  <a:rPr sz="2800" dirty="0"/>
                  <a:t>bit more</a:t>
                </a:r>
                <a:r>
                  <a:rPr lang="en-US" sz="2800" dirty="0"/>
                  <a:t>”</a:t>
                </a:r>
                <a:r>
                  <a:rPr sz="2800" dirty="0"/>
                  <a:t> has its initial side on the negative </a:t>
                </a:r>
                <a14:m>
                  <m:oMath xmlns:m="http://schemas.openxmlformats.org/officeDocument/2006/math">
                    <m:r>
                      <a:rPr>
                        <a:latin typeface="Cambria Math" panose="02040503050406030204" pitchFamily="18" charset="0"/>
                      </a:rPr>
                      <m:t>𝑥</m:t>
                    </m:r>
                  </m:oMath>
                </a14:m>
                <a:r>
                  <a:rPr sz="2800" dirty="0"/>
                  <a:t>-axis and terminal side on the hypotenuse of a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triangle. We know the triangle must be of this sort because its hypotenuse has length </a:t>
                </a:r>
                <a:r>
                  <a:rPr sz="2800" dirty="0">
                    <a:latin typeface="Cambria Math"/>
                  </a:rPr>
                  <a:t>1</a:t>
                </a:r>
                <a:r>
                  <a:rPr sz="2800" dirty="0"/>
                  <a:t> (do you see why?) and its shorter leg has length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so the ratio of the shorter leg to the hypotenuse is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oMath>
                </a14:m>
                <a:r>
                  <a:rPr sz="2800" dirty="0"/>
                  <a:t>. Hence the </a:t>
                </a:r>
                <a:r>
                  <a:rPr lang="en-US" sz="2800" dirty="0"/>
                  <a:t>“</a:t>
                </a:r>
                <a:r>
                  <a:rPr sz="2800" dirty="0"/>
                  <a:t>bit more</a:t>
                </a:r>
                <a:r>
                  <a:rPr lang="en-US" dirty="0"/>
                  <a:t>”</a:t>
                </a:r>
                <a:r>
                  <a:rPr sz="2800" dirty="0"/>
                  <a:t> must have measure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and altogether the measure of </a:t>
                </a:r>
                <a14:m>
                  <m:oMath xmlns:m="http://schemas.openxmlformats.org/officeDocument/2006/math">
                    <m:r>
                      <a:rPr>
                        <a:latin typeface="Cambria Math" panose="02040503050406030204" pitchFamily="18" charset="0"/>
                      </a:rPr>
                      <m:t>𝜑</m:t>
                    </m:r>
                  </m:oMath>
                </a14:m>
                <a:r>
                  <a:rPr sz="2800" dirty="0"/>
                  <a:t> is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r>
                          <a:rPr>
                            <a:latin typeface="Cambria Math" panose="02040503050406030204" pitchFamily="18" charset="0"/>
                          </a:rPr>
                          <m:t>𝜋</m:t>
                        </m:r>
                      </m:num>
                      <m:den>
                        <m:r>
                          <a:rPr>
                            <a:latin typeface="Cambria Math" panose="02040503050406030204" pitchFamily="18" charset="0"/>
                          </a:rPr>
                          <m:t>3</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98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Arc Length</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Given a circle of radius </a:t>
                </a:r>
                <a14:m>
                  <m:oMath xmlns:m="http://schemas.openxmlformats.org/officeDocument/2006/math">
                    <m:r>
                      <a:rPr>
                        <a:latin typeface="Cambria Math" panose="02040503050406030204" pitchFamily="18" charset="0"/>
                      </a:rPr>
                      <m:t>𝑟</m:t>
                    </m:r>
                  </m:oMath>
                </a14:m>
                <a:r>
                  <a:rPr sz="2800" dirty="0"/>
                  <a:t>, the length </a:t>
                </a:r>
                <a14:m>
                  <m:oMath xmlns:m="http://schemas.openxmlformats.org/officeDocument/2006/math">
                    <m:r>
                      <a:rPr>
                        <a:latin typeface="Cambria Math" panose="02040503050406030204" pitchFamily="18" charset="0"/>
                      </a:rPr>
                      <m:t>𝑠</m:t>
                    </m:r>
                  </m:oMath>
                </a14:m>
                <a:r>
                  <a:rPr sz="2800" dirty="0"/>
                  <a:t> of the arc subtended by a central angle </a:t>
                </a:r>
                <a14:m>
                  <m:oMath xmlns:m="http://schemas.openxmlformats.org/officeDocument/2006/math">
                    <m:r>
                      <a:rPr>
                        <a:latin typeface="Cambria Math" panose="02040503050406030204" pitchFamily="18" charset="0"/>
                      </a:rPr>
                      <m:t>𝜃</m:t>
                    </m:r>
                  </m:oMath>
                </a14:m>
                <a:r>
                  <a:rPr sz="2800" dirty="0"/>
                  <a:t> (in radians) is given by the following formula.</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num>
                            <m:den>
                              <m:r>
                                <a:rPr>
                                  <a:latin typeface="Cambria Math" panose="02040503050406030204" pitchFamily="18" charset="0"/>
                                </a:rPr>
                                <m:t>2</m:t>
                              </m:r>
                              <m:r>
                                <a:rPr>
                                  <a:latin typeface="Cambria Math" panose="02040503050406030204" pitchFamily="18" charset="0"/>
                                </a:rPr>
                                <m:t>𝜋</m:t>
                              </m:r>
                            </m:den>
                          </m:f>
                        </m:e>
                      </m:d>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𝜃</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Arc Length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endParaRPr lang="en-US" sz="2800" dirty="0"/>
              </a:p>
              <a:p>
                <a:pPr algn="ctr"/>
                <a:endParaRPr lang="en-US" dirty="0"/>
              </a:p>
              <a:p>
                <a:pPr algn="ctr"/>
                <a:endParaRPr lang="en-US" sz="2800" dirty="0"/>
              </a:p>
              <a:p>
                <a:pPr algn="ctr"/>
                <a:endParaRPr lang="en-US" dirty="0"/>
              </a:p>
              <a:p>
                <a:pPr algn="ctr"/>
                <a:endParaRPr lang="en-US" sz="2800" dirty="0"/>
              </a:p>
              <a:p>
                <a:pPr algn="ctr"/>
                <a:endParaRPr lang="en-US" dirty="0"/>
              </a:p>
              <a:p>
                <a:pPr algn="ctr"/>
                <a:endParaRPr lang="en-US" sz="2800" dirty="0"/>
              </a:p>
              <a:p>
                <a:pPr algn="ctr"/>
                <a:r>
                  <a:rPr sz="2800" dirty="0"/>
                  <a:t>Figure </a:t>
                </a:r>
                <a:r>
                  <a:rPr lang="en-US" sz="2800" dirty="0"/>
                  <a:t>9</a:t>
                </a:r>
                <a:endParaRPr sz="2800" dirty="0"/>
              </a:p>
              <a:p>
                <a:pPr>
                  <a:defRPr sz="2800"/>
                </a:pPr>
                <a:r>
                  <a:rPr sz="2800" dirty="0"/>
                  <a:t>(In </a:t>
                </a:r>
                <a:r>
                  <a:rPr lang="en-US" sz="2800" dirty="0"/>
                  <a:t>F</a:t>
                </a:r>
                <a:r>
                  <a:rPr sz="2800" dirty="0"/>
                  <a:t>igure </a:t>
                </a:r>
                <a:r>
                  <a:rPr lang="en-US" sz="2800" dirty="0"/>
                  <a:t>9</a:t>
                </a:r>
                <a:r>
                  <a:rPr sz="2800" dirty="0"/>
                  <a:t>, the smaller circle is the unit circle, while the larger circle has radius </a:t>
                </a:r>
                <a14:m>
                  <m:oMath xmlns:m="http://schemas.openxmlformats.org/officeDocument/2006/math">
                    <m:r>
                      <a:rPr>
                        <a:latin typeface="Cambria Math" panose="02040503050406030204" pitchFamily="18" charset="0"/>
                      </a:rPr>
                      <m:t>𝑟</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8835009D-6679-4888-A4C8-63CF6250C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200" y="990600"/>
            <a:ext cx="3810000" cy="381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Applying the Arc Length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Galapagos Islands lie almost exactly on the equator, and are located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90</m:t>
                        </m:r>
                      </m:e>
                      <m:sup>
                        <m:r>
                          <a:rPr lang="en-US" i="1" smtClean="0">
                            <a:latin typeface="Cambria Math" panose="02040503050406030204" pitchFamily="18" charset="0"/>
                            <a:ea typeface="Cambria Math" panose="02040503050406030204" pitchFamily="18" charset="0"/>
                          </a:rPr>
                          <m:t>°</m:t>
                        </m:r>
                      </m:sup>
                    </m:sSup>
                  </m:oMath>
                </a14:m>
                <a:r>
                  <a:rPr sz="2800" dirty="0"/>
                  <a:t> West longitude. Suppose a ship sails along the equator from the Galapagos to the International Date Line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180</m:t>
                        </m:r>
                      </m:e>
                      <m:sup>
                        <m:r>
                          <a:rPr lang="en-US" i="1" smtClean="0">
                            <a:latin typeface="Cambria Math" panose="02040503050406030204" pitchFamily="18" charset="0"/>
                            <a:ea typeface="Cambria Math" panose="02040503050406030204" pitchFamily="18" charset="0"/>
                          </a:rPr>
                          <m:t>°</m:t>
                        </m:r>
                      </m:sup>
                    </m:sSup>
                  </m:oMath>
                </a14:m>
                <a:r>
                  <a:rPr sz="2800" dirty="0"/>
                  <a:t> longitude). How far does the ship travel? (Assume the radius of Earth is </a:t>
                </a:r>
                <a:r>
                  <a:rPr sz="2800" dirty="0">
                    <a:latin typeface="Cambria Math"/>
                  </a:rPr>
                  <a:t>6370</a:t>
                </a:r>
                <a:r>
                  <a:rPr sz="2800" dirty="0"/>
                  <a:t> kilometers.)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Applying the Arc Length Formula (cont.)</a:t>
            </a:r>
          </a:p>
        </p:txBody>
      </p:sp>
      <p:pic>
        <p:nvPicPr>
          <p:cNvPr id="5" name="Content Placeholder 4">
            <a:extLst>
              <a:ext uri="{FF2B5EF4-FFF2-40B4-BE49-F238E27FC236}">
                <a16:creationId xmlns:a16="http://schemas.microsoft.com/office/drawing/2014/main" id="{BAE78E93-CA7D-4965-868D-C718771DED9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5021" y="966536"/>
            <a:ext cx="4713959" cy="4713959"/>
          </a:xfrm>
        </p:spPr>
      </p:pic>
      <p:sp>
        <p:nvSpPr>
          <p:cNvPr id="4" name="Text Placeholder 2"/>
          <p:cNvSpPr txBox="1">
            <a:spLocks/>
          </p:cNvSpPr>
          <p:nvPr/>
        </p:nvSpPr>
        <p:spPr>
          <a:xfrm>
            <a:off x="3810000" y="5563674"/>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Applying the Arc Length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critical observation is that the ship travels one-quarter of </a:t>
                </a:r>
                <a:r>
                  <a:rPr lang="en-US" sz="2800" dirty="0"/>
                  <a:t>the </a:t>
                </a:r>
                <a:r>
                  <a:rPr sz="2800" dirty="0"/>
                  <a:t>circumference </a:t>
                </a:r>
                <a:r>
                  <a:rPr lang="en-US" sz="2800" dirty="0"/>
                  <a:t>of Earth </a:t>
                </a:r>
                <a:r>
                  <a:rPr sz="2800" dirty="0"/>
                  <a:t>(from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90</m:t>
                        </m:r>
                      </m:e>
                      <m:sup>
                        <m:r>
                          <a:rPr lang="en-US" i="1" smtClean="0">
                            <a:latin typeface="Cambria Math" panose="02040503050406030204" pitchFamily="18" charset="0"/>
                            <a:ea typeface="Cambria Math" panose="02040503050406030204" pitchFamily="18" charset="0"/>
                          </a:rPr>
                          <m:t>°</m:t>
                        </m:r>
                      </m:sup>
                    </m:sSup>
                  </m:oMath>
                </a14:m>
                <a:r>
                  <a:rPr sz="2800" dirty="0"/>
                  <a:t> West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lang="en-US" i="1" smtClean="0">
                            <a:latin typeface="Cambria Math" panose="02040503050406030204" pitchFamily="18" charset="0"/>
                            <a:ea typeface="Cambria Math" panose="02040503050406030204" pitchFamily="18" charset="0"/>
                          </a:rPr>
                          <m:t>°</m:t>
                        </m:r>
                      </m:sup>
                    </m:sSup>
                  </m:oMath>
                </a14:m>
                <a:r>
                  <a:rPr sz="2800" dirty="0"/>
                  <a:t> longitude to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180</m:t>
                        </m:r>
                      </m:e>
                      <m:sup>
                        <m:r>
                          <a:rPr lang="en-US" i="1">
                            <a:latin typeface="Cambria Math" panose="02040503050406030204" pitchFamily="18" charset="0"/>
                            <a:ea typeface="Cambria Math" panose="02040503050406030204" pitchFamily="18" charset="0"/>
                          </a:rPr>
                          <m:t>°</m:t>
                        </m:r>
                      </m:sup>
                    </m:sSup>
                  </m:oMath>
                </a14:m>
                <a:r>
                  <a:rPr sz="2800" dirty="0"/>
                  <a:t> from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lang="en-US" i="1">
                            <a:latin typeface="Cambria Math" panose="02040503050406030204" pitchFamily="18" charset="0"/>
                            <a:ea typeface="Cambria Math" panose="02040503050406030204" pitchFamily="18" charset="0"/>
                          </a:rPr>
                          <m:t>°</m:t>
                        </m:r>
                      </m:sup>
                    </m:sSup>
                  </m:oMath>
                </a14:m>
                <a:r>
                  <a:rPr sz="2800" dirty="0"/>
                  <a:t>), so the angle (at the center of Earth) described by the shi</a:t>
                </a:r>
                <a:r>
                  <a:rPr lang="en-US" sz="2800" dirty="0"/>
                  <a:t>p’s</a:t>
                </a:r>
                <a:r>
                  <a:rPr sz="2800" dirty="0"/>
                  <a:t> path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Using the arc length formula, the distance traveled is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6370</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006</m:t>
                      </m:r>
                      <m:r>
                        <m:rPr>
                          <m:nor/>
                        </m:rPr>
                        <a:rPr/>
                        <m:t> </m:t>
                      </m:r>
                      <m:r>
                        <m:rPr>
                          <m:sty m:val="p"/>
                        </m:rPr>
                        <a:rPr>
                          <a:latin typeface="Cambria Math" panose="02040503050406030204" pitchFamily="18" charset="0"/>
                        </a:rPr>
                        <m:t>km</m:t>
                      </m:r>
                      <m:r>
                        <m:rPr>
                          <m:nor/>
                        </m:rPr>
                        <a:rPr/>
                        <m:t>.</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Angular Speed and Linear Speed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If an object moves along an arc of a circle defined by a central angle </a:t>
                </a:r>
                <a14:m>
                  <m:oMath xmlns:m="http://schemas.openxmlformats.org/officeDocument/2006/math">
                    <m:r>
                      <a:rPr>
                        <a:latin typeface="Cambria Math" panose="02040503050406030204" pitchFamily="18" charset="0"/>
                      </a:rPr>
                      <m:t>𝜃</m:t>
                    </m:r>
                  </m:oMath>
                </a14:m>
                <a:r>
                  <a:rPr sz="2800" dirty="0"/>
                  <a:t> in time </a:t>
                </a:r>
                <a14:m>
                  <m:oMath xmlns:m="http://schemas.openxmlformats.org/officeDocument/2006/math">
                    <m:r>
                      <a:rPr>
                        <a:latin typeface="Cambria Math" panose="02040503050406030204" pitchFamily="18" charset="0"/>
                      </a:rPr>
                      <m:t>𝑡</m:t>
                    </m:r>
                  </m:oMath>
                </a14:m>
                <a:r>
                  <a:rPr sz="2800" dirty="0"/>
                  <a:t>, the object is said to have an </a:t>
                </a:r>
                <a:r>
                  <a:rPr sz="2800" b="1" dirty="0"/>
                  <a:t>angular speed</a:t>
                </a:r>
                <a:r>
                  <a:rPr sz="2800" dirty="0"/>
                  <a:t> </a:t>
                </a:r>
                <a14:m>
                  <m:oMath xmlns:m="http://schemas.openxmlformats.org/officeDocument/2006/math">
                    <m:r>
                      <a:rPr>
                        <a:latin typeface="Cambria Math" panose="02040503050406030204" pitchFamily="18" charset="0"/>
                      </a:rPr>
                      <m:t>𝜔</m:t>
                    </m:r>
                  </m:oMath>
                </a14:m>
                <a:r>
                  <a:rPr sz="2800" dirty="0"/>
                  <a:t> (the Greek letter </a:t>
                </a:r>
                <a:r>
                  <a:rPr sz="2800" i="1" dirty="0"/>
                  <a:t>omega</a:t>
                </a:r>
                <a:r>
                  <a:rPr sz="2800" dirty="0"/>
                  <a:t>) given by</a:t>
                </a:r>
              </a:p>
              <a:p>
                <a:pPr algn="ctr">
                  <a:defRPr sz="2800"/>
                </a:pPr>
                <a:r>
                  <a:rPr sz="2800" dirty="0"/>
                  <a:t> </a:t>
                </a:r>
                <a14:m>
                  <m:oMath xmlns:m="http://schemas.openxmlformats.org/officeDocument/2006/math">
                    <m:r>
                      <a:rPr>
                        <a:latin typeface="Cambria Math" panose="02040503050406030204" pitchFamily="18" charset="0"/>
                      </a:rPr>
                      <m:t>𝜔</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𝜃</m:t>
                        </m:r>
                      </m:num>
                      <m:den>
                        <m:r>
                          <a:rPr>
                            <a:latin typeface="Cambria Math" panose="02040503050406030204" pitchFamily="18" charset="0"/>
                          </a:rPr>
                          <m:t>𝑡</m:t>
                        </m:r>
                      </m:den>
                    </m:f>
                  </m:oMath>
                </a14:m>
                <a:r>
                  <a:rPr sz="2800" dirty="0"/>
                  <a:t>.</a:t>
                </a:r>
              </a:p>
              <a:p>
                <a:pPr>
                  <a:defRPr sz="2800"/>
                </a:pPr>
                <a:r>
                  <a:rPr sz="2800" dirty="0"/>
                  <a:t>If the circle has a radius of </a:t>
                </a:r>
                <a14:m>
                  <m:oMath xmlns:m="http://schemas.openxmlformats.org/officeDocument/2006/math">
                    <m:r>
                      <a:rPr>
                        <a:latin typeface="Cambria Math" panose="02040503050406030204" pitchFamily="18" charset="0"/>
                      </a:rPr>
                      <m:t>𝑟</m:t>
                    </m:r>
                  </m:oMath>
                </a14:m>
                <a:r>
                  <a:rPr sz="2800" dirty="0"/>
                  <a:t>, the distance traveled in time </a:t>
                </a:r>
                <a14:m>
                  <m:oMath xmlns:m="http://schemas.openxmlformats.org/officeDocument/2006/math">
                    <m:r>
                      <a:rPr>
                        <a:latin typeface="Cambria Math" panose="02040503050406030204" pitchFamily="18" charset="0"/>
                      </a:rPr>
                      <m:t>𝑡</m:t>
                    </m:r>
                  </m:oMath>
                </a14:m>
                <a:r>
                  <a:rPr sz="2800" dirty="0"/>
                  <a:t> is the arc length </a:t>
                </a:r>
                <a14:m>
                  <m:oMath xmlns:m="http://schemas.openxmlformats.org/officeDocument/2006/math">
                    <m:r>
                      <a:rPr>
                        <a:latin typeface="Cambria Math" panose="02040503050406030204" pitchFamily="18" charset="0"/>
                      </a:rPr>
                      <m:t>𝑠</m:t>
                    </m:r>
                  </m:oMath>
                </a14:m>
                <a:r>
                  <a:rPr sz="2800" dirty="0"/>
                  <a:t>, and the </a:t>
                </a:r>
                <a:r>
                  <a:rPr sz="2800" b="1" dirty="0"/>
                  <a:t>linear speed</a:t>
                </a:r>
                <a:r>
                  <a:rPr sz="2800" dirty="0"/>
                  <a:t> </a:t>
                </a:r>
                <a14:m>
                  <m:oMath xmlns:m="http://schemas.openxmlformats.org/officeDocument/2006/math">
                    <m:r>
                      <a:rPr>
                        <a:latin typeface="Cambria Math" panose="02040503050406030204" pitchFamily="18" charset="0"/>
                      </a:rPr>
                      <m:t>𝑣</m:t>
                    </m:r>
                  </m:oMath>
                </a14:m>
                <a:r>
                  <a:rPr sz="2800" dirty="0"/>
                  <a:t> is given by</a:t>
                </a:r>
              </a:p>
              <a:p>
                <a:pPr algn="ctr">
                  <a:defRPr sz="2800"/>
                </a:pPr>
                <a:r>
                  <a:rPr sz="2800" dirty="0"/>
                  <a:t> </a:t>
                </a:r>
                <a14:m>
                  <m:oMath xmlns:m="http://schemas.openxmlformats.org/officeDocument/2006/math">
                    <m:r>
                      <a:rPr>
                        <a:latin typeface="Cambria Math" panose="02040503050406030204" pitchFamily="18" charset="0"/>
                      </a:rPr>
                      <m:t>𝑣</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𝑠</m:t>
                        </m:r>
                      </m:num>
                      <m:den>
                        <m:r>
                          <a:rPr>
                            <a:latin typeface="Cambria Math" panose="02040503050406030204" pitchFamily="18" charset="0"/>
                          </a:rPr>
                          <m:t>𝑡</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r>
                          <a:rPr>
                            <a:latin typeface="Cambria Math" panose="02040503050406030204" pitchFamily="18" charset="0"/>
                          </a:rPr>
                          <m:t>𝜃</m:t>
                        </m:r>
                      </m:num>
                      <m:den>
                        <m:r>
                          <a:rPr>
                            <a:latin typeface="Cambria Math" panose="02040503050406030204" pitchFamily="18" charset="0"/>
                          </a:rPr>
                          <m:t>𝑡</m:t>
                        </m:r>
                      </m:den>
                    </m:f>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𝜔</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Angular and Linear Speeds</a:t>
            </a:r>
          </a:p>
        </p:txBody>
      </p:sp>
      <p:sp>
        <p:nvSpPr>
          <p:cNvPr id="3" name="Text Placeholder 2"/>
          <p:cNvSpPr>
            <a:spLocks noGrp="1"/>
          </p:cNvSpPr>
          <p:nvPr>
            <p:ph type="body" sz="quarter" idx="10"/>
          </p:nvPr>
        </p:nvSpPr>
        <p:spPr/>
        <p:txBody>
          <a:bodyPr>
            <a:normAutofit/>
          </a:bodyPr>
          <a:lstStyle/>
          <a:p>
            <a:pPr>
              <a:defRPr sz="2800"/>
            </a:pPr>
            <a:r>
              <a:rPr sz="2800" dirty="0"/>
              <a:t>Suppose an ant crawls along the rim of a circular glass with radius </a:t>
            </a:r>
            <a:r>
              <a:rPr sz="2800" dirty="0">
                <a:latin typeface="Cambria Math"/>
              </a:rPr>
              <a:t>2</a:t>
            </a:r>
            <a:r>
              <a:rPr sz="2800" dirty="0"/>
              <a:t> inches, and traverses the arc indicated </a:t>
            </a:r>
            <a:r>
              <a:rPr lang="en-US" sz="2800" dirty="0"/>
              <a:t>in Figure 11</a:t>
            </a:r>
            <a:r>
              <a:rPr sz="2800" dirty="0"/>
              <a:t> in </a:t>
            </a:r>
            <a:r>
              <a:rPr sz="2800" dirty="0">
                <a:latin typeface="Cambria Math"/>
              </a:rPr>
              <a:t>20</a:t>
            </a:r>
            <a:r>
              <a:rPr sz="2800" dirty="0"/>
              <a:t> seconds. What are the angular and linear speeds of the ant, and how far does it travel</a:t>
            </a:r>
            <a:r>
              <a:rPr lang="en-US" sz="2800" dirty="0"/>
              <a:t>?</a:t>
            </a:r>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Angular and Linear Speeds (cont.)</a:t>
            </a:r>
          </a:p>
        </p:txBody>
      </p:sp>
      <p:pic>
        <p:nvPicPr>
          <p:cNvPr id="5" name="Content Placeholder 4">
            <a:extLst>
              <a:ext uri="{FF2B5EF4-FFF2-40B4-BE49-F238E27FC236}">
                <a16:creationId xmlns:a16="http://schemas.microsoft.com/office/drawing/2014/main" id="{9FD00FAE-8584-4E90-9CE6-7871A5C2B23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200150"/>
            <a:ext cx="4286250" cy="4286250"/>
          </a:xfrm>
        </p:spPr>
      </p:pic>
      <p:sp>
        <p:nvSpPr>
          <p:cNvPr id="4" name="Text Placeholder 2"/>
          <p:cNvSpPr txBox="1">
            <a:spLocks/>
          </p:cNvSpPr>
          <p:nvPr/>
        </p:nvSpPr>
        <p:spPr>
          <a:xfrm>
            <a:off x="3810000" y="5563674"/>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Radian Measure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𝜃</m:t>
                    </m:r>
                  </m:oMath>
                </a14:m>
                <a:r>
                  <a:rPr sz="2800" dirty="0"/>
                  <a:t> (the Greek letter </a:t>
                </a:r>
                <a:r>
                  <a:rPr sz="2800" i="1" dirty="0"/>
                  <a:t>theta</a:t>
                </a:r>
                <a:r>
                  <a:rPr sz="2800" dirty="0"/>
                  <a:t>) be an angle at the center of a circle of radius </a:t>
                </a:r>
                <a:r>
                  <a:rPr sz="2800" dirty="0">
                    <a:latin typeface="Cambria Math"/>
                  </a:rPr>
                  <a:t>1</a:t>
                </a:r>
                <a:r>
                  <a:rPr sz="2800" dirty="0"/>
                  <a:t> (the unit circle), as shown in </a:t>
                </a:r>
                <a:r>
                  <a:rPr lang="en-US" sz="2800" dirty="0"/>
                  <a:t>Figure 1</a:t>
                </a:r>
                <a:r>
                  <a:rPr sz="2800" dirty="0"/>
                  <a:t>. The measure of </a:t>
                </a:r>
                <a14:m>
                  <m:oMath xmlns:m="http://schemas.openxmlformats.org/officeDocument/2006/math">
                    <m:r>
                      <a:rPr>
                        <a:latin typeface="Cambria Math" panose="02040503050406030204" pitchFamily="18" charset="0"/>
                      </a:rPr>
                      <m:t>𝜃</m:t>
                    </m:r>
                  </m:oMath>
                </a14:m>
                <a:r>
                  <a:rPr sz="2800" dirty="0"/>
                  <a:t> in </a:t>
                </a:r>
                <a:r>
                  <a:rPr sz="2800" b="1" dirty="0"/>
                  <a:t>radians</a:t>
                </a:r>
                <a:r>
                  <a:rPr sz="2800" dirty="0"/>
                  <a:t> (abbreviated as </a:t>
                </a:r>
                <a:r>
                  <a:rPr sz="2800" b="1" dirty="0"/>
                  <a:t>rad</a:t>
                </a:r>
                <a:r>
                  <a:rPr sz="2800" dirty="0"/>
                  <a:t>) is the length of that portion of the circle subtended by </a:t>
                </a:r>
                <a14:m>
                  <m:oMath xmlns:m="http://schemas.openxmlformats.org/officeDocument/2006/math">
                    <m:r>
                      <a:rPr>
                        <a:latin typeface="Cambria Math" panose="02040503050406030204" pitchFamily="18" charset="0"/>
                      </a:rPr>
                      <m:t>𝜃</m:t>
                    </m:r>
                  </m:oMath>
                </a14:m>
                <a:r>
                  <a:rPr sz="2800" dirty="0"/>
                  <a:t>, which is the portion of the circumference shown in red in </a:t>
                </a:r>
                <a:r>
                  <a:rPr lang="en-US" sz="2800" dirty="0"/>
                  <a:t>F</a:t>
                </a:r>
                <a:r>
                  <a:rPr sz="2800" dirty="0"/>
                  <a:t>igure</a:t>
                </a:r>
                <a:r>
                  <a:rPr lang="en-US" sz="2800" dirty="0"/>
                  <a:t> 1</a:t>
                </a:r>
                <a:r>
                  <a:rPr sz="2800" dirty="0"/>
                  <a:t>. (</a:t>
                </a:r>
                <a:r>
                  <a:rPr sz="2800" i="1" dirty="0"/>
                  <a:t>Subtended</a:t>
                </a:r>
                <a:r>
                  <a:rPr sz="2800" dirty="0"/>
                  <a:t>, in mathematics, can be taken to mean </a:t>
                </a:r>
                <a:r>
                  <a:rPr sz="2800" i="1" dirty="0"/>
                  <a:t>opposite of, and stretching between</a:t>
                </a:r>
                <a:r>
                  <a:rPr sz="2800" dirty="0"/>
                  <a:t>. An arc of a circle is subtended by its central angle and, conversely, a central angle is subtended by an arc of the circle.) Note that the unit of length measurement is immaterial. As long as the circle has a radius of </a:t>
                </a:r>
                <a:r>
                  <a:rPr sz="2800" dirty="0">
                    <a:latin typeface="Cambria Math"/>
                  </a:rPr>
                  <a:t>1</a:t>
                </a:r>
                <a:r>
                  <a:rPr sz="2800" dirty="0"/>
                  <a:t> (unit), the length of the subtended portion of the circle (in the same units) is defined to be the radian measure of the angle.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771"/>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Angular and Linear Speeds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lnSpc>
                    <a:spcPct val="90000"/>
                  </a:lnSpc>
                </a:pPr>
                <a:r>
                  <a:rPr sz="2200" b="1" dirty="0"/>
                  <a:t>Solution</a:t>
                </a:r>
              </a:p>
              <a:p>
                <a:pPr>
                  <a:lnSpc>
                    <a:spcPct val="90000"/>
                  </a:lnSpc>
                  <a:defRPr sz="2800"/>
                </a:pPr>
                <a:r>
                  <a:rPr lang="en-US" sz="2200" dirty="0"/>
                  <a:t>As in Example 2b, w</a:t>
                </a:r>
                <a:r>
                  <a:rPr sz="2200" dirty="0"/>
                  <a:t>e can determine that the triangle shown</a:t>
                </a:r>
                <a:r>
                  <a:rPr lang="en-US" sz="2200" dirty="0"/>
                  <a:t> in Figure 11</a:t>
                </a:r>
                <a:r>
                  <a:rPr sz="2200" dirty="0"/>
                  <a:t> is a </a:t>
                </a:r>
                <a14:m>
                  <m:oMath xmlns:m="http://schemas.openxmlformats.org/officeDocument/2006/math">
                    <m:f>
                      <m:fPr>
                        <m:ctrlPr>
                          <a:rPr lang="ar-AE" sz="2200" i="1">
                            <a:latin typeface="Cambria Math" panose="02040503050406030204" pitchFamily="18" charset="0"/>
                          </a:rPr>
                        </m:ctrlPr>
                      </m:fPr>
                      <m:num>
                        <m:r>
                          <a:rPr lang="ar-AE" sz="2200">
                            <a:latin typeface="Cambria Math" panose="02040503050406030204" pitchFamily="18" charset="0"/>
                          </a:rPr>
                          <m:t>𝜋</m:t>
                        </m:r>
                      </m:num>
                      <m:den>
                        <m:r>
                          <a:rPr lang="ar-AE" sz="2200">
                            <a:latin typeface="Cambria Math" panose="02040503050406030204" pitchFamily="18" charset="0"/>
                          </a:rPr>
                          <m:t>6</m:t>
                        </m:r>
                      </m:den>
                    </m:f>
                    <m:r>
                      <m:rPr>
                        <m:nor/>
                      </m:rPr>
                      <a:rPr lang="en-US" sz="2200" b="0" i="0" smtClean="0"/>
                      <m:t>−</m:t>
                    </m:r>
                    <m:f>
                      <m:fPr>
                        <m:ctrlPr>
                          <a:rPr lang="ar-AE" sz="2200" i="1">
                            <a:latin typeface="Cambria Math" panose="02040503050406030204" pitchFamily="18" charset="0"/>
                          </a:rPr>
                        </m:ctrlPr>
                      </m:fPr>
                      <m:num>
                        <m:r>
                          <a:rPr lang="ar-AE" sz="2200">
                            <a:latin typeface="Cambria Math" panose="02040503050406030204" pitchFamily="18" charset="0"/>
                          </a:rPr>
                          <m:t>𝜋</m:t>
                        </m:r>
                      </m:num>
                      <m:den>
                        <m:r>
                          <a:rPr lang="ar-AE" sz="2200">
                            <a:latin typeface="Cambria Math" panose="02040503050406030204" pitchFamily="18" charset="0"/>
                          </a:rPr>
                          <m:t>3</m:t>
                        </m:r>
                      </m:den>
                    </m:f>
                    <m:r>
                      <m:rPr>
                        <m:nor/>
                      </m:rPr>
                      <a:rPr lang="en-US" sz="2200" b="0" i="0" smtClean="0"/>
                      <m:t>−</m:t>
                    </m:r>
                    <m:f>
                      <m:fPr>
                        <m:ctrlPr>
                          <a:rPr lang="ar-AE" sz="2200" i="1">
                            <a:latin typeface="Cambria Math" panose="02040503050406030204" pitchFamily="18" charset="0"/>
                          </a:rPr>
                        </m:ctrlPr>
                      </m:fPr>
                      <m:num>
                        <m:r>
                          <a:rPr lang="ar-AE" sz="2200">
                            <a:latin typeface="Cambria Math" panose="02040503050406030204" pitchFamily="18" charset="0"/>
                          </a:rPr>
                          <m:t>𝜋</m:t>
                        </m:r>
                      </m:num>
                      <m:den>
                        <m:r>
                          <a:rPr lang="ar-AE" sz="2200">
                            <a:latin typeface="Cambria Math" panose="02040503050406030204" pitchFamily="18" charset="0"/>
                          </a:rPr>
                          <m:t>2</m:t>
                        </m:r>
                      </m:den>
                    </m:f>
                  </m:oMath>
                </a14:m>
                <a:r>
                  <a:rPr lang="en-US" sz="2200" dirty="0"/>
                  <a:t> </a:t>
                </a:r>
                <a:r>
                  <a:rPr sz="2200" dirty="0"/>
                  <a:t>right triangle, and the angle corresponding to its vertex at the origin must have a measure of </a:t>
                </a:r>
                <a14:m>
                  <m:oMath xmlns:m="http://schemas.openxmlformats.org/officeDocument/2006/math">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3</m:t>
                        </m:r>
                      </m:den>
                    </m:f>
                  </m:oMath>
                </a14:m>
                <a:r>
                  <a:rPr sz="2200" dirty="0"/>
                  <a:t>. This means the ant describes an angle of </a:t>
                </a:r>
                <a14:m>
                  <m:oMath xmlns:m="http://schemas.openxmlformats.org/officeDocument/2006/math">
                    <m:r>
                      <a:rPr sz="2200">
                        <a:latin typeface="Cambria Math" panose="02040503050406030204" pitchFamily="18" charset="0"/>
                      </a:rPr>
                      <m:t>𝜃</m:t>
                    </m:r>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2</m:t>
                        </m:r>
                      </m:den>
                    </m:f>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6</m:t>
                        </m:r>
                      </m:den>
                    </m:f>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2</m:t>
                        </m:r>
                        <m:r>
                          <a:rPr sz="2200">
                            <a:latin typeface="Cambria Math" panose="02040503050406030204" pitchFamily="18" charset="0"/>
                          </a:rPr>
                          <m:t>𝜋</m:t>
                        </m:r>
                      </m:num>
                      <m:den>
                        <m:r>
                          <a:rPr sz="2200">
                            <a:latin typeface="Cambria Math" panose="02040503050406030204" pitchFamily="18" charset="0"/>
                          </a:rPr>
                          <m:t>3</m:t>
                        </m:r>
                      </m:den>
                    </m:f>
                  </m:oMath>
                </a14:m>
                <a:r>
                  <a:rPr sz="2200" dirty="0"/>
                  <a:t> as it crawls, so its angular speed is</a:t>
                </a:r>
              </a:p>
              <a:p>
                <a:pPr algn="ctr">
                  <a:lnSpc>
                    <a:spcPct val="90000"/>
                  </a:lnSpc>
                  <a:defRPr sz="2800"/>
                </a:pPr>
                <a:r>
                  <a:rPr sz="2200" dirty="0"/>
                  <a:t> </a:t>
                </a:r>
                <a14:m>
                  <m:oMath xmlns:m="http://schemas.openxmlformats.org/officeDocument/2006/math">
                    <m:r>
                      <a:rPr sz="2200">
                        <a:latin typeface="Cambria Math" panose="02040503050406030204" pitchFamily="18" charset="0"/>
                      </a:rPr>
                      <m:t>𝜔</m:t>
                    </m:r>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𝜃</m:t>
                        </m:r>
                      </m:num>
                      <m:den>
                        <m:r>
                          <a:rPr sz="2200">
                            <a:latin typeface="Cambria Math" panose="02040503050406030204" pitchFamily="18" charset="0"/>
                          </a:rPr>
                          <m:t>𝑡</m:t>
                        </m:r>
                      </m:den>
                    </m:f>
                    <m:r>
                      <a:rPr sz="2200">
                        <a:latin typeface="Cambria Math" panose="02040503050406030204" pitchFamily="18" charset="0"/>
                      </a:rPr>
                      <m:t>=</m:t>
                    </m:r>
                    <m:f>
                      <m:fPr>
                        <m:ctrlPr>
                          <a:rPr sz="2200" i="1">
                            <a:latin typeface="Cambria Math" panose="02040503050406030204" pitchFamily="18" charset="0"/>
                          </a:rPr>
                        </m:ctrlPr>
                      </m:fPr>
                      <m:num>
                        <m:f>
                          <m:fPr>
                            <m:ctrlPr>
                              <a:rPr sz="2200" i="1">
                                <a:latin typeface="Cambria Math" panose="02040503050406030204" pitchFamily="18" charset="0"/>
                              </a:rPr>
                            </m:ctrlPr>
                          </m:fPr>
                          <m:num>
                            <m:r>
                              <a:rPr sz="2200">
                                <a:latin typeface="Cambria Math" panose="02040503050406030204" pitchFamily="18" charset="0"/>
                              </a:rPr>
                              <m:t>2</m:t>
                            </m:r>
                            <m:r>
                              <a:rPr sz="2200">
                                <a:latin typeface="Cambria Math" panose="02040503050406030204" pitchFamily="18" charset="0"/>
                              </a:rPr>
                              <m:t>𝜋</m:t>
                            </m:r>
                          </m:num>
                          <m:den>
                            <m:r>
                              <a:rPr sz="2200">
                                <a:latin typeface="Cambria Math" panose="02040503050406030204" pitchFamily="18" charset="0"/>
                              </a:rPr>
                              <m:t>3</m:t>
                            </m:r>
                          </m:den>
                        </m:f>
                      </m:num>
                      <m:den>
                        <m:r>
                          <a:rPr sz="2200">
                            <a:latin typeface="Cambria Math" panose="02040503050406030204" pitchFamily="18" charset="0"/>
                          </a:rPr>
                          <m:t>20</m:t>
                        </m:r>
                      </m:den>
                    </m:f>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30</m:t>
                        </m:r>
                      </m:den>
                    </m:f>
                    <m:r>
                      <m:rPr>
                        <m:nor/>
                      </m:rPr>
                      <a:rPr lang="en-US" sz="2200" b="0" i="0" smtClean="0">
                        <a:latin typeface="Cambria Math" panose="02040503050406030204" pitchFamily="18" charset="0"/>
                      </a:rPr>
                      <m:t> </m:t>
                    </m:r>
                    <m:f>
                      <m:fPr>
                        <m:ctrlPr>
                          <a:rPr sz="2200" i="1">
                            <a:latin typeface="Cambria Math" panose="02040503050406030204" pitchFamily="18" charset="0"/>
                          </a:rPr>
                        </m:ctrlPr>
                      </m:fPr>
                      <m:num>
                        <m:r>
                          <m:rPr>
                            <m:sty m:val="p"/>
                          </m:rPr>
                          <a:rPr sz="2200" smtClean="0">
                            <a:latin typeface="Cambria Math" panose="02040503050406030204" pitchFamily="18" charset="0"/>
                          </a:rPr>
                          <m:t>rad</m:t>
                        </m:r>
                      </m:num>
                      <m:den>
                        <m:r>
                          <m:rPr>
                            <m:sty m:val="p"/>
                          </m:rPr>
                          <a:rPr sz="2200">
                            <a:latin typeface="Cambria Math" panose="02040503050406030204" pitchFamily="18" charset="0"/>
                          </a:rPr>
                          <m:t>s</m:t>
                        </m:r>
                      </m:den>
                    </m:f>
                  </m:oMath>
                </a14:m>
                <a:r>
                  <a:rPr sz="2200" dirty="0"/>
                  <a:t>.</a:t>
                </a:r>
              </a:p>
              <a:p>
                <a:pPr>
                  <a:lnSpc>
                    <a:spcPct val="90000"/>
                  </a:lnSpc>
                </a:pPr>
                <a:r>
                  <a:rPr sz="2200" dirty="0"/>
                  <a:t>Given that the radius of the glass is </a:t>
                </a:r>
                <a:r>
                  <a:rPr sz="2200" dirty="0">
                    <a:latin typeface="Cambria Math"/>
                  </a:rPr>
                  <a:t>2</a:t>
                </a:r>
                <a:r>
                  <a:rPr sz="2200" dirty="0"/>
                  <a:t> inches, the linear speed of the ant is</a:t>
                </a:r>
                <a:r>
                  <a:rPr lang="en-US" sz="2200" dirty="0"/>
                  <a:t> as follows.</a:t>
                </a:r>
                <a:endParaRPr sz="2200" dirty="0"/>
              </a:p>
              <a:p>
                <a:pPr algn="ctr">
                  <a:lnSpc>
                    <a:spcPct val="90000"/>
                  </a:lnSpc>
                  <a:defRPr sz="2800"/>
                </a:pPr>
                <a:r>
                  <a:rPr sz="2200" dirty="0"/>
                  <a:t> </a:t>
                </a:r>
                <a14:m>
                  <m:oMath xmlns:m="http://schemas.openxmlformats.org/officeDocument/2006/math">
                    <m:r>
                      <a:rPr sz="2200">
                        <a:latin typeface="Cambria Math" panose="02040503050406030204" pitchFamily="18" charset="0"/>
                      </a:rPr>
                      <m:t>𝑣</m:t>
                    </m:r>
                    <m:r>
                      <a:rPr sz="2200">
                        <a:latin typeface="Cambria Math" panose="02040503050406030204" pitchFamily="18" charset="0"/>
                      </a:rPr>
                      <m:t>=</m:t>
                    </m:r>
                    <m:r>
                      <a:rPr sz="2200">
                        <a:latin typeface="Cambria Math" panose="02040503050406030204" pitchFamily="18" charset="0"/>
                      </a:rPr>
                      <m:t>𝑟</m:t>
                    </m:r>
                    <m:r>
                      <a:rPr sz="2200">
                        <a:latin typeface="Cambria Math" panose="02040503050406030204" pitchFamily="18" charset="0"/>
                      </a:rPr>
                      <m:t>𝜔</m:t>
                    </m:r>
                    <m:r>
                      <a:rPr sz="2200">
                        <a:latin typeface="Cambria Math" panose="02040503050406030204" pitchFamily="18" charset="0"/>
                      </a:rPr>
                      <m:t>=</m:t>
                    </m:r>
                    <m:r>
                      <a:rPr sz="2200">
                        <a:latin typeface="Cambria Math" panose="02040503050406030204" pitchFamily="18" charset="0"/>
                      </a:rPr>
                      <m:t>2</m:t>
                    </m:r>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30</m:t>
                            </m:r>
                          </m:den>
                        </m:f>
                      </m:e>
                    </m:d>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15</m:t>
                        </m:r>
                      </m:den>
                    </m:f>
                    <m:r>
                      <a:rPr sz="2200">
                        <a:latin typeface="Cambria Math" panose="02040503050406030204" pitchFamily="18" charset="0"/>
                      </a:rPr>
                      <m:t>≈</m:t>
                    </m:r>
                    <m:r>
                      <a:rPr sz="2200">
                        <a:latin typeface="Cambria Math" panose="02040503050406030204" pitchFamily="18" charset="0"/>
                      </a:rPr>
                      <m:t>0</m:t>
                    </m:r>
                    <m:r>
                      <a:rPr sz="2200">
                        <a:latin typeface="Cambria Math" panose="02040503050406030204" pitchFamily="18" charset="0"/>
                      </a:rPr>
                      <m:t>.</m:t>
                    </m:r>
                    <m:r>
                      <a:rPr sz="2200">
                        <a:latin typeface="Cambria Math" panose="02040503050406030204" pitchFamily="18" charset="0"/>
                      </a:rPr>
                      <m:t>21</m:t>
                    </m:r>
                    <m:r>
                      <m:rPr>
                        <m:nor/>
                      </m:rPr>
                      <a:rPr lang="en-US" sz="2200" b="0" i="0" smtClean="0">
                        <a:latin typeface="Cambria Math" panose="02040503050406030204" pitchFamily="18" charset="0"/>
                      </a:rPr>
                      <m:t> </m:t>
                    </m:r>
                    <m:f>
                      <m:fPr>
                        <m:ctrlPr>
                          <a:rPr sz="2200" i="1">
                            <a:latin typeface="Cambria Math" panose="02040503050406030204" pitchFamily="18" charset="0"/>
                          </a:rPr>
                        </m:ctrlPr>
                      </m:fPr>
                      <m:num>
                        <m:r>
                          <m:rPr>
                            <m:sty m:val="p"/>
                          </m:rPr>
                          <a:rPr sz="2200">
                            <a:latin typeface="Cambria Math" panose="02040503050406030204" pitchFamily="18" charset="0"/>
                          </a:rPr>
                          <m:t>in</m:t>
                        </m:r>
                        <m:r>
                          <a:rPr sz="2200">
                            <a:latin typeface="Cambria Math" panose="02040503050406030204" pitchFamily="18" charset="0"/>
                          </a:rPr>
                          <m:t>.</m:t>
                        </m:r>
                      </m:num>
                      <m:den>
                        <m:r>
                          <m:rPr>
                            <m:sty m:val="p"/>
                          </m:rPr>
                          <a:rPr sz="2200">
                            <a:latin typeface="Cambria Math" panose="02040503050406030204" pitchFamily="18" charset="0"/>
                          </a:rPr>
                          <m:t>s</m:t>
                        </m:r>
                      </m:den>
                    </m:f>
                  </m:oMath>
                </a14:m>
                <a:endParaRPr sz="2200" dirty="0"/>
              </a:p>
              <a:p>
                <a:pPr>
                  <a:lnSpc>
                    <a:spcPct val="90000"/>
                  </a:lnSpc>
                  <a:defRPr sz="2800"/>
                </a:pPr>
                <a:r>
                  <a:rPr sz="2200" dirty="0"/>
                  <a:t>Finally, the distance the ant travels is </a:t>
                </a:r>
                <a14:m>
                  <m:oMath xmlns:m="http://schemas.openxmlformats.org/officeDocument/2006/math">
                    <m:r>
                      <a:rPr sz="2200">
                        <a:latin typeface="Cambria Math" panose="02040503050406030204" pitchFamily="18" charset="0"/>
                      </a:rPr>
                      <m:t>𝑠</m:t>
                    </m:r>
                    <m:r>
                      <a:rPr sz="2200">
                        <a:latin typeface="Cambria Math" panose="02040503050406030204" pitchFamily="18" charset="0"/>
                      </a:rPr>
                      <m:t>=</m:t>
                    </m:r>
                    <m:r>
                      <a:rPr sz="2200">
                        <a:latin typeface="Cambria Math" panose="02040503050406030204" pitchFamily="18" charset="0"/>
                      </a:rPr>
                      <m:t>𝑟</m:t>
                    </m:r>
                    <m:r>
                      <a:rPr sz="2200">
                        <a:latin typeface="Cambria Math" panose="02040503050406030204" pitchFamily="18" charset="0"/>
                      </a:rPr>
                      <m:t>𝜃</m:t>
                    </m:r>
                    <m:r>
                      <a:rPr sz="2200">
                        <a:latin typeface="Cambria Math" panose="02040503050406030204" pitchFamily="18" charset="0"/>
                      </a:rPr>
                      <m:t>=</m:t>
                    </m:r>
                    <m:d>
                      <m:dPr>
                        <m:ctrlPr>
                          <a:rPr sz="2200" i="1">
                            <a:latin typeface="Cambria Math" panose="02040503050406030204" pitchFamily="18" charset="0"/>
                          </a:rPr>
                        </m:ctrlPr>
                      </m:dPr>
                      <m:e>
                        <m:r>
                          <a:rPr sz="2200">
                            <a:latin typeface="Cambria Math" panose="02040503050406030204" pitchFamily="18" charset="0"/>
                          </a:rPr>
                          <m:t>2</m:t>
                        </m:r>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panose="02040503050406030204" pitchFamily="18" charset="0"/>
                              </a:rPr>
                              <m:t>2</m:t>
                            </m:r>
                            <m:r>
                              <a:rPr sz="2200">
                                <a:latin typeface="Cambria Math" panose="02040503050406030204" pitchFamily="18" charset="0"/>
                              </a:rPr>
                              <m:t>𝜋</m:t>
                            </m:r>
                          </m:num>
                          <m:den>
                            <m:r>
                              <a:rPr sz="2200">
                                <a:latin typeface="Cambria Math" panose="02040503050406030204" pitchFamily="18" charset="0"/>
                              </a:rPr>
                              <m:t>3</m:t>
                            </m:r>
                          </m:den>
                        </m:f>
                      </m:e>
                    </m:d>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4</m:t>
                        </m:r>
                        <m:r>
                          <a:rPr sz="2200">
                            <a:latin typeface="Cambria Math" panose="02040503050406030204" pitchFamily="18" charset="0"/>
                          </a:rPr>
                          <m:t>𝜋</m:t>
                        </m:r>
                      </m:num>
                      <m:den>
                        <m:r>
                          <a:rPr sz="2200">
                            <a:latin typeface="Cambria Math" panose="02040503050406030204" pitchFamily="18" charset="0"/>
                          </a:rPr>
                          <m:t>3</m:t>
                        </m:r>
                      </m:den>
                    </m:f>
                    <m:r>
                      <m:rPr>
                        <m:nor/>
                      </m:rPr>
                      <a:rPr sz="2200"/>
                      <m:t> </m:t>
                    </m:r>
                    <m:r>
                      <m:rPr>
                        <m:sty m:val="p"/>
                      </m:rPr>
                      <a:rPr sz="2200">
                        <a:latin typeface="Cambria Math" panose="02040503050406030204" pitchFamily="18" charset="0"/>
                      </a:rPr>
                      <m:t>in</m:t>
                    </m:r>
                    <m:r>
                      <a:rPr sz="2200">
                        <a:latin typeface="Cambria Math" panose="02040503050406030204" pitchFamily="18" charset="0"/>
                      </a:rPr>
                      <m:t>.</m:t>
                    </m:r>
                  </m:oMath>
                </a14:m>
                <a:r>
                  <a:rPr sz="2200" dirty="0"/>
                  <a:t> or approximately </a:t>
                </a:r>
                <a:r>
                  <a:rPr sz="2200" dirty="0">
                    <a:latin typeface="Cambria Math"/>
                  </a:rPr>
                  <a:t>4.19</a:t>
                </a:r>
                <a:r>
                  <a:rPr sz="2200" dirty="0"/>
                  <a:t> 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595"/>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The arc length and angular speed formulas, as well as the area formula that follows, are only true for angles measured in radians. Equivalent but less convenient formulas can be derived for angles measured in terms of degrees.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Sector Area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area </a:t>
                </a:r>
                <a14:m>
                  <m:oMath xmlns:m="http://schemas.openxmlformats.org/officeDocument/2006/math">
                    <m:r>
                      <a:rPr>
                        <a:latin typeface="Cambria Math" panose="02040503050406030204" pitchFamily="18" charset="0"/>
                      </a:rPr>
                      <m:t>𝐴</m:t>
                    </m:r>
                  </m:oMath>
                </a14:m>
                <a:r>
                  <a:rPr sz="2800" dirty="0"/>
                  <a:t> of a sector with a central angle of </a:t>
                </a:r>
                <a14:m>
                  <m:oMath xmlns:m="http://schemas.openxmlformats.org/officeDocument/2006/math">
                    <m:r>
                      <a:rPr>
                        <a:latin typeface="Cambria Math" panose="02040503050406030204" pitchFamily="18" charset="0"/>
                      </a:rPr>
                      <m:t>𝜃</m:t>
                    </m:r>
                  </m:oMath>
                </a14:m>
                <a:r>
                  <a:rPr sz="2800" dirty="0"/>
                  <a:t> in a circle of radius </a:t>
                </a:r>
                <a14:m>
                  <m:oMath xmlns:m="http://schemas.openxmlformats.org/officeDocument/2006/math">
                    <m:r>
                      <a:rPr>
                        <a:latin typeface="Cambria Math" panose="02040503050406030204" pitchFamily="18" charset="0"/>
                      </a:rPr>
                      <m:t>𝑟</m:t>
                    </m:r>
                  </m:oMath>
                </a14:m>
                <a:r>
                  <a:rPr sz="2800" dirty="0"/>
                  <a:t> is</a:t>
                </a:r>
              </a:p>
              <a:p>
                <a:pPr algn="ctr">
                  <a:defRPr sz="2800"/>
                </a:pPr>
                <a:r>
                  <a:rPr sz="2800" dirty="0"/>
                  <a: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num>
                          <m:den>
                            <m:r>
                              <a:rPr>
                                <a:latin typeface="Cambria Math" panose="02040503050406030204" pitchFamily="18" charset="0"/>
                              </a:rPr>
                              <m:t>2</m:t>
                            </m:r>
                            <m:r>
                              <a:rPr>
                                <a:latin typeface="Cambria Math" panose="02040503050406030204" pitchFamily="18" charset="0"/>
                              </a:rPr>
                              <m:t>𝜋</m:t>
                            </m:r>
                          </m:den>
                        </m:f>
                      </m:e>
                    </m:d>
                    <m:d>
                      <m:dPr>
                        <m:ctrlPr>
                          <a:rPr i="1">
                            <a:latin typeface="Cambria Math" panose="02040503050406030204" pitchFamily="18" charset="0"/>
                          </a:rPr>
                        </m:ctrlPr>
                      </m:dPr>
                      <m:e>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e>
                    </m:d>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𝜃</m:t>
                        </m:r>
                      </m:num>
                      <m:den>
                        <m:r>
                          <a:rPr>
                            <a:latin typeface="Cambria Math" panose="02040503050406030204" pitchFamily="18" charset="0"/>
                          </a:rPr>
                          <m:t>2</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Area of a Sector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areas of the sectors defined by the given radii and angles.</a:t>
                </a:r>
              </a:p>
              <a:p>
                <a:pPr marL="514350" indent="-514350">
                  <a:buFont typeface="+mj-lt"/>
                  <a:buAutoNum type="alphaLcPeriod"/>
                  <a:defRPr sz="2800"/>
                </a:pPr>
                <a:r>
                  <a:rPr dirty="0"/>
                  <a:t>​</a:t>
                </a:r>
                <a:r>
                  <a:rPr sz="2800" dirty="0"/>
                  <a:t>Circle of radius </a:t>
                </a:r>
                <a:r>
                  <a:rPr sz="2800" dirty="0">
                    <a:latin typeface="Cambria Math"/>
                  </a:rPr>
                  <a:t>3</a:t>
                </a:r>
                <a:r>
                  <a:rPr sz="2800" dirty="0"/>
                  <a:t> cm, central angle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52</m:t>
                        </m:r>
                      </m:e>
                      <m:sup>
                        <m:r>
                          <a:rPr lang="en-US" i="1" smtClean="0">
                            <a:latin typeface="Cambria Math" panose="02040503050406030204" pitchFamily="18" charset="0"/>
                            <a:ea typeface="Cambria Math" panose="02040503050406030204" pitchFamily="18" charset="0"/>
                          </a:rPr>
                          <m:t>°</m:t>
                        </m:r>
                      </m:sup>
                    </m:sSup>
                  </m:oMath>
                </a14:m>
                <a:endParaRPr sz="2800" dirty="0"/>
              </a:p>
              <a:p>
                <a:pPr marL="514350" indent="-514350">
                  <a:buFont typeface="+mj-lt"/>
                  <a:buAutoNum type="alphaLcPeriod" startAt="2"/>
                  <a:defRPr sz="2800"/>
                </a:pPr>
                <a:r>
                  <a:rPr dirty="0"/>
                  <a:t>​</a:t>
                </a:r>
                <a:r>
                  <a:rPr sz="2800" dirty="0"/>
                  <a:t>Circle of radius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r>
                  <a:rPr sz="2800" dirty="0" err="1"/>
                  <a:t>ft</a:t>
                </a:r>
                <a:r>
                  <a:rPr sz="2800" dirty="0"/>
                  <a:t>, central angle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Area of a Sector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marL="514350" indent="-514350">
                  <a:buFont typeface="+mj-lt"/>
                  <a:buAutoNum type="alphaLcPeriod"/>
                  <a:defRPr sz="2800"/>
                </a:pPr>
                <a:r>
                  <a:rPr lang="en-US" dirty="0"/>
                  <a:t>​</a:t>
                </a:r>
                <a:r>
                  <a:rPr lang="en-US" sz="2800" dirty="0"/>
                  <a:t>In order to use the above sector area formula, the first step is to convert the angle measure to radians.</a:t>
                </a:r>
              </a:p>
              <a:p>
                <a:pPr marL="512064" algn="ctr">
                  <a:defRPr sz="2800"/>
                </a:pPr>
                <a:r>
                  <a:rPr lang="en-US"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52</m:t>
                        </m:r>
                      </m:e>
                      <m:sup>
                        <m:r>
                          <m:rPr>
                            <m:nor/>
                          </m:rPr>
                          <a:rPr lang="ar-AE"/>
                          <m:t> </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52</m:t>
                        </m:r>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13</m:t>
                        </m:r>
                        <m:r>
                          <a:rPr lang="ar-AE">
                            <a:latin typeface="Cambria Math" panose="02040503050406030204" pitchFamily="18" charset="0"/>
                          </a:rPr>
                          <m:t>𝜋</m:t>
                        </m:r>
                      </m:num>
                      <m:den>
                        <m:r>
                          <a:rPr lang="ar-AE">
                            <a:latin typeface="Cambria Math" panose="02040503050406030204" pitchFamily="18" charset="0"/>
                          </a:rPr>
                          <m:t>45</m:t>
                        </m:r>
                      </m:den>
                    </m:f>
                  </m:oMath>
                </a14:m>
                <a:endParaRPr lang="ar-AE" sz="2800" dirty="0"/>
              </a:p>
              <a:p>
                <a:pPr marL="512064"/>
                <a:r>
                  <a:rPr lang="ar-AE" dirty="0"/>
                  <a:t>​</a:t>
                </a:r>
                <a:r>
                  <a:rPr lang="en-US" sz="2800" dirty="0"/>
                  <a:t>Now, the formula is easily applied.</a:t>
                </a:r>
              </a:p>
              <a:p>
                <a:pPr marL="512064" algn="ctr">
                  <a:defRPr sz="2800"/>
                </a:pPr>
                <a:r>
                  <a:rPr lang="en-US" dirty="0"/>
                  <a:t>​</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3</m:t>
                                </m:r>
                              </m:e>
                              <m:sup>
                                <m:r>
                                  <a:rPr lang="ar-AE">
                                    <a:latin typeface="Cambria Math" panose="02040503050406030204" pitchFamily="18" charset="0"/>
                                  </a:rPr>
                                  <m:t>2</m:t>
                                </m:r>
                              </m:sup>
                            </m:sSup>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13</m:t>
                                </m:r>
                                <m:r>
                                  <a:rPr lang="ar-AE">
                                    <a:latin typeface="Cambria Math" panose="02040503050406030204" pitchFamily="18" charset="0"/>
                                  </a:rPr>
                                  <m:t>𝜋</m:t>
                                </m:r>
                              </m:num>
                              <m:den>
                                <m:r>
                                  <a:rPr lang="ar-AE">
                                    <a:latin typeface="Cambria Math" panose="02040503050406030204" pitchFamily="18" charset="0"/>
                                  </a:rPr>
                                  <m:t>45</m:t>
                                </m:r>
                              </m:den>
                            </m:f>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13</m:t>
                        </m:r>
                        <m:r>
                          <a:rPr lang="ar-AE">
                            <a:latin typeface="Cambria Math" panose="02040503050406030204" pitchFamily="18" charset="0"/>
                          </a:rPr>
                          <m:t>𝜋</m:t>
                        </m:r>
                      </m:num>
                      <m:den>
                        <m:r>
                          <a:rPr lang="ar-AE">
                            <a:latin typeface="Cambria Math" panose="02040503050406030204" pitchFamily="18" charset="0"/>
                          </a:rPr>
                          <m:t>10</m:t>
                        </m:r>
                      </m:den>
                    </m:f>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08</m:t>
                    </m:r>
                    <m:r>
                      <m:rPr>
                        <m:nor/>
                      </m:rPr>
                      <a:rPr lang="ar-AE" b="0" i="0" smtClean="0">
                        <a:latin typeface="Cambria Math" panose="02040503050406030204" pitchFamily="18" charset="0"/>
                      </a:rPr>
                      <m:t> </m:t>
                    </m:r>
                    <m:sSup>
                      <m:sSupPr>
                        <m:ctrlPr>
                          <a:rPr lang="ar-AE" i="1">
                            <a:latin typeface="Cambria Math" panose="02040503050406030204" pitchFamily="18" charset="0"/>
                          </a:rPr>
                        </m:ctrlPr>
                      </m:sSupPr>
                      <m:e>
                        <m:r>
                          <m:rPr>
                            <m:nor/>
                          </m:rPr>
                          <a:rPr lang="en-US" b="0" i="0" smtClean="0"/>
                          <m:t>cm</m:t>
                        </m:r>
                      </m:e>
                      <m:sup>
                        <m:r>
                          <a:rPr lang="en-US" b="0" i="0" smtClean="0">
                            <a:latin typeface="Cambria Math" panose="02040503050406030204" pitchFamily="18" charset="0"/>
                          </a:rPr>
                          <m:t>2</m:t>
                        </m:r>
                      </m:sup>
                    </m:sSup>
                  </m:oMath>
                </a14:m>
                <a:endParaRPr lang="ar-AE" sz="2800" dirty="0"/>
              </a:p>
              <a:p>
                <a:pPr marL="514350" indent="-514350">
                  <a:buFont typeface="+mj-lt"/>
                  <a:buAutoNum type="alphaLcPeriod" startAt="2"/>
                  <a:defRPr sz="2800"/>
                </a:pPr>
                <a:r>
                  <a:rPr lang="ar-AE" dirty="0"/>
                  <a:t>​</a:t>
                </a:r>
                <a:r>
                  <a:rPr lang="en-US" sz="2800" dirty="0"/>
                  <a:t>Since the angle is given in radians, we immediately have the following.</a:t>
                </a:r>
              </a:p>
              <a:p>
                <a:pPr marL="512064" algn="ctr">
                  <a:defRPr sz="2800"/>
                </a:pPr>
                <a:r>
                  <a:rPr lang="en-US" dirty="0"/>
                  <a:t>​</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e>
                            </m:d>
                          </m:e>
                          <m:sup>
                            <m:r>
                              <a:rPr lang="ar-AE">
                                <a:latin typeface="Cambria Math" panose="02040503050406030204" pitchFamily="18" charset="0"/>
                              </a:rPr>
                              <m:t>2</m:t>
                            </m:r>
                          </m:sup>
                        </m:sSup>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𝜋</m:t>
                                </m:r>
                              </m:num>
                              <m:den>
                                <m:r>
                                  <a:rPr lang="ar-AE">
                                    <a:latin typeface="Cambria Math" panose="02040503050406030204" pitchFamily="18" charset="0"/>
                                  </a:rPr>
                                  <m:t>3</m:t>
                                </m:r>
                              </m:den>
                            </m:f>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52</m:t>
                    </m:r>
                    <m:r>
                      <m:rPr>
                        <m:nor/>
                      </m:rPr>
                      <a:rPr lang="en-US" b="0" i="0" smtClean="0">
                        <a:latin typeface="Cambria Math" panose="02040503050406030204" pitchFamily="18" charset="0"/>
                      </a:rPr>
                      <m:t> </m:t>
                    </m:r>
                    <m:sSup>
                      <m:sSupPr>
                        <m:ctrlPr>
                          <a:rPr lang="ar-AE" i="1">
                            <a:latin typeface="Cambria Math" panose="02040503050406030204" pitchFamily="18" charset="0"/>
                          </a:rPr>
                        </m:ctrlPr>
                      </m:sSupPr>
                      <m:e>
                        <m:r>
                          <m:rPr>
                            <m:nor/>
                          </m:rPr>
                          <a:rPr lang="en-US" b="0" i="0" smtClean="0"/>
                          <m:t>ft</m:t>
                        </m:r>
                      </m:e>
                      <m:sup>
                        <m:r>
                          <a:rPr lang="en-US" b="0" i="0" smtClean="0">
                            <a:latin typeface="Cambria Math" panose="02040503050406030204" pitchFamily="18" charset="0"/>
                          </a:rPr>
                          <m:t>2</m:t>
                        </m:r>
                      </m:sup>
                    </m:sSup>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a:stretch>
              </a:blipFill>
            </p:spPr>
            <p:txBody>
              <a:bodyPr/>
              <a:lstStyle/>
              <a:p>
                <a:r>
                  <a:rPr lang="en-US">
                    <a:noFill/>
                  </a:rPr>
                  <a:t> </a:t>
                </a:r>
              </a:p>
            </p:txBody>
          </p:sp>
        </mc:Fallback>
      </mc:AlternateContent>
    </p:spTree>
    <p:extLst>
      <p:ext uri="{BB962C8B-B14F-4D97-AF65-F5344CB8AC3E}">
        <p14:creationId xmlns:p14="http://schemas.microsoft.com/office/powerpoint/2010/main" val="325669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Radian Measure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endParaRPr lang="en-US" sz="2800" dirty="0"/>
              </a:p>
              <a:p>
                <a:endParaRPr lang="en-US" dirty="0"/>
              </a:p>
              <a:p>
                <a:endParaRPr lang="en-US" sz="2800" dirty="0"/>
              </a:p>
              <a:p>
                <a:endParaRPr lang="en-US" dirty="0"/>
              </a:p>
              <a:p>
                <a:endParaRPr lang="en-US" sz="2800" dirty="0"/>
              </a:p>
              <a:p>
                <a:endParaRPr lang="en-US" dirty="0"/>
              </a:p>
              <a:p>
                <a:endParaRPr lang="en-US" sz="2800" dirty="0"/>
              </a:p>
              <a:p>
                <a:pPr algn="ctr"/>
                <a:r>
                  <a:rPr sz="2800" dirty="0"/>
                  <a:t>Figure 1: Radian measure of</a:t>
                </a:r>
                <a:r>
                  <a:rPr lang="en-US" b="1" dirty="0"/>
                  <a:t> </a:t>
                </a:r>
                <a14:m>
                  <m:oMath xmlns:m="http://schemas.openxmlformats.org/officeDocument/2006/math">
                    <m:r>
                      <a:rPr lang="en-US">
                        <a:latin typeface="Cambria Math" panose="02040503050406030204" pitchFamily="18" charset="0"/>
                      </a:rPr>
                      <m:t>𝜃</m:t>
                    </m:r>
                  </m:oMath>
                </a14:m>
                <a:endParaRPr sz="2800" i="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A6DDF50F-CE01-45A6-8927-AA55990E1F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6050" y="1219200"/>
            <a:ext cx="3571901" cy="35719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Angle Measurement Conversion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Since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180</m:t>
                        </m:r>
                      </m:e>
                      <m:sup>
                        <m:r>
                          <a:rPr lang="en-US" i="1" smtClean="0">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r>
                      <a:rPr lang="en-US">
                        <a:latin typeface="Cambria Math" panose="02040503050406030204" pitchFamily="18" charset="0"/>
                      </a:rPr>
                      <m:t>𝜋</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we know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and </a:t>
                </a:r>
                <a14:m>
                  <m:oMath xmlns:m="http://schemas.openxmlformats.org/officeDocument/2006/math">
                    <m:sSup>
                      <m:sSupPr>
                        <m:ctrlPr>
                          <a:rPr lang="ar-AE" i="1" smtClean="0">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180</m:t>
                                </m:r>
                              </m:num>
                              <m:den>
                                <m:r>
                                  <a:rPr lang="ar-AE">
                                    <a:latin typeface="Cambria Math" panose="02040503050406030204" pitchFamily="18" charset="0"/>
                                  </a:rPr>
                                  <m:t>𝜋</m:t>
                                </m:r>
                              </m:den>
                            </m:f>
                          </m:e>
                        </m:d>
                      </m:e>
                      <m:sup>
                        <m:r>
                          <a:rPr lang="ar-AE" i="1">
                            <a:latin typeface="Cambria Math" panose="02040503050406030204" pitchFamily="18" charset="0"/>
                            <a:ea typeface="Cambria Math" panose="02040503050406030204" pitchFamily="18" charset="0"/>
                          </a:rPr>
                          <m:t>°</m:t>
                        </m:r>
                      </m:sup>
                    </m:sSup>
                    <m:r>
                      <a:rPr lang="ar-AE">
                        <a:latin typeface="Cambria Math" panose="02040503050406030204" pitchFamily="18" charset="0"/>
                      </a:rPr>
                      <m:t>=</m:t>
                    </m:r>
                    <m:r>
                      <a:rPr lang="ar-AE">
                        <a:latin typeface="Cambria Math" panose="02040503050406030204" pitchFamily="18" charset="0"/>
                      </a:rPr>
                      <m:t>1</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Multiplying both sides of these equations by an arbitrary quantity </a:t>
                </a:r>
                <a14:m>
                  <m:oMath xmlns:m="http://schemas.openxmlformats.org/officeDocument/2006/math">
                    <m:r>
                      <a:rPr lang="en-US">
                        <a:latin typeface="Cambria Math" panose="02040503050406030204" pitchFamily="18" charset="0"/>
                      </a:rPr>
                      <m:t>𝑥</m:t>
                    </m:r>
                  </m:oMath>
                </a14:m>
                <a:r>
                  <a:rPr lang="en-US" sz="2800" dirty="0"/>
                  <a:t>, we have</a:t>
                </a:r>
              </a:p>
              <a:p>
                <a:pPr marL="514350" indent="-514350">
                  <a:buFont typeface="+mj-lt"/>
                  <a:buAutoNum type="arabicPeriod"/>
                  <a:defRPr sz="2800"/>
                </a:pPr>
                <a:r>
                  <a:rPr lang="en-US" dirty="0"/>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r>
                      <a:rPr lang="en-US">
                        <a:latin typeface="Cambria Math" panose="02040503050406030204" pitchFamily="18" charset="0"/>
                      </a:rPr>
                      <m:t>𝑥</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e>
                    </m:d>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a:t>
                </a:r>
              </a:p>
              <a:p>
                <a:pPr marL="514350" indent="-514350">
                  <a:buFont typeface="+mj-lt"/>
                  <a:buAutoNum type="arabicPeriod" startAt="2"/>
                  <a:defRPr sz="2800"/>
                </a:pPr>
                <a:r>
                  <a:rPr lang="en-US" dirty="0"/>
                  <a:t>​</a:t>
                </a:r>
                <a:r>
                  <a:rPr lang="en-US" sz="2800" dirty="0"/>
                  <a:t> </a:t>
                </a:r>
                <a14:m>
                  <m:oMath xmlns:m="http://schemas.openxmlformats.org/officeDocument/2006/math">
                    <m:r>
                      <a:rPr lang="en-US">
                        <a:latin typeface="Cambria Math" panose="02040503050406030204" pitchFamily="18" charset="0"/>
                      </a:rPr>
                      <m:t>𝑥</m:t>
                    </m:r>
                    <m:r>
                      <m:rPr>
                        <m:nor/>
                      </m:rPr>
                      <a:rPr lang="en-US" smtClean="0"/>
                      <m:t> </m:t>
                    </m:r>
                    <m:r>
                      <m:rPr>
                        <m:sty m:val="p"/>
                      </m:rPr>
                      <a:rPr lang="en-US">
                        <a:latin typeface="Cambria Math" panose="02040503050406030204" pitchFamily="18" charset="0"/>
                      </a:rPr>
                      <m:t>rad</m:t>
                    </m:r>
                    <m:r>
                      <a:rPr lang="en-US">
                        <a:latin typeface="Cambria Math" panose="02040503050406030204" pitchFamily="18" charset="0"/>
                      </a:rPr>
                      <m:t>=</m:t>
                    </m:r>
                    <m:r>
                      <a:rPr lang="en-US">
                        <a:latin typeface="Cambria Math" panose="02040503050406030204" pitchFamily="18" charset="0"/>
                      </a:rPr>
                      <m:t>𝑥</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180</m:t>
                                </m:r>
                              </m:num>
                              <m:den>
                                <m:r>
                                  <a:rPr lang="ar-AE">
                                    <a:latin typeface="Cambria Math" panose="02040503050406030204" pitchFamily="18" charset="0"/>
                                  </a:rPr>
                                  <m:t>𝜋</m:t>
                                </m:r>
                              </m:den>
                            </m:f>
                          </m:e>
                        </m:d>
                      </m:e>
                      <m:sup>
                        <m:r>
                          <a:rPr lang="ar-AE" i="1">
                            <a:latin typeface="Cambria Math" panose="02040503050406030204" pitchFamily="18" charset="0"/>
                            <a:ea typeface="Cambria Math" panose="02040503050406030204" pitchFamily="18" charset="0"/>
                          </a:rPr>
                          <m:t>°</m:t>
                        </m:r>
                      </m:sup>
                    </m:sSup>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Converting </a:t>
            </a:r>
            <a:r>
              <a:rPr lang="en-US" dirty="0"/>
              <a:t>b</a:t>
            </a:r>
            <a:r>
              <a:rPr dirty="0"/>
              <a:t>etween Degrees and Radians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Convert the following angle measures as directed.</a:t>
                </a:r>
              </a:p>
              <a:p>
                <a:pPr marL="514350" indent="-514350">
                  <a:buFont typeface="+mj-lt"/>
                  <a:buAutoNum type="alphaLcPeriod"/>
                  <a:defRPr sz="2800"/>
                </a:pPr>
                <a:r>
                  <a:rPr dirty="0"/>
                  <a:t>​</a:t>
                </a:r>
                <a:r>
                  <a:rPr sz="2800" dirty="0"/>
                  <a:t>Express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sz="2800" dirty="0"/>
                  <a:t> in degrees.</a:t>
                </a:r>
              </a:p>
              <a:p>
                <a:pPr marL="514350" indent="-514350">
                  <a:buFont typeface="+mj-lt"/>
                  <a:buAutoNum type="alphaLcPeriod" startAt="2"/>
                  <a:defRPr sz="2800"/>
                </a:pPr>
                <a:r>
                  <a:rPr dirty="0"/>
                  <a:t>​</a:t>
                </a:r>
                <a:r>
                  <a:rPr sz="2800" dirty="0"/>
                  <a:t>Express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270</m:t>
                        </m:r>
                      </m:e>
                      <m:sup>
                        <m:r>
                          <a:rPr lang="en-US" i="1" smtClean="0">
                            <a:latin typeface="Cambria Math" panose="02040503050406030204" pitchFamily="18" charset="0"/>
                            <a:ea typeface="Cambria Math" panose="02040503050406030204" pitchFamily="18" charset="0"/>
                          </a:rPr>
                          <m:t>°</m:t>
                        </m:r>
                      </m:sup>
                    </m:sSup>
                  </m:oMath>
                </a14:m>
                <a:r>
                  <a:rPr sz="2800" dirty="0"/>
                  <a:t> in radians.</a:t>
                </a:r>
              </a:p>
              <a:p>
                <a:pPr marL="514350" indent="-514350">
                  <a:buFont typeface="+mj-lt"/>
                  <a:buAutoNum type="alphaLcPeriod" startAt="3"/>
                  <a:defRPr sz="2800"/>
                </a:pPr>
                <a:r>
                  <a:rPr dirty="0"/>
                  <a:t>​</a:t>
                </a:r>
                <a:r>
                  <a:rPr sz="2800" dirty="0"/>
                  <a:t>Express </a:t>
                </a:r>
                <a14:m>
                  <m:oMath xmlns:m="http://schemas.openxmlformats.org/officeDocument/2006/math">
                    <m:r>
                      <a:rPr>
                        <a:latin typeface="Cambria Math" panose="02040503050406030204" pitchFamily="18" charset="0"/>
                      </a:rPr>
                      <m:t>−2</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sz="2800" dirty="0"/>
                  <a:t> in degrees.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Converting </a:t>
            </a:r>
            <a:r>
              <a:rPr lang="en-US" dirty="0"/>
              <a:t>b</a:t>
            </a:r>
            <a:r>
              <a:rPr dirty="0"/>
              <a:t>etween Degrees and Radians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i="0"/>
                      <m:t> </m:t>
                    </m:r>
                    <m:r>
                      <m:rPr>
                        <m:nor/>
                      </m:rPr>
                      <a:rPr i="0">
                        <a:latin typeface="Cambria Math" panose="02040503050406030204" pitchFamily="18" charset="0"/>
                      </a:rPr>
                      <m:t>rad</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180</m:t>
                                </m:r>
                              </m:num>
                              <m:den>
                                <m:r>
                                  <a:rPr>
                                    <a:latin typeface="Cambria Math" panose="02040503050406030204" pitchFamily="18" charset="0"/>
                                  </a:rPr>
                                  <m:t>𝜋</m:t>
                                </m:r>
                              </m:den>
                            </m:f>
                          </m:e>
                        </m:d>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60</m:t>
                        </m:r>
                      </m:e>
                      <m:sup>
                        <m:r>
                          <a:rPr lang="en-US" i="1" smtClean="0">
                            <a:latin typeface="Cambria Math" panose="02040503050406030204" pitchFamily="18" charset="0"/>
                            <a:ea typeface="Cambria Math" panose="02040503050406030204" pitchFamily="18" charset="0"/>
                          </a:rPr>
                          <m:t>°</m:t>
                        </m:r>
                      </m:sup>
                    </m:sSup>
                  </m:oMath>
                </a14:m>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270</m:t>
                        </m:r>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270</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180</m:t>
                            </m:r>
                          </m:den>
                        </m:f>
                      </m:e>
                    </m:d>
                    <m:r>
                      <m:rPr>
                        <m:nor/>
                      </m:rPr>
                      <a:rPr i="0"/>
                      <m:t> </m:t>
                    </m:r>
                    <m:r>
                      <m:rPr>
                        <m:nor/>
                      </m:rPr>
                      <a:rPr i="0">
                        <a:latin typeface="Cambria Math" panose="02040503050406030204" pitchFamily="18" charset="0"/>
                      </a:rPr>
                      <m:t>rad</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i="1">
                        <a:latin typeface="Cambria Math" panose="02040503050406030204" pitchFamily="18" charset="0"/>
                      </a:rPr>
                      <m:t> </m:t>
                    </m:r>
                    <m:r>
                      <m:rPr>
                        <m:nor/>
                      </m:rPr>
                      <a:rPr i="0">
                        <a:latin typeface="Cambria Math" panose="02040503050406030204" pitchFamily="18" charset="0"/>
                      </a:rPr>
                      <m:t>rad</m:t>
                    </m:r>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−2</m:t>
                    </m:r>
                    <m:r>
                      <m:rPr>
                        <m:nor/>
                      </m:rPr>
                      <a:rPr/>
                      <m:t> </m:t>
                    </m:r>
                    <m:r>
                      <m:rPr>
                        <m:nor/>
                      </m:rPr>
                      <a:rPr i="0">
                        <a:latin typeface="Cambria Math" panose="02040503050406030204" pitchFamily="18" charset="0"/>
                      </a:rPr>
                      <m:t>rad</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180</m:t>
                                </m:r>
                              </m:num>
                              <m:den>
                                <m:r>
                                  <a:rPr>
                                    <a:latin typeface="Cambria Math" panose="02040503050406030204" pitchFamily="18" charset="0"/>
                                  </a:rPr>
                                  <m:t>𝜋</m:t>
                                </m:r>
                              </m:den>
                            </m:f>
                          </m:e>
                        </m:d>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−114.592</m:t>
                        </m:r>
                      </m:e>
                      <m:sup>
                        <m:r>
                          <a:rPr lang="en-US" i="1" smtClean="0">
                            <a:latin typeface="Cambria Math" panose="02040503050406030204" pitchFamily="18" charset="0"/>
                            <a:ea typeface="Cambria Math" panose="02040503050406030204" pitchFamily="18" charset="0"/>
                          </a:rPr>
                          <m:t>°</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Determining the Measure of an Angle</a:t>
            </a:r>
          </a:p>
        </p:txBody>
      </p:sp>
      <p:sp>
        <p:nvSpPr>
          <p:cNvPr id="3" name="Text Placeholder 2"/>
          <p:cNvSpPr>
            <a:spLocks noGrp="1"/>
          </p:cNvSpPr>
          <p:nvPr>
            <p:ph type="body" sz="quarter" idx="10"/>
          </p:nvPr>
        </p:nvSpPr>
        <p:spPr/>
        <p:txBody>
          <a:bodyPr>
            <a:normAutofit/>
          </a:bodyPr>
          <a:lstStyle/>
          <a:p>
            <a:r>
              <a:rPr sz="2800" dirty="0"/>
              <a:t>Use the information in each diagram to determine the radian measure of the indicated angle.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Determining the Measure of an Angle</a:t>
            </a:r>
            <a:r>
              <a:rPr lang="en-US" dirty="0"/>
              <a:t> (cont.)</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p>
        </p:txBody>
      </p:sp>
      <p:pic>
        <p:nvPicPr>
          <p:cNvPr id="4" name="Content Placeholder 4">
            <a:extLst>
              <a:ext uri="{FF2B5EF4-FFF2-40B4-BE49-F238E27FC236}">
                <a16:creationId xmlns:a16="http://schemas.microsoft.com/office/drawing/2014/main" id="{2EB43B84-1E25-4F5F-AE44-28EFCACA1D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496"/>
            <a:ext cx="4572000" cy="4572000"/>
          </a:xfrm>
          <a:prstGeom prst="rect">
            <a:avLst/>
          </a:prstGeom>
        </p:spPr>
      </p:pic>
      <p:sp>
        <p:nvSpPr>
          <p:cNvPr id="5" name="Text Placeholder 2"/>
          <p:cNvSpPr txBox="1">
            <a:spLocks/>
          </p:cNvSpPr>
          <p:nvPr/>
        </p:nvSpPr>
        <p:spPr>
          <a:xfrm>
            <a:off x="3886200" y="5562600"/>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7</a:t>
            </a:r>
          </a:p>
        </p:txBody>
      </p:sp>
    </p:spTree>
    <p:extLst>
      <p:ext uri="{BB962C8B-B14F-4D97-AF65-F5344CB8AC3E}">
        <p14:creationId xmlns:p14="http://schemas.microsoft.com/office/powerpoint/2010/main" val="426961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Determining the Measure of an Angle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p:pic>
        <p:nvPicPr>
          <p:cNvPr id="4" name="Content Placeholder 4">
            <a:extLst>
              <a:ext uri="{FF2B5EF4-FFF2-40B4-BE49-F238E27FC236}">
                <a16:creationId xmlns:a16="http://schemas.microsoft.com/office/drawing/2014/main" id="{C200EB01-C000-42A0-B882-A2A0BDB673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a:prstGeom prst="rect">
            <a:avLst/>
          </a:prstGeom>
        </p:spPr>
      </p:pic>
      <p:sp>
        <p:nvSpPr>
          <p:cNvPr id="5" name="Text Placeholder 2"/>
          <p:cNvSpPr txBox="1">
            <a:spLocks/>
          </p:cNvSpPr>
          <p:nvPr/>
        </p:nvSpPr>
        <p:spPr>
          <a:xfrm>
            <a:off x="3886200" y="5562600"/>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8</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1397</Words>
  <Application>Microsoft Office PowerPoint</Application>
  <PresentationFormat>On-screen Show (4:3)</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Courier New</vt:lpstr>
      <vt:lpstr>Office Theme</vt:lpstr>
      <vt:lpstr>Section 8.1</vt:lpstr>
      <vt:lpstr>Radian Measure</vt:lpstr>
      <vt:lpstr>Radian Measure (cont.)</vt:lpstr>
      <vt:lpstr>Angle Measurement Conversion</vt:lpstr>
      <vt:lpstr>Example 1: Converting between Degrees and Radians</vt:lpstr>
      <vt:lpstr>Example 1: Converting between Degrees and Radians (cont.)</vt:lpstr>
      <vt:lpstr>Example 2: Determining the Measure of an Angle</vt:lpstr>
      <vt:lpstr>Example 2: Determining the Measure of an Angle (cont.)</vt:lpstr>
      <vt:lpstr>Example 2: Determining the Measure of an Angle (cont.)</vt:lpstr>
      <vt:lpstr>Example 2: Determining the Measure of an Angle (cont.)</vt:lpstr>
      <vt:lpstr>Example 2: Determining the Measure of an Angle (cont.)</vt:lpstr>
      <vt:lpstr>Arc Length</vt:lpstr>
      <vt:lpstr>Arc Length (cont.)</vt:lpstr>
      <vt:lpstr>Example 3: Applying the Arc Length Formula</vt:lpstr>
      <vt:lpstr>Example 3: Applying the Arc Length Formula (cont.)</vt:lpstr>
      <vt:lpstr>Example 3: Applying the Arc Length Formula (cont.)</vt:lpstr>
      <vt:lpstr>Angular Speed and Linear Speed</vt:lpstr>
      <vt:lpstr>Example 4: Finding the Angular and Linear Speeds</vt:lpstr>
      <vt:lpstr>Example 4: Finding the Angular and Linear Speeds (cont.)</vt:lpstr>
      <vt:lpstr>Example 4: Finding the Angular and Linear Speeds (cont.)</vt:lpstr>
      <vt:lpstr>CAUTION!</vt:lpstr>
      <vt:lpstr>Sector Area</vt:lpstr>
      <vt:lpstr>Example 5: Finding the Area of a Sector</vt:lpstr>
      <vt:lpstr>Example 5: Finding the Area of a Sector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134</cp:revision>
  <dcterms:created xsi:type="dcterms:W3CDTF">2013-04-26T14:43:13Z</dcterms:created>
  <dcterms:modified xsi:type="dcterms:W3CDTF">2022-08-18T14:09:19Z</dcterms:modified>
</cp:coreProperties>
</file>