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81" r:id="rId3"/>
    <p:sldId id="257" r:id="rId4"/>
    <p:sldId id="258" r:id="rId5"/>
    <p:sldId id="259" r:id="rId6"/>
    <p:sldId id="261" r:id="rId7"/>
    <p:sldId id="282" r:id="rId8"/>
    <p:sldId id="262" r:id="rId9"/>
    <p:sldId id="283" r:id="rId10"/>
    <p:sldId id="263" r:id="rId11"/>
    <p:sldId id="264" r:id="rId12"/>
    <p:sldId id="265" r:id="rId13"/>
    <p:sldId id="266" r:id="rId14"/>
    <p:sldId id="267" r:id="rId15"/>
    <p:sldId id="268" r:id="rId16"/>
    <p:sldId id="284" r:id="rId17"/>
    <p:sldId id="269" r:id="rId18"/>
    <p:sldId id="270" r:id="rId19"/>
    <p:sldId id="285" r:id="rId20"/>
    <p:sldId id="271" r:id="rId21"/>
    <p:sldId id="272" r:id="rId22"/>
    <p:sldId id="273" r:id="rId23"/>
    <p:sldId id="274" r:id="rId24"/>
    <p:sldId id="286" r:id="rId25"/>
    <p:sldId id="275" r:id="rId26"/>
    <p:sldId id="276" r:id="rId27"/>
    <p:sldId id="277" r:id="rId28"/>
    <p:sldId id="287" r:id="rId29"/>
    <p:sldId id="278" r:id="rId30"/>
    <p:sldId id="279" r:id="rId31"/>
    <p:sldId id="28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Functions and Right Triangles</a:t>
            </a:r>
          </a:p>
        </p:txBody>
      </p:sp>
      <p:sp>
        <p:nvSpPr>
          <p:cNvPr id="3" name="Title 2"/>
          <p:cNvSpPr>
            <a:spLocks noGrp="1"/>
          </p:cNvSpPr>
          <p:nvPr>
            <p:ph type="title"/>
          </p:nvPr>
        </p:nvSpPr>
        <p:spPr/>
        <p:txBody>
          <a:bodyPr/>
          <a:lstStyle/>
          <a:p>
            <a:r>
              <a:rPr dirty="0"/>
              <a:t>Section </a:t>
            </a:r>
            <a:r>
              <a:rPr lang="en-US" dirty="0"/>
              <a:t>8</a:t>
            </a:r>
            <a:r>
              <a:rPr dirty="0"/>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Evaluating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Evaluate the tangent and secant of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With practice, you'll be able to determine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and </a:t>
                </a:r>
                <a14:m>
                  <m:oMath xmlns:m="http://schemas.openxmlformats.org/officeDocument/2006/math">
                    <m:r>
                      <m:rPr>
                        <m:sty m:val="p"/>
                      </m:rPr>
                      <a:rPr lang="en-US">
                        <a:latin typeface="Cambria Math" panose="02040503050406030204" pitchFamily="18" charset="0"/>
                      </a:rPr>
                      <m:t>sec</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mentally, but initially it's very useful to draw a picture in order to visualize what is being asked. Since we are working with an angle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oMath>
                </a14:m>
                <a:r>
                  <a:rPr lang="ar-AE" sz="2800" dirty="0"/>
                  <a:t> </a:t>
                </a:r>
                <a:r>
                  <a:rPr lang="en-US" sz="2800" dirty="0"/>
                  <a:t>radians </a:t>
                </a:r>
                <a14:m>
                  <m:oMath xmlns:m="http://schemas.openxmlformats.org/officeDocument/2006/math">
                    <m:d>
                      <m:dPr>
                        <m:ctrlPr>
                          <a:rPr lang="ar-AE" i="1">
                            <a:latin typeface="Cambria Math" panose="02040503050406030204" pitchFamily="18" charset="0"/>
                          </a:rPr>
                        </m:ctrlPr>
                      </m:dPr>
                      <m:e>
                        <m:r>
                          <a:rPr lang="ar-AE" b="0" i="0" smtClean="0">
                            <a:latin typeface="Cambria Math" panose="02040503050406030204" pitchFamily="18" charset="0"/>
                          </a:rPr>
                          <m:t>4</m:t>
                        </m:r>
                        <m:r>
                          <a:rPr lang="en-US" b="0" i="0" smtClean="0">
                            <a:latin typeface="Cambria Math" panose="02040503050406030204" pitchFamily="18" charset="0"/>
                          </a:rPr>
                          <m:t>5</m:t>
                        </m:r>
                        <m:r>
                          <a:rPr lang="ar-AE" i="1">
                            <a:latin typeface="Cambria Math" panose="02040503050406030204" pitchFamily="18" charset="0"/>
                          </a:rPr>
                          <m:t>°</m:t>
                        </m:r>
                      </m:e>
                    </m:d>
                  </m:oMath>
                </a14:m>
                <a:r>
                  <a:rPr lang="en-US" sz="2800" dirty="0"/>
                  <a:t>,</a:t>
                </a:r>
                <a:r>
                  <a:rPr lang="ar-AE" sz="2800" dirty="0"/>
                  <a:t> </a:t>
                </a:r>
                <a:r>
                  <a:rPr lang="en-US" sz="2800" dirty="0"/>
                  <a:t>the remaining angle of our right triangle must be the same size. We've already noted that the sides of such a triangle have lengths in the ratio </a:t>
                </a:r>
                <a14:m>
                  <m:oMath xmlns:m="http://schemas.openxmlformats.org/officeDocument/2006/math">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ad>
                      <m:radPr>
                        <m:degHide m:val="on"/>
                        <m:ctrlPr>
                          <a:rPr lang="ar-AE" i="1" smtClean="0">
                            <a:latin typeface="Cambria Math" panose="02040503050406030204" pitchFamily="18" charset="0"/>
                          </a:rPr>
                        </m:ctrlPr>
                      </m:radPr>
                      <m:deg/>
                      <m:e>
                        <m:r>
                          <a:rPr lang="ar-AE">
                            <a:latin typeface="Cambria Math" panose="02040503050406030204" pitchFamily="18" charset="0"/>
                          </a:rPr>
                          <m:t>2</m:t>
                        </m:r>
                      </m:e>
                    </m:rad>
                  </m:oMath>
                </a14:m>
                <a:r>
                  <a:rPr lang="en-US" sz="2800" dirty="0"/>
                  <a:t>,</a:t>
                </a:r>
                <a:r>
                  <a:rPr lang="ar-AE" sz="2800" dirty="0"/>
                  <a:t> </a:t>
                </a:r>
                <a:r>
                  <a:rPr lang="en-US" sz="2800" dirty="0"/>
                  <a:t>so we can draw a triangle </a:t>
                </a:r>
                <a:r>
                  <a:rPr lang="en-US" dirty="0"/>
                  <a:t>as shown in Figure 4.</a:t>
                </a:r>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p:pic>
        <p:nvPicPr>
          <p:cNvPr id="6" name="Content Placeholder 5">
            <a:extLst>
              <a:ext uri="{FF2B5EF4-FFF2-40B4-BE49-F238E27FC236}">
                <a16:creationId xmlns:a16="http://schemas.microsoft.com/office/drawing/2014/main" id="{EC97C8B2-B95C-40E3-A880-7224B4D92FEE}"/>
              </a:ext>
            </a:extLst>
          </p:cNvPr>
          <p:cNvPicPr>
            <a:picLocks noGrp="1" noChangeAspect="1"/>
          </p:cNvPicPr>
          <p:nvPr>
            <p:ph sz="quarter" idx="11"/>
          </p:nvPr>
        </p:nvPicPr>
        <p:blipFill>
          <a:blip r:embed="rId2"/>
          <a:stretch>
            <a:fillRect/>
          </a:stretch>
        </p:blipFill>
        <p:spPr>
          <a:xfrm>
            <a:off x="2476500" y="1267544"/>
            <a:ext cx="4191000" cy="4227764"/>
          </a:xfrm>
          <a:prstGeom prst="rect">
            <a:avLst/>
          </a:prstGeom>
        </p:spPr>
      </p:pic>
      <p:pic>
        <p:nvPicPr>
          <p:cNvPr id="7" name="Picture 6">
            <a:extLst>
              <a:ext uri="{FF2B5EF4-FFF2-40B4-BE49-F238E27FC236}">
                <a16:creationId xmlns:a16="http://schemas.microsoft.com/office/drawing/2014/main" id="{00D18046-7B00-4650-B6E0-ECE54D1D2CEE}"/>
              </a:ext>
            </a:extLst>
          </p:cNvPr>
          <p:cNvPicPr>
            <a:picLocks noChangeAspect="1"/>
          </p:cNvPicPr>
          <p:nvPr/>
        </p:nvPicPr>
        <p:blipFill>
          <a:blip r:embed="rId3"/>
          <a:stretch>
            <a:fillRect/>
          </a:stretch>
        </p:blipFill>
        <p:spPr>
          <a:xfrm>
            <a:off x="3733800" y="5410200"/>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Note that the lengths of the sides have been arbitrarily chosen to be </a:t>
                </a:r>
                <a:r>
                  <a:rPr sz="2800" dirty="0">
                    <a:latin typeface="Cambria Math"/>
                  </a:rPr>
                  <a:t>1</a:t>
                </a:r>
                <a:r>
                  <a:rPr sz="2800" dirty="0"/>
                  <a:t>, </a:t>
                </a:r>
                <a:r>
                  <a:rPr sz="2800" dirty="0">
                    <a:latin typeface="Cambria Math"/>
                  </a:rPr>
                  <a:t>1</a:t>
                </a:r>
                <a:r>
                  <a:rPr sz="2800" dirty="0"/>
                  <a:t>, and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Any three numbers in the ratio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could be used (the common factor will cancel out in the evaluation of any trigonometric function), so we may as well use these relatively simple numbers.</a:t>
                </a:r>
              </a:p>
              <a:p>
                <a:r>
                  <a:rPr sz="2800" dirty="0"/>
                  <a:t>Now </a:t>
                </a:r>
                <a:r>
                  <a:rPr lang="en-US" dirty="0"/>
                  <a:t>notice </a:t>
                </a:r>
                <a:r>
                  <a:rPr sz="2800" dirty="0"/>
                  <a:t>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1</m:t>
                      </m:r>
                    </m:oMath>
                  </m:oMathPara>
                </a14:m>
                <a:endParaRPr sz="2800" dirty="0"/>
              </a:p>
              <a:p>
                <a:r>
                  <a:rPr sz="2800" dirty="0"/>
                  <a:t>and</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1</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Before using a calculator to evaluate a given trigonometric expression, determine whether the angle in the expression is measured in degrees or radians. Then put the calculator in the appropriate mode prior to the evaluation.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Evaluating Trigonometric Functions Using a Calculator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Use a calculator to 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sin</m:t>
                    </m:r>
                    <m:r>
                      <a:rPr lang="en-US">
                        <a:latin typeface="Cambria Math" panose="02040503050406030204" pitchFamily="18" charset="0"/>
                      </a:rPr>
                      <m:t>⁡</m:t>
                    </m:r>
                    <m:d>
                      <m:dPr>
                        <m:ctrlPr>
                          <a:rPr lang="ar-AE" i="1">
                            <a:latin typeface="Cambria Math" panose="02040503050406030204" pitchFamily="18" charset="0"/>
                          </a:rPr>
                        </m:ctrlPr>
                      </m:dPr>
                      <m:e>
                        <m:r>
                          <a:rPr lang="ar-AE" b="0" i="0" smtClean="0">
                            <a:latin typeface="Cambria Math" panose="02040503050406030204" pitchFamily="18" charset="0"/>
                          </a:rPr>
                          <m:t>5</m:t>
                        </m:r>
                        <m:r>
                          <a:rPr lang="en-US" b="0" i="0" smtClean="0">
                            <a:latin typeface="Cambria Math" panose="02040503050406030204" pitchFamily="18" charset="0"/>
                          </a:rPr>
                          <m:t>6</m:t>
                        </m:r>
                        <m:r>
                          <a:rPr lang="en-US" b="0" i="0" smtClean="0">
                            <a:latin typeface="Cambria Math" panose="02040503050406030204" pitchFamily="18" charset="0"/>
                          </a:rPr>
                          <m:t>.</m:t>
                        </m:r>
                        <m:r>
                          <a:rPr lang="en-US" b="0" i="1" smtClean="0">
                            <a:latin typeface="Cambria Math" panose="02040503050406030204" pitchFamily="18" charset="0"/>
                          </a:rPr>
                          <m:t>4</m:t>
                        </m:r>
                        <m:r>
                          <a:rPr lang="ar-AE" i="1">
                            <a:latin typeface="Cambria Math" panose="02040503050406030204" pitchFamily="18" charset="0"/>
                          </a:rPr>
                          <m:t>°</m:t>
                        </m:r>
                      </m:e>
                    </m:d>
                  </m:oMath>
                </a14:m>
                <a:endParaRPr lang="ar-AE" dirty="0"/>
              </a:p>
              <a:p>
                <a:pPr marL="514350" indent="-514350">
                  <a:buFont typeface="+mj-lt"/>
                  <a:buAutoNum type="alphaLcPeriod" startAt="2"/>
                  <a:defRPr sz="2800"/>
                </a:pPr>
                <a:r>
                  <a:rPr lang="ar-AE" dirty="0"/>
                  <a:t>​</a:t>
                </a:r>
                <a14:m>
                  <m:oMath xmlns:m="http://schemas.openxmlformats.org/officeDocument/2006/math">
                    <m:r>
                      <m:rPr>
                        <m:sty m:val="p"/>
                      </m:rPr>
                      <a:rPr lang="en-US">
                        <a:latin typeface="Cambria Math" panose="02040503050406030204" pitchFamily="18" charset="0"/>
                      </a:rPr>
                      <m:t>cot</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11</m:t>
                            </m:r>
                          </m:den>
                        </m:f>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Refer to the user's manual to determine how to put your calculator in degree mode. Typically, there is a button labeled "mode" and pressing it leads to the option of choosing either "degree" or "radian." Once the calculator is in the correct mode, press the "sin" button, enter </a:t>
                </a:r>
                <a:r>
                  <a:rPr lang="en-US" sz="2800" dirty="0">
                    <a:latin typeface="Cambria Math"/>
                  </a:rPr>
                  <a:t>56.4</a:t>
                </a:r>
                <a:r>
                  <a:rPr lang="en-US" sz="2800" dirty="0"/>
                  <a:t> on the number pad, and press the "=" or "Enter" button. The answer, rounded to </a:t>
                </a:r>
                <a:r>
                  <a:rPr lang="en-US" sz="2800" dirty="0">
                    <a:latin typeface="Cambria Math"/>
                  </a:rPr>
                  <a:t>4</a:t>
                </a:r>
                <a:r>
                  <a:rPr lang="en-US" sz="2800" dirty="0"/>
                  <a:t> decimal places, is </a:t>
                </a:r>
              </a:p>
              <a:p>
                <a:pPr algn="ctr">
                  <a:defRPr sz="2800"/>
                </a:pPr>
                <a14:m>
                  <m:oMath xmlns:m="http://schemas.openxmlformats.org/officeDocument/2006/math">
                    <m:r>
                      <m:rPr>
                        <m:sty m:val="p"/>
                      </m:rPr>
                      <a:rPr lang="en-US" sz="2800" b="0" i="0" smtClean="0">
                        <a:latin typeface="Cambria Math" panose="02040503050406030204" pitchFamily="18" charset="0"/>
                      </a:rPr>
                      <m:t>sin</m:t>
                    </m:r>
                    <m:d>
                      <m:dPr>
                        <m:ctrlPr>
                          <a:rPr lang="ar-AE" i="1">
                            <a:latin typeface="Cambria Math" panose="02040503050406030204" pitchFamily="18" charset="0"/>
                          </a:rPr>
                        </m:ctrlPr>
                      </m:dPr>
                      <m:e>
                        <m:r>
                          <a:rPr lang="ar-AE">
                            <a:latin typeface="Cambria Math" panose="02040503050406030204" pitchFamily="18" charset="0"/>
                          </a:rPr>
                          <m:t>5</m:t>
                        </m:r>
                        <m:r>
                          <a:rPr lang="en-US">
                            <a:latin typeface="Cambria Math" panose="02040503050406030204" pitchFamily="18" charset="0"/>
                          </a:rPr>
                          <m:t>6</m:t>
                        </m:r>
                        <m:r>
                          <a:rPr lang="en-US">
                            <a:latin typeface="Cambria Math" panose="02040503050406030204" pitchFamily="18" charset="0"/>
                          </a:rPr>
                          <m:t>.</m:t>
                        </m:r>
                        <m:r>
                          <a:rPr lang="en-US" i="1">
                            <a:latin typeface="Cambria Math" panose="02040503050406030204" pitchFamily="18" charset="0"/>
                          </a:rPr>
                          <m:t>4</m:t>
                        </m:r>
                        <m:r>
                          <a:rPr lang="ar-AE" i="1">
                            <a:latin typeface="Cambria Math" panose="02040503050406030204" pitchFamily="18" charset="0"/>
                          </a:rPr>
                          <m:t>°</m:t>
                        </m:r>
                      </m:e>
                    </m:d>
                    <m:r>
                      <a:rPr lang="ar-AE"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8329</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402010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p:sp>
        <p:nvSpPr>
          <p:cNvPr id="3" name="Text Placeholder 2"/>
          <p:cNvSpPr>
            <a:spLocks noGrp="1"/>
          </p:cNvSpPr>
          <p:nvPr>
            <p:ph type="body" sz="quarter" idx="10"/>
          </p:nvPr>
        </p:nvSpPr>
        <p:spPr/>
        <p:txBody>
          <a:bodyPr>
            <a:normAutofit/>
          </a:bodyPr>
          <a:lstStyle/>
          <a:p>
            <a:pPr>
              <a:defRPr sz="2800"/>
            </a:pPr>
            <a:r>
              <a:rPr sz="2800" dirty="0"/>
              <a:t>The exact number of digits on your display will depend on the calculator and its current settings. If your display reads −0.1481, your calculator is in the incorrect (radian) mode for this problem.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The absence of the degree symbol in the expression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oMath>
                </a14:m>
                <a:r>
                  <a:rPr sz="2800" dirty="0"/>
                  <a:t> tells us that the angle is measured in radians, so the first step is to place your calculator in radian mode. Next, recall that cotangent is the reciprocal of tangent. Most calculators don't have buttons specifically for the cotangent, secant, and cosecant functions; if you need to evaluate an expression containing one of these functions, take the reciprocal of, respectively, the tangent, cosine, or sine of the given angle.</a:t>
                </a:r>
              </a:p>
              <a:p>
                <a:pPr marL="457200" lvl="1" indent="0">
                  <a:buNone/>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indent="-285750"/>
                <a:r>
                  <a:rPr dirty="0"/>
                  <a:t>​In this case, use your calculator to confirm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9552</m:t>
                    </m:r>
                  </m:oMath>
                </a14:m>
                <a:r>
                  <a:rPr sz="2800" dirty="0"/>
                  <a:t>,</a:t>
                </a:r>
              </a:p>
              <a:p>
                <a:pPr indent="-285750"/>
                <a:r>
                  <a:rPr dirty="0"/>
                  <a:t>and therefore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1438</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68672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Trigonometric Functions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To begin, consider a right triangle </a:t>
                </a:r>
                <a:r>
                  <a:rPr lang="en-US" dirty="0"/>
                  <a:t>such as the one shown in Figure 1. We will define six functions which are functions of the angle</a:t>
                </a:r>
                <a:r>
                  <a:rPr lang="en-US" sz="2800" dirty="0"/>
                  <a:t> </a:t>
                </a:r>
                <a14:m>
                  <m:oMath xmlns:m="http://schemas.openxmlformats.org/officeDocument/2006/math">
                    <m:r>
                      <a:rPr lang="en-US">
                        <a:latin typeface="Cambria Math" panose="02040503050406030204" pitchFamily="18" charset="0"/>
                      </a:rPr>
                      <m:t>𝜃</m:t>
                    </m:r>
                  </m:oMath>
                </a14:m>
                <a:r>
                  <a:rPr lang="en-US" sz="2800" dirty="0"/>
                  <a:t>. </a:t>
                </a:r>
                <a:r>
                  <a:rPr lang="en-US" dirty="0"/>
                  <a:t>In order to do so, we label the two legs of the triangle as </a:t>
                </a:r>
                <a:r>
                  <a:rPr lang="en-US" b="1" dirty="0"/>
                  <a:t>adjacent to </a:t>
                </a:r>
                <a:r>
                  <a:rPr lang="en-US" dirty="0"/>
                  <a:t>and </a:t>
                </a:r>
                <a:r>
                  <a:rPr lang="en-US" b="1" dirty="0"/>
                  <a:t>opposite</a:t>
                </a:r>
                <a:r>
                  <a:rPr lang="en-US" dirty="0"/>
                  <a:t> </a:t>
                </a:r>
                <a14:m>
                  <m:oMath xmlns:m="http://schemas.openxmlformats.org/officeDocument/2006/math">
                    <m:r>
                      <a:rPr lang="en-US">
                        <a:latin typeface="Cambria Math" panose="02040503050406030204" pitchFamily="18" charset="0"/>
                      </a:rPr>
                      <m:t>𝜃</m:t>
                    </m:r>
                  </m:oMath>
                </a14:m>
                <a:r>
                  <a:rPr lang="en-US" sz="2800" dirty="0"/>
                  <a:t>, as shown.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5BF1874-3D24-4D8C-B829-A0997464A46D}"/>
              </a:ext>
            </a:extLst>
          </p:cNvPr>
          <p:cNvPicPr>
            <a:picLocks noChangeAspect="1"/>
          </p:cNvPicPr>
          <p:nvPr/>
        </p:nvPicPr>
        <p:blipFill>
          <a:blip r:embed="rId3"/>
          <a:stretch>
            <a:fillRect/>
          </a:stretch>
        </p:blipFill>
        <p:spPr>
          <a:xfrm>
            <a:off x="3429000" y="5498527"/>
            <a:ext cx="1579001" cy="749873"/>
          </a:xfrm>
          <a:prstGeom prst="rect">
            <a:avLst/>
          </a:prstGeom>
        </p:spPr>
      </p:pic>
      <p:pic>
        <p:nvPicPr>
          <p:cNvPr id="5" name="Graphic 4">
            <a:extLst>
              <a:ext uri="{FF2B5EF4-FFF2-40B4-BE49-F238E27FC236}">
                <a16:creationId xmlns:a16="http://schemas.microsoft.com/office/drawing/2014/main" id="{82A61895-BDD5-44BE-B05E-E5C21E40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5600" y="2475913"/>
            <a:ext cx="3352800" cy="3352800"/>
          </a:xfrm>
          <a:prstGeom prst="rect">
            <a:avLst/>
          </a:prstGeom>
        </p:spPr>
      </p:pic>
    </p:spTree>
    <p:extLst>
      <p:ext uri="{BB962C8B-B14F-4D97-AF65-F5344CB8AC3E}">
        <p14:creationId xmlns:p14="http://schemas.microsoft.com/office/powerpoint/2010/main" val="88861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Degree, Minute, Second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r>
                  <a:rPr lang="en-US" sz="2800" dirty="0"/>
                  <a:t>In the context of angle measure,</a:t>
                </a:r>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m:t>
                          </m:r>
                          <m:r>
                            <a:rPr lang="ar-AE" i="1" smtClean="0">
                              <a:latin typeface="Cambria Math" panose="02040503050406030204" pitchFamily="18" charset="0"/>
                            </a:rPr>
                            <m:t>′</m:t>
                          </m:r>
                        </m:e>
                        <m:sup>
                          <m:r>
                            <m:rPr>
                              <m:nor/>
                            </m:rPr>
                            <a:rPr lang="ar-AE"/>
                            <m:t> </m:t>
                          </m:r>
                        </m:sup>
                      </m:sSup>
                      <m:r>
                        <a:rPr lang="ar-AE">
                          <a:latin typeface="Cambria Math" panose="02040503050406030204" pitchFamily="18" charset="0"/>
                        </a:rPr>
                        <m:t>=</m:t>
                      </m:r>
                      <m:r>
                        <m:rPr>
                          <m:nor/>
                        </m:rPr>
                        <a:rPr lang="en-US"/>
                        <m:t>one</m:t>
                      </m:r>
                      <m:r>
                        <m:rPr>
                          <m:nor/>
                        </m:rPr>
                        <a:rPr lang="en-US"/>
                        <m:t> </m:t>
                      </m:r>
                      <m:r>
                        <m:rPr>
                          <m:nor/>
                        </m:rPr>
                        <a:rPr lang="en-US"/>
                        <m:t>minute</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60</m:t>
                              </m:r>
                            </m:den>
                          </m:f>
                        </m:e>
                      </m:d>
                      <m:d>
                        <m:dPr>
                          <m:ctrlPr>
                            <a:rPr lang="ar-AE"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e>
                      </m:d>
                    </m:oMath>
                  </m:oMathPara>
                </a14:m>
                <a:endParaRPr lang="ar-AE" sz="2800" dirty="0"/>
              </a:p>
              <a:p>
                <a:r>
                  <a:rPr lang="en-US" sz="2800" dirty="0"/>
                  <a:t>and</a:t>
                </a:r>
              </a:p>
              <a:p>
                <a:pPr algn="ctr">
                  <a:defRPr sz="2800"/>
                </a:pPr>
                <a:r>
                  <a:rPr lang="en-US"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m:t>
                        </m:r>
                        <m:r>
                          <a:rPr lang="ar-AE" i="1" smtClean="0">
                            <a:latin typeface="Cambria Math" panose="02040503050406030204" pitchFamily="18" charset="0"/>
                          </a:rPr>
                          <m:t>″</m:t>
                        </m:r>
                      </m:e>
                      <m:sup>
                        <m:r>
                          <m:rPr>
                            <m:nor/>
                          </m:rPr>
                          <a:rPr lang="ar-AE"/>
                          <m:t> </m:t>
                        </m:r>
                      </m:sup>
                    </m:sSup>
                    <m:r>
                      <a:rPr lang="ar-AE">
                        <a:latin typeface="Cambria Math" panose="02040503050406030204" pitchFamily="18" charset="0"/>
                      </a:rPr>
                      <m:t>=</m:t>
                    </m:r>
                    <m:r>
                      <m:rPr>
                        <m:nor/>
                      </m:rPr>
                      <a:rPr lang="en-US"/>
                      <m:t>one</m:t>
                    </m:r>
                    <m:r>
                      <m:rPr>
                        <m:nor/>
                      </m:rPr>
                      <a:rPr lang="en-US"/>
                      <m:t> </m:t>
                    </m:r>
                    <m:r>
                      <m:rPr>
                        <m:nor/>
                      </m:rPr>
                      <a:rPr lang="en-US"/>
                      <m:t>second</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60</m:t>
                            </m:r>
                          </m:den>
                        </m:f>
                      </m:e>
                    </m:d>
                    <m:d>
                      <m:dPr>
                        <m:ctrlPr>
                          <a:rPr lang="ar-AE" i="1">
                            <a:latin typeface="Cambria Math" panose="02040503050406030204" pitchFamily="18" charset="0"/>
                          </a:rPr>
                        </m:ctrlPr>
                      </m:dPr>
                      <m:e>
                        <m:r>
                          <a:rPr lang="ar-AE" b="0" i="1" smtClean="0">
                            <a:latin typeface="Cambria Math" panose="02040503050406030204" pitchFamily="18" charset="0"/>
                          </a:rPr>
                          <m:t>1</m:t>
                        </m:r>
                        <m:r>
                          <a:rPr lang="ar-AE" b="0" i="1" smtClean="0">
                            <a:latin typeface="Cambria Math" panose="02040503050406030204" pitchFamily="18" charset="0"/>
                          </a:rPr>
                          <m:t>′</m:t>
                        </m:r>
                      </m:e>
                    </m:d>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3600</m:t>
                            </m:r>
                          </m:den>
                        </m:f>
                      </m:e>
                    </m:d>
                    <m:d>
                      <m:dPr>
                        <m:ctrlPr>
                          <a:rPr lang="ar-AE"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e>
                    </m:d>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Before cutting down a dead tree in your yard, you very sensibly decide to determine its height. Backing up </a:t>
                </a:r>
                <a:r>
                  <a:rPr lang="en-US" sz="2800" dirty="0">
                    <a:latin typeface="Cambria Math"/>
                  </a:rPr>
                  <a:t>40</a:t>
                </a:r>
                <a:r>
                  <a:rPr lang="en-US" sz="2800" dirty="0"/>
                  <a:t> feet from the tree (which rises straight up from level ground), you use a </a:t>
                </a:r>
                <a:r>
                  <a:rPr lang="en-US" sz="2800" i="1" dirty="0"/>
                  <a:t>theodolite</a:t>
                </a:r>
                <a:r>
                  <a:rPr lang="en-US" sz="2800" dirty="0"/>
                  <a:t> (a surveyor's instrument that accurately measures angles) and note that the angle between the ground and the top of the tree is </a:t>
                </a:r>
                <a14:m>
                  <m:oMath xmlns:m="http://schemas.openxmlformats.org/officeDocument/2006/math">
                    <m:r>
                      <a:rPr lang="ar-AE">
                        <a:latin typeface="Cambria Math" panose="02040503050406030204" pitchFamily="18" charset="0"/>
                      </a:rPr>
                      <m:t>61</m:t>
                    </m:r>
                    <m:r>
                      <a:rPr lang="ar-AE" i="1">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r>
                          <a:rPr lang="ar-AE">
                            <a:latin typeface="Cambria Math" panose="02040503050406030204" pitchFamily="18" charset="0"/>
                          </a:rPr>
                          <m:t>39</m:t>
                        </m:r>
                        <m:r>
                          <a:rPr lang="ar-AE" i="1">
                            <a:latin typeface="Cambria Math" panose="02040503050406030204" pitchFamily="18" charset="0"/>
                          </a:rPr>
                          <m:t>″</m:t>
                        </m:r>
                      </m:e>
                      <m:sup>
                        <m:r>
                          <m:rPr>
                            <m:nor/>
                          </m:rPr>
                          <a:rPr lang="ar-AE"/>
                          <m:t> </m:t>
                        </m:r>
                      </m:sup>
                    </m:sSup>
                    <m:r>
                      <a:rPr lang="en-US" b="0" i="1" smtClean="0">
                        <a:latin typeface="Cambria Math" panose="02040503050406030204" pitchFamily="18" charset="0"/>
                      </a:rPr>
                      <m:t>.</m:t>
                    </m:r>
                  </m:oMath>
                </a14:m>
                <a:r>
                  <a:rPr lang="ar-AE" sz="2800" dirty="0"/>
                  <a:t> </a:t>
                </a:r>
                <a:r>
                  <a:rPr lang="en-US" sz="2800" dirty="0"/>
                  <a:t>How tall is the tree?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p:pic>
        <p:nvPicPr>
          <p:cNvPr id="5" name="Content Placeholder 4">
            <a:extLst>
              <a:ext uri="{FF2B5EF4-FFF2-40B4-BE49-F238E27FC236}">
                <a16:creationId xmlns:a16="http://schemas.microsoft.com/office/drawing/2014/main" id="{807A6EBD-D138-415E-BB32-BAE242A0159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066800"/>
            <a:ext cx="4286250" cy="4524375"/>
          </a:xfrm>
        </p:spPr>
      </p:pic>
      <p:pic>
        <p:nvPicPr>
          <p:cNvPr id="4" name="Picture 3">
            <a:extLst>
              <a:ext uri="{FF2B5EF4-FFF2-40B4-BE49-F238E27FC236}">
                <a16:creationId xmlns:a16="http://schemas.microsoft.com/office/drawing/2014/main" id="{B9F6E323-C534-44FC-9230-45E445E5EC41}"/>
              </a:ext>
            </a:extLst>
          </p:cNvPr>
          <p:cNvPicPr>
            <a:picLocks noChangeAspect="1"/>
          </p:cNvPicPr>
          <p:nvPr/>
        </p:nvPicPr>
        <p:blipFill>
          <a:blip r:embed="rId4"/>
          <a:stretch>
            <a:fillRect/>
          </a:stretch>
        </p:blipFill>
        <p:spPr>
          <a:xfrm>
            <a:off x="3831199" y="5422327"/>
            <a:ext cx="1579001" cy="7498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As in so many problems, a picture is of great help. Note that this problem indeed involves solving a right triangle: we know the measure of an angle and the length of the angle's adjacent leg, and we want the length of the opposite leg. This observation gives us the best clue as to which trigonometric function to use; since tangent and cotangent are the two</a:t>
                </a:r>
                <a:r>
                  <a:rPr lang="en-US" sz="2800" dirty="0"/>
                  <a:t> that</a:t>
                </a:r>
                <a:r>
                  <a:rPr sz="2800" dirty="0"/>
                  <a:t> don't depend on the length of the hypotenuse, chances are one of these is a good choice.</a:t>
                </a:r>
              </a:p>
              <a:p>
                <a:endParaRPr lang="en-US" sz="2800" dirty="0"/>
              </a:p>
              <a:p>
                <a:r>
                  <a:rPr sz="2800" dirty="0"/>
                  <a:t>Note also that we have to convert the theodolite's reading into decimal form before using a calculator</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61</m:t>
                          </m:r>
                          <m:r>
                            <a:rPr lang="ar-AE" i="1">
                              <a:latin typeface="Cambria Math" panose="02040503050406030204" pitchFamily="18" charset="0"/>
                            </a:rPr>
                            <m:t>°</m:t>
                          </m:r>
                        </m:e>
                        <m:sup>
                          <m:r>
                            <m:rPr>
                              <m:nor/>
                            </m:rPr>
                            <a:rPr lang="ar-AE"/>
                            <m:t> </m:t>
                          </m:r>
                        </m:sup>
                      </m:sSup>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e>
                        <m:sup>
                          <m:r>
                            <m:rPr>
                              <m:nor/>
                            </m:rPr>
                            <a:rPr lang="ar-AE"/>
                            <m:t> </m:t>
                          </m:r>
                        </m:sup>
                      </m:sSup>
                      <m:sSup>
                        <m:sSupPr>
                          <m:ctrlPr>
                            <a:rPr lang="ar-AE" i="1">
                              <a:latin typeface="Cambria Math" panose="02040503050406030204" pitchFamily="18" charset="0"/>
                            </a:rPr>
                          </m:ctrlPr>
                        </m:sSupPr>
                        <m:e>
                          <m:r>
                            <a:rPr lang="ar-AE">
                              <a:latin typeface="Cambria Math" panose="02040503050406030204" pitchFamily="18" charset="0"/>
                            </a:rPr>
                            <m:t>39</m:t>
                          </m:r>
                          <m:r>
                            <a:rPr lang="ar-AE" i="1">
                              <a:latin typeface="Cambria Math" panose="02040503050406030204" pitchFamily="18" charset="0"/>
                            </a:rPr>
                            <m:t>″</m:t>
                          </m:r>
                        </m:e>
                        <m:sup>
                          <m:r>
                            <m:rPr>
                              <m:nor/>
                            </m:rPr>
                            <a:rPr lang="ar-AE"/>
                            <m:t> </m:t>
                          </m:r>
                        </m:sup>
                      </m:sSup>
                      <m:r>
                        <a:rPr>
                          <a:latin typeface="Cambria Math" panose="02040503050406030204" pitchFamily="18" charset="0"/>
                        </a:rPr>
                        <m:t>=</m:t>
                      </m:r>
                      <m:r>
                        <a:rPr>
                          <a:latin typeface="Cambria Math" panose="02040503050406030204" pitchFamily="18" charset="0"/>
                        </a:rPr>
                        <m:t>61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55</m:t>
                          </m:r>
                        </m:num>
                        <m:den>
                          <m:r>
                            <a:rPr>
                              <a:latin typeface="Cambria Math" panose="02040503050406030204" pitchFamily="18" charset="0"/>
                            </a:rPr>
                            <m:t>60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num>
                        <m:den>
                          <m:r>
                            <a:rPr>
                              <a:latin typeface="Cambria Math" panose="02040503050406030204" pitchFamily="18" charset="0"/>
                            </a:rPr>
                            <m:t>3600</m:t>
                          </m:r>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61</m:t>
                          </m:r>
                          <m:r>
                            <a:rPr>
                              <a:latin typeface="Cambria Math" panose="02040503050406030204" pitchFamily="18" charset="0"/>
                            </a:rPr>
                            <m:t>.</m:t>
                          </m:r>
                          <m:r>
                            <a:rPr>
                              <a:latin typeface="Cambria Math" panose="02040503050406030204" pitchFamily="18" charset="0"/>
                            </a:rPr>
                            <m:t>9275</m:t>
                          </m:r>
                          <m:r>
                            <a:rPr lang="en-US" i="1" smtClean="0">
                              <a:latin typeface="Cambria Math" panose="02040503050406030204" pitchFamily="18" charset="0"/>
                            </a:rPr>
                            <m:t>°</m:t>
                          </m:r>
                        </m:e>
                        <m:sup>
                          <m:r>
                            <m:rPr>
                              <m:nor/>
                            </m:rPr>
                            <a:rPr smtClean="0"/>
                            <m:t> </m:t>
                          </m:r>
                        </m:sup>
                      </m:sSup>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85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Now we can use</a:t>
                </a:r>
                <a:r>
                  <a:rPr lang="en-US" sz="2800" dirty="0"/>
                  <a:t> Figure 5 </a:t>
                </a:r>
                <a:r>
                  <a:rPr sz="2800" dirty="0"/>
                  <a:t>to see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lang="en-US">
                                <a:latin typeface="Cambria Math" panose="02040503050406030204" pitchFamily="18" charset="0"/>
                              </a:rPr>
                              <m:t>61</m:t>
                            </m:r>
                            <m:r>
                              <a:rPr lang="en-US">
                                <a:latin typeface="Cambria Math" panose="02040503050406030204" pitchFamily="18" charset="0"/>
                              </a:rPr>
                              <m:t>.</m:t>
                            </m:r>
                            <m:r>
                              <a:rPr lang="en-US">
                                <a:latin typeface="Cambria Math" panose="02040503050406030204" pitchFamily="18" charset="0"/>
                              </a:rPr>
                              <m:t>9275</m:t>
                            </m:r>
                            <m:r>
                              <a:rPr lang="en-US" i="1">
                                <a:latin typeface="Cambria Math" panose="02040503050406030204" pitchFamily="18" charset="0"/>
                              </a:rPr>
                              <m:t>°</m:t>
                            </m:r>
                          </m:e>
                        </m:d>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a:rPr>
                            <a:latin typeface="Cambria Math" panose="02040503050406030204" pitchFamily="18" charset="0"/>
                          </a:rPr>
                          <m:t>40</m:t>
                        </m:r>
                      </m:den>
                    </m:f>
                  </m:oMath>
                </a14:m>
                <a:r>
                  <a:rPr sz="2800" dirty="0"/>
                  <a:t>,</a:t>
                </a:r>
              </a:p>
              <a:p>
                <a:r>
                  <a:rPr sz="2800" dirty="0"/>
                  <a:t>so</a:t>
                </a:r>
              </a:p>
              <a:p>
                <a:pPr algn="ctr">
                  <a:defRPr sz="2800"/>
                </a:pPr>
                <a:r>
                  <a:rPr sz="2800" dirty="0"/>
                  <a:t> </a:t>
                </a:r>
                <a14:m>
                  <m:oMath xmlns:m="http://schemas.openxmlformats.org/officeDocument/2006/math">
                    <m:r>
                      <m:rPr>
                        <m:sty m:val="p"/>
                      </m:rPr>
                      <a:rPr>
                        <a:latin typeface="Cambria Math" panose="02040503050406030204" pitchFamily="18" charset="0"/>
                      </a:rPr>
                      <m:t>opp</m:t>
                    </m:r>
                    <m:r>
                      <a:rPr>
                        <a:latin typeface="Cambria Math" panose="02040503050406030204" pitchFamily="18" charset="0"/>
                      </a:rPr>
                      <m:t>=</m:t>
                    </m:r>
                    <m:r>
                      <a:rPr>
                        <a:latin typeface="Cambria Math" panose="02040503050406030204" pitchFamily="18" charset="0"/>
                      </a:rPr>
                      <m:t>40</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smtClean="0">
                                <a:latin typeface="Cambria Math" panose="02040503050406030204" pitchFamily="18" charset="0"/>
                              </a:rPr>
                            </m:ctrlPr>
                          </m:dPr>
                          <m:e>
                            <m:r>
                              <a:rPr lang="en-US">
                                <a:latin typeface="Cambria Math" panose="02040503050406030204" pitchFamily="18" charset="0"/>
                              </a:rPr>
                              <m:t>61</m:t>
                            </m:r>
                            <m:r>
                              <a:rPr lang="en-US">
                                <a:latin typeface="Cambria Math" panose="02040503050406030204" pitchFamily="18" charset="0"/>
                              </a:rPr>
                              <m:t>.</m:t>
                            </m:r>
                            <m:r>
                              <a:rPr lang="en-US">
                                <a:latin typeface="Cambria Math" panose="02040503050406030204" pitchFamily="18" charset="0"/>
                              </a:rPr>
                              <m:t>9275</m:t>
                            </m:r>
                            <m:r>
                              <a:rPr lang="en-US" i="1">
                                <a:latin typeface="Cambria Math" panose="02040503050406030204" pitchFamily="18" charset="0"/>
                              </a:rPr>
                              <m:t>°</m:t>
                            </m:r>
                          </m:e>
                        </m:d>
                      </m:e>
                    </m:func>
                    <m:r>
                      <a:rPr>
                        <a:latin typeface="Cambria Math" panose="02040503050406030204" pitchFamily="18" charset="0"/>
                      </a:rPr>
                      <m:t>≈</m:t>
                    </m:r>
                    <m:r>
                      <a:rPr>
                        <a:latin typeface="Cambria Math" panose="02040503050406030204" pitchFamily="18" charset="0"/>
                      </a:rPr>
                      <m:t>75</m:t>
                    </m:r>
                  </m:oMath>
                </a14:m>
                <a:r>
                  <a:rPr sz="2800" dirty="0"/>
                  <a:t>.</a:t>
                </a:r>
              </a:p>
              <a:p>
                <a:endParaRPr lang="en-US" sz="2800" dirty="0"/>
              </a:p>
              <a:p>
                <a:r>
                  <a:rPr sz="2800" dirty="0"/>
                  <a:t>That is, the tree is approximately </a:t>
                </a:r>
                <a:r>
                  <a:rPr sz="2800" dirty="0">
                    <a:latin typeface="Cambria Math"/>
                  </a:rPr>
                  <a:t>75</a:t>
                </a:r>
                <a:r>
                  <a:rPr sz="2800" dirty="0"/>
                  <a:t> feet tall.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72747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manufacturer of a certain brand of </a:t>
                </a:r>
                <a:r>
                  <a:rPr lang="en-US" sz="2800" dirty="0">
                    <a:latin typeface="Cambria Math"/>
                  </a:rPr>
                  <a:t>16</a:t>
                </a:r>
                <a:r>
                  <a:rPr lang="en-US" sz="2800" dirty="0"/>
                  <a:t>-foot ladder recommends that, when in use, the angle between the ground and the ladder should equal </a:t>
                </a:r>
                <a14:m>
                  <m:oMath xmlns:m="http://schemas.openxmlformats.org/officeDocument/2006/math">
                    <m:r>
                      <a:rPr lang="en-US" b="0" i="0" smtClean="0">
                        <a:latin typeface="Cambria Math" panose="02040503050406030204" pitchFamily="18" charset="0"/>
                      </a:rPr>
                      <m:t>75</m:t>
                    </m:r>
                    <m:r>
                      <a:rPr lang="en-US" i="1" smtClean="0">
                        <a:latin typeface="Cambria Math" panose="02040503050406030204" pitchFamily="18" charset="0"/>
                      </a:rPr>
                      <m:t>°</m:t>
                    </m:r>
                  </m:oMath>
                </a14:m>
                <a:r>
                  <a:rPr lang="en-US" sz="2800" dirty="0"/>
                  <a:t>. What distance should the foot of the ladder be from the base of the wall it is leaning against?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74"/>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p:pic>
        <p:nvPicPr>
          <p:cNvPr id="7" name="Content Placeholder 6">
            <a:extLst>
              <a:ext uri="{FF2B5EF4-FFF2-40B4-BE49-F238E27FC236}">
                <a16:creationId xmlns:a16="http://schemas.microsoft.com/office/drawing/2014/main" id="{C44F75E2-79FE-4B85-B51F-5BE026E8621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3237" y="746014"/>
            <a:ext cx="3057525" cy="4744435"/>
          </a:xfrm>
        </p:spPr>
      </p:pic>
      <p:pic>
        <p:nvPicPr>
          <p:cNvPr id="9" name="Picture 8">
            <a:extLst>
              <a:ext uri="{FF2B5EF4-FFF2-40B4-BE49-F238E27FC236}">
                <a16:creationId xmlns:a16="http://schemas.microsoft.com/office/drawing/2014/main" id="{D42B1D22-5E5D-430E-8B71-D2E10F695782}"/>
              </a:ext>
            </a:extLst>
          </p:cNvPr>
          <p:cNvPicPr>
            <a:picLocks noChangeAspect="1"/>
          </p:cNvPicPr>
          <p:nvPr/>
        </p:nvPicPr>
        <p:blipFill>
          <a:blip r:embed="rId4"/>
          <a:stretch>
            <a:fillRect/>
          </a:stretch>
        </p:blipFill>
        <p:spPr>
          <a:xfrm>
            <a:off x="3657600" y="53340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Since we are given information about an angle, its adjacent leg, and the hypotenuse of a right triangle, cosine is the logical trigonometric function to use in solving this problem (equivalently, secant could be used, but calculators are equipped with a "cos" and not a "sec" button so our current technology tends to lead to the use of cosine).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want to determine the length of the adjacent leg when the ladder is resting against the wall with its recommended angle of</a:t>
                </a:r>
                <a:r>
                  <a:rPr lang="en-US" sz="2800" dirty="0"/>
                  <a:t> </a:t>
                </a:r>
                <a14:m>
                  <m:oMath xmlns:m="http://schemas.openxmlformats.org/officeDocument/2006/math">
                    <m:r>
                      <a:rPr lang="en-US" b="0" i="0" smtClean="0">
                        <a:latin typeface="Cambria Math" panose="02040503050406030204" pitchFamily="18" charset="0"/>
                      </a:rPr>
                      <m:t>75</m:t>
                    </m:r>
                    <m:r>
                      <a:rPr lang="en-US" i="1" smtClean="0">
                        <a:latin typeface="Cambria Math" panose="02040503050406030204" pitchFamily="18" charset="0"/>
                      </a:rPr>
                      <m:t>°</m:t>
                    </m:r>
                  </m:oMath>
                </a14:m>
                <a:r>
                  <a:rPr sz="2800" dirty="0"/>
                  <a:t>, and we note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lang="en-US">
                                <a:latin typeface="Cambria Math" panose="02040503050406030204" pitchFamily="18" charset="0"/>
                              </a:rPr>
                              <m:t>75</m:t>
                            </m:r>
                            <m:r>
                              <a:rPr lang="en-US" i="1">
                                <a:latin typeface="Cambria Math" panose="02040503050406030204" pitchFamily="18" charset="0"/>
                              </a:rPr>
                              <m:t>°</m:t>
                            </m:r>
                          </m:e>
                          <m:sup>
                            <m:r>
                              <m:rPr>
                                <m:nor/>
                              </m:rPr>
                              <a:rPr/>
                              <m:t> </m:t>
                            </m:r>
                          </m:sup>
                        </m:sSup>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a:rPr>
                            <a:latin typeface="Cambria Math" panose="02040503050406030204" pitchFamily="18" charset="0"/>
                          </a:rPr>
                          <m:t>16</m:t>
                        </m:r>
                      </m:den>
                    </m:f>
                  </m:oMath>
                </a14:m>
                <a:r>
                  <a:rPr sz="2800" dirty="0"/>
                  <a:t>.</a:t>
                </a:r>
              </a:p>
              <a:p>
                <a:r>
                  <a:rPr sz="2800" dirty="0"/>
                  <a:t>This gives us</a:t>
                </a:r>
              </a:p>
              <a:p>
                <a:pPr algn="ctr">
                  <a:defRPr sz="2800"/>
                </a:pPr>
                <a:r>
                  <a:rPr sz="2800" dirty="0"/>
                  <a:t> </a:t>
                </a:r>
                <a14:m>
                  <m:oMath xmlns:m="http://schemas.openxmlformats.org/officeDocument/2006/math">
                    <m:r>
                      <m:rPr>
                        <m:sty m:val="p"/>
                      </m:rPr>
                      <a:rPr>
                        <a:latin typeface="Cambria Math" panose="02040503050406030204" pitchFamily="18" charset="0"/>
                      </a:rPr>
                      <m:t>adj</m:t>
                    </m:r>
                    <m:r>
                      <a:rPr>
                        <a:latin typeface="Cambria Math" panose="02040503050406030204" pitchFamily="18" charset="0"/>
                      </a:rPr>
                      <m:t>=</m:t>
                    </m:r>
                    <m:r>
                      <a:rPr>
                        <a:latin typeface="Cambria Math" panose="02040503050406030204" pitchFamily="18" charset="0"/>
                      </a:rPr>
                      <m:t>16</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lang="en-US">
                            <a:latin typeface="Cambria Math" panose="02040503050406030204" pitchFamily="18" charset="0"/>
                          </a:rPr>
                          <m:t>75</m:t>
                        </m:r>
                        <m:r>
                          <a:rPr lang="en-US" i="1">
                            <a:latin typeface="Cambria Math" panose="02040503050406030204" pitchFamily="18" charset="0"/>
                          </a:rPr>
                          <m:t>°</m:t>
                        </m:r>
                      </m:e>
                    </m:func>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14</m:t>
                    </m:r>
                    <m:r>
                      <m:rPr>
                        <m:nor/>
                      </m:rPr>
                      <a:rPr/>
                      <m:t> </m:t>
                    </m:r>
                    <m:r>
                      <m:rPr>
                        <m:sty m:val="p"/>
                      </m:rPr>
                      <a:rPr>
                        <a:latin typeface="Cambria Math" panose="02040503050406030204" pitchFamily="18" charset="0"/>
                      </a:rPr>
                      <m:t>feet</m:t>
                    </m:r>
                  </m:oMath>
                </a14:m>
                <a:r>
                  <a:rPr sz="2800" dirty="0"/>
                  <a:t>,</a:t>
                </a:r>
              </a:p>
              <a:p>
                <a:r>
                  <a:rPr sz="2800" dirty="0"/>
                  <a:t>or a bit less than </a:t>
                </a:r>
                <a:r>
                  <a:rPr sz="2800" dirty="0">
                    <a:latin typeface="Cambria Math"/>
                  </a:rPr>
                  <a:t>4</a:t>
                </a:r>
                <a:r>
                  <a:rPr sz="2800" dirty="0"/>
                  <a:t> feet, </a:t>
                </a:r>
                <a:r>
                  <a:rPr sz="2800" dirty="0">
                    <a:latin typeface="Cambria Math"/>
                  </a:rPr>
                  <a:t>2</a:t>
                </a:r>
                <a:r>
                  <a:rPr sz="2800" dirty="0"/>
                  <a:t> inches.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17280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Approached from one direction, Mt. Baldy rises out of a perfectly level desert plain. A surveyor standing in the desert some distance from the mountain measures the angle of elevation between the desert floor and the top of the mountain to be </a:t>
                </a:r>
                <a14:m>
                  <m:oMath xmlns:m="http://schemas.openxmlformats.org/officeDocument/2006/math">
                    <m:r>
                      <a:rPr lang="ar-AE">
                        <a:latin typeface="Cambria Math" panose="02040503050406030204" pitchFamily="18" charset="0"/>
                      </a:rPr>
                      <m:t>6</m:t>
                    </m:r>
                    <m:r>
                      <a:rPr lang="en-US" b="0" i="0" smtClean="0">
                        <a:latin typeface="Cambria Math" panose="02040503050406030204" pitchFamily="18" charset="0"/>
                      </a:rPr>
                      <m:t>0</m:t>
                    </m:r>
                    <m:r>
                      <a:rPr lang="ar-AE" i="1">
                        <a:latin typeface="Cambria Math" panose="02040503050406030204" pitchFamily="18" charset="0"/>
                      </a:rPr>
                      <m:t>°</m:t>
                    </m:r>
                    <m:r>
                      <a:rPr lang="ar-AE">
                        <a:latin typeface="Cambria Math" panose="02040503050406030204" pitchFamily="18" charset="0"/>
                      </a:rPr>
                      <m:t>1</m:t>
                    </m:r>
                    <m:r>
                      <a:rPr lang="ar-AE" i="1">
                        <a:latin typeface="Cambria Math" panose="02040503050406030204" pitchFamily="18" charset="0"/>
                      </a:rPr>
                      <m:t>′</m:t>
                    </m:r>
                    <m:r>
                      <a:rPr lang="ar-AE">
                        <a:latin typeface="Cambria Math" panose="02040503050406030204" pitchFamily="18" charset="0"/>
                      </a:rPr>
                      <m:t>6</m:t>
                    </m:r>
                    <m:r>
                      <a:rPr lang="ar-AE" i="1">
                        <a:latin typeface="Cambria Math" panose="02040503050406030204" pitchFamily="18" charset="0"/>
                      </a:rPr>
                      <m:t>″</m:t>
                    </m:r>
                  </m:oMath>
                </a14:m>
                <a:r>
                  <a:rPr lang="en-US" sz="2800" dirty="0"/>
                  <a:t>. She then backs up </a:t>
                </a:r>
                <a:r>
                  <a:rPr lang="en-US" sz="2800" dirty="0">
                    <a:latin typeface="Cambria Math"/>
                  </a:rPr>
                  <a:t>1000</a:t>
                </a:r>
                <a:r>
                  <a:rPr lang="en-US" sz="2800" dirty="0"/>
                  <a:t> feet and determines the new angle of elevation to be </a:t>
                </a:r>
                <a14:m>
                  <m:oMath xmlns:m="http://schemas.openxmlformats.org/officeDocument/2006/math">
                    <m:r>
                      <a:rPr lang="en-US" dirty="0" smtClean="0">
                        <a:latin typeface="Cambria Math" panose="02040503050406030204" pitchFamily="18" charset="0"/>
                      </a:rPr>
                      <m:t>5</m:t>
                    </m:r>
                    <m:r>
                      <a:rPr lang="en-US" b="0" i="0" dirty="0" smtClean="0">
                        <a:latin typeface="Cambria Math" panose="02040503050406030204" pitchFamily="18" charset="0"/>
                      </a:rPr>
                      <m:t>6</m:t>
                    </m:r>
                    <m:r>
                      <a:rPr lang="ar-AE" i="1">
                        <a:latin typeface="Cambria Math" panose="02040503050406030204" pitchFamily="18" charset="0"/>
                      </a:rPr>
                      <m:t>°</m:t>
                    </m:r>
                    <m:sSup>
                      <m:sSupPr>
                        <m:ctrlPr>
                          <a:rPr lang="ar-AE" b="0" i="1">
                            <a:latin typeface="Cambria Math" panose="02040503050406030204" pitchFamily="18" charset="0"/>
                          </a:rPr>
                        </m:ctrlPr>
                      </m:sSupPr>
                      <m:e>
                        <m:r>
                          <a:rPr lang="en-US" b="0" i="0" smtClean="0">
                            <a:latin typeface="Cambria Math" panose="02040503050406030204" pitchFamily="18" charset="0"/>
                          </a:rPr>
                          <m:t>3</m:t>
                        </m:r>
                      </m:e>
                      <m:sup>
                        <m:r>
                          <a:rPr lang="ar-AE" b="0" i="1">
                            <a:latin typeface="Cambria Math" panose="02040503050406030204" pitchFamily="18" charset="0"/>
                          </a:rPr>
                          <m:t>′</m:t>
                        </m:r>
                      </m:sup>
                    </m:sSup>
                    <m:r>
                      <a:rPr lang="en-US" b="0" i="0" smtClean="0">
                        <a:latin typeface="Cambria Math" panose="02040503050406030204" pitchFamily="18" charset="0"/>
                      </a:rPr>
                      <m:t>23</m:t>
                    </m:r>
                    <m:r>
                      <a:rPr lang="ar-AE" i="1">
                        <a:latin typeface="Cambria Math" panose="02040503050406030204" pitchFamily="18" charset="0"/>
                      </a:rPr>
                      <m:t>″</m:t>
                    </m:r>
                  </m:oMath>
                </a14:m>
                <a:r>
                  <a:rPr lang="en-US" dirty="0"/>
                  <a:t>.</a:t>
                </a:r>
                <a:r>
                  <a:rPr lang="ar-AE" sz="2800" dirty="0"/>
                  <a:t> </a:t>
                </a:r>
                <a:r>
                  <a:rPr lang="en-US" sz="2800" dirty="0"/>
                  <a:t>How high above the desert plain does Mt. Baldy rise?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Sine, Cosine, and Tangent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Assume </a:t>
                </a:r>
                <a14:m>
                  <m:oMath xmlns:m="http://schemas.openxmlformats.org/officeDocument/2006/math">
                    <m:r>
                      <a:rPr>
                        <a:latin typeface="Cambria Math" panose="02040503050406030204" pitchFamily="18" charset="0"/>
                      </a:rPr>
                      <m:t>𝜃</m:t>
                    </m:r>
                  </m:oMath>
                </a14:m>
                <a:r>
                  <a:rPr sz="2800" dirty="0"/>
                  <a:t> is one of the acute (less than a right angle) angles in a right triangle, as in Figure 1, and let </a:t>
                </a:r>
                <a:r>
                  <a:rPr sz="2800" i="1" dirty="0"/>
                  <a:t>adj</a:t>
                </a:r>
                <a:r>
                  <a:rPr sz="2800" dirty="0"/>
                  <a:t> and </a:t>
                </a:r>
                <a:r>
                  <a:rPr sz="2800" i="1" dirty="0" err="1"/>
                  <a:t>opp</a:t>
                </a:r>
                <a:r>
                  <a:rPr sz="2800" dirty="0"/>
                  <a:t> stand for, respectively, the lengths of the legs adjacent to and opposite </a:t>
                </a:r>
                <a14:m>
                  <m:oMath xmlns:m="http://schemas.openxmlformats.org/officeDocument/2006/math">
                    <m:r>
                      <a:rPr>
                        <a:latin typeface="Cambria Math" panose="02040503050406030204" pitchFamily="18" charset="0"/>
                      </a:rPr>
                      <m:t>𝜃</m:t>
                    </m:r>
                  </m:oMath>
                </a14:m>
                <a:r>
                  <a:rPr sz="2800" dirty="0"/>
                  <a:t>. Let </a:t>
                </a:r>
                <a:r>
                  <a:rPr sz="2800" i="1" dirty="0" err="1"/>
                  <a:t>hyp</a:t>
                </a:r>
                <a:r>
                  <a:rPr sz="2800" dirty="0"/>
                  <a:t> stand for the length of the hypotenuse of the right triangle. Then the </a:t>
                </a:r>
                <a:r>
                  <a:rPr sz="2800" b="1" dirty="0"/>
                  <a:t>sine</a:t>
                </a:r>
                <a:r>
                  <a:rPr sz="2800" dirty="0"/>
                  <a:t>, </a:t>
                </a:r>
                <a:r>
                  <a:rPr sz="2800" b="1" dirty="0"/>
                  <a:t>cosine</a:t>
                </a:r>
                <a:r>
                  <a:rPr sz="2800" dirty="0"/>
                  <a:t>, and </a:t>
                </a:r>
                <a:r>
                  <a:rPr sz="2800" b="1" dirty="0"/>
                  <a:t>tangent</a:t>
                </a:r>
                <a:r>
                  <a:rPr sz="2800" dirty="0"/>
                  <a:t> of </a:t>
                </a:r>
                <a14:m>
                  <m:oMath xmlns:m="http://schemas.openxmlformats.org/officeDocument/2006/math">
                    <m:r>
                      <a:rPr>
                        <a:latin typeface="Cambria Math" panose="02040503050406030204" pitchFamily="18" charset="0"/>
                      </a:rPr>
                      <m:t>𝜃</m:t>
                    </m:r>
                  </m:oMath>
                </a14:m>
                <a:r>
                  <a:rPr sz="2800" dirty="0"/>
                  <a:t>, abbreviated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lang="en-US" sz="2800" dirty="0"/>
                  <a:t>,</a:t>
                </a:r>
                <a:r>
                  <a:rPr sz="2800"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are the ratios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hyp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Functions (cont.)</a:t>
            </a:r>
          </a:p>
        </p:txBody>
      </p:sp>
      <p:pic>
        <p:nvPicPr>
          <p:cNvPr id="5" name="Content Placeholder 4">
            <a:extLst>
              <a:ext uri="{FF2B5EF4-FFF2-40B4-BE49-F238E27FC236}">
                <a16:creationId xmlns:a16="http://schemas.microsoft.com/office/drawing/2014/main" id="{F38DBCCD-8F91-4E27-992B-33AA43F472D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011" y="1447800"/>
            <a:ext cx="4955977" cy="3505200"/>
          </a:xfrm>
        </p:spPr>
      </p:pic>
      <p:pic>
        <p:nvPicPr>
          <p:cNvPr id="4" name="Picture 3">
            <a:extLst>
              <a:ext uri="{FF2B5EF4-FFF2-40B4-BE49-F238E27FC236}">
                <a16:creationId xmlns:a16="http://schemas.microsoft.com/office/drawing/2014/main" id="{ACB467E0-11C8-485D-9A2B-2D29F870834A}"/>
              </a:ext>
            </a:extLst>
          </p:cNvPr>
          <p:cNvPicPr>
            <a:picLocks noChangeAspect="1"/>
          </p:cNvPicPr>
          <p:nvPr/>
        </p:nvPicPr>
        <p:blipFill>
          <a:blip r:embed="rId4"/>
          <a:stretch>
            <a:fillRect/>
          </a:stretch>
        </p:blipFill>
        <p:spPr>
          <a:xfrm>
            <a:off x="3782499" y="4812727"/>
            <a:ext cx="1579001"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a:defRPr sz="2800"/>
                </a:pPr>
                <a:r>
                  <a:rPr lang="en-US" sz="2800" dirty="0"/>
                  <a:t>Using </a:t>
                </a:r>
                <a14:m>
                  <m:oMath xmlns:m="http://schemas.openxmlformats.org/officeDocument/2006/math">
                    <m:r>
                      <a:rPr lang="en-US" sz="2800" b="0" i="1" smtClean="0">
                        <a:latin typeface="Cambria Math" panose="02040503050406030204" pitchFamily="18" charset="0"/>
                      </a:rPr>
                      <m:t>h</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cot</m:t>
                            </m:r>
                          </m:fName>
                          <m:e>
                            <m:r>
                              <a:rPr lang="en-US">
                                <a:latin typeface="Cambria Math" panose="02040503050406030204" pitchFamily="18" charset="0"/>
                              </a:rPr>
                              <m:t>𝛽</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cot</m:t>
                                </m:r>
                              </m:fName>
                              <m:e>
                                <m:r>
                                  <a:rPr lang="en-US">
                                    <a:latin typeface="Cambria Math" panose="02040503050406030204" pitchFamily="18" charset="0"/>
                                  </a:rPr>
                                  <m:t>𝛼</m:t>
                                </m:r>
                              </m:e>
                            </m:func>
                          </m:e>
                        </m:func>
                      </m:den>
                    </m:f>
                  </m:oMath>
                </a14:m>
                <a:r>
                  <a:rPr lang="en-US" sz="2800" dirty="0"/>
                  <a:t> we are given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oMath>
                </a14:m>
                <a:r>
                  <a:rPr lang="en-US" dirty="0"/>
                  <a:t> </a:t>
                </a:r>
                <a14:m>
                  <m:oMath xmlns:m="http://schemas.openxmlformats.org/officeDocument/2006/math">
                    <m:r>
                      <a:rPr lang="en-US">
                        <a:latin typeface="Cambria Math" panose="02040503050406030204" pitchFamily="18" charset="0"/>
                      </a:rPr>
                      <m:t>60</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rPr>
                      <m:t>″</m:t>
                    </m:r>
                  </m:oMath>
                </a14:m>
                <a:r>
                  <a:rPr lang="en-US" sz="2800" dirty="0"/>
                  <a: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𝛽</m:t>
                    </m:r>
                    <m:r>
                      <a:rPr lang="en-US">
                        <a:latin typeface="Cambria Math" panose="02040503050406030204" pitchFamily="18" charset="0"/>
                      </a:rPr>
                      <m:t>=</m:t>
                    </m:r>
                    <m:r>
                      <a:rPr lang="en-US" dirty="0">
                        <a:latin typeface="Cambria Math" panose="02040503050406030204" pitchFamily="18" charset="0"/>
                      </a:rPr>
                      <m:t>56</m:t>
                    </m:r>
                    <m:r>
                      <a:rPr lang="en-US" i="1">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3</m:t>
                        </m:r>
                      </m:e>
                      <m:sup>
                        <m:r>
                          <a:rPr lang="ar-AE" i="1">
                            <a:latin typeface="Cambria Math" panose="02040503050406030204" pitchFamily="18" charset="0"/>
                          </a:rPr>
                          <m:t>′</m:t>
                        </m:r>
                      </m:sup>
                    </m:sSup>
                    <m:sSup>
                      <m:sSupPr>
                        <m:ctrlPr>
                          <a:rPr lang="ar-AE" i="1">
                            <a:latin typeface="Cambria Math" panose="02040503050406030204" pitchFamily="18" charset="0"/>
                          </a:rPr>
                        </m:ctrlPr>
                      </m:sSupPr>
                      <m:e>
                        <m:r>
                          <a:rPr lang="ar-AE">
                            <a:latin typeface="Cambria Math" panose="02040503050406030204" pitchFamily="18" charset="0"/>
                          </a:rPr>
                          <m:t>23</m:t>
                        </m:r>
                      </m:e>
                      <m:sup>
                        <m:r>
                          <a:rPr lang="ar-AE" i="1">
                            <a:latin typeface="Cambria Math" panose="02040503050406030204" pitchFamily="18" charset="0"/>
                          </a:rPr>
                          <m:t>″</m:t>
                        </m:r>
                      </m:sup>
                    </m:sSup>
                  </m:oMath>
                </a14:m>
                <a:r>
                  <a:rPr lang="en-US" sz="2800" dirty="0"/>
                  <a:t>, and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r>
                      <a:rPr lang="en-US">
                        <a:latin typeface="Cambria Math" panose="02040503050406030204" pitchFamily="18" charset="0"/>
                      </a:rPr>
                      <m:t>1000</m:t>
                    </m:r>
                  </m:oMath>
                </a14:m>
                <a:r>
                  <a:rPr lang="en-US" sz="2800" dirty="0"/>
                  <a:t>. Converting to decimal notation,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r>
                      <a:rPr lang="en-US">
                        <a:latin typeface="Cambria Math" panose="02040503050406030204" pitchFamily="18" charset="0"/>
                      </a:rPr>
                      <m:t>60</m:t>
                    </m:r>
                    <m:r>
                      <a:rPr lang="en-US">
                        <a:latin typeface="Cambria Math" panose="02040503050406030204" pitchFamily="18" charset="0"/>
                      </a:rPr>
                      <m:t>.</m:t>
                    </m:r>
                    <m:r>
                      <a:rPr lang="en-US">
                        <a:latin typeface="Cambria Math" panose="02040503050406030204" pitchFamily="18" charset="0"/>
                      </a:rPr>
                      <m:t>018333</m:t>
                    </m:r>
                    <m:r>
                      <a:rPr lang="en-US" i="1">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𝛽</m:t>
                    </m:r>
                    <m:r>
                      <a:rPr lang="en-US">
                        <a:latin typeface="Cambria Math" panose="02040503050406030204" pitchFamily="18" charset="0"/>
                      </a:rPr>
                      <m:t>≈</m:t>
                    </m:r>
                    <m:r>
                      <a:rPr lang="en-US">
                        <a:latin typeface="Cambria Math" panose="02040503050406030204" pitchFamily="18" charset="0"/>
                      </a:rPr>
                      <m:t>56</m:t>
                    </m:r>
                    <m:r>
                      <a:rPr lang="en-US">
                        <a:latin typeface="Cambria Math" panose="02040503050406030204" pitchFamily="18" charset="0"/>
                      </a:rPr>
                      <m:t>.</m:t>
                    </m:r>
                    <m:r>
                      <a:rPr lang="en-US">
                        <a:latin typeface="Cambria Math" panose="02040503050406030204" pitchFamily="18" charset="0"/>
                      </a:rPr>
                      <m:t>056389</m:t>
                    </m:r>
                    <m:r>
                      <a:rPr lang="en-US" i="1">
                        <a:latin typeface="Cambria Math" panose="02040503050406030204" pitchFamily="18" charset="0"/>
                      </a:rPr>
                      <m:t>°</m:t>
                    </m:r>
                  </m:oMath>
                </a14:m>
                <a:r>
                  <a:rPr lang="en-US" sz="2800" dirty="0"/>
                  <a:t>, so we calculate the approximate height of Mt. </a:t>
                </a:r>
                <a:r>
                  <a:rPr lang="en-US" dirty="0"/>
                  <a:t>Baldy as follows.</a:t>
                </a:r>
                <a:endParaRPr lang="en-US" sz="2800" dirty="0"/>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1000</m:t>
                          </m:r>
                        </m:num>
                        <m:den>
                          <m:sSup>
                            <m:sSupPr>
                              <m:ctrlPr>
                                <a:rPr lang="ar-AE" i="1">
                                  <a:latin typeface="Cambria Math" panose="02040503050406030204" pitchFamily="18" charset="0"/>
                                </a:rPr>
                              </m:ctrlPr>
                            </m:sSupPr>
                            <m:e>
                              <m:func>
                                <m:funcPr>
                                  <m:ctrlPr>
                                    <a:rPr lang="ar-AE" i="1">
                                      <a:latin typeface="Cambria Math" panose="02040503050406030204" pitchFamily="18" charset="0"/>
                                    </a:rPr>
                                  </m:ctrlPr>
                                </m:funcPr>
                                <m:fName>
                                  <m:r>
                                    <m:rPr>
                                      <m:sty m:val="p"/>
                                    </m:rPr>
                                    <a:rPr lang="en-US">
                                      <a:latin typeface="Cambria Math" panose="02040503050406030204" pitchFamily="18" charset="0"/>
                                    </a:rPr>
                                    <m:t>cot</m:t>
                                  </m:r>
                                </m:fName>
                                <m:e>
                                  <m:r>
                                    <a:rPr lang="en-US" b="0" i="0" smtClean="0">
                                      <a:latin typeface="Cambria Math" panose="02040503050406030204" pitchFamily="18" charset="0"/>
                                    </a:rPr>
                                    <m:t>(</m:t>
                                  </m:r>
                                  <m:r>
                                    <a:rPr lang="en-US">
                                      <a:latin typeface="Cambria Math" panose="02040503050406030204" pitchFamily="18" charset="0"/>
                                    </a:rPr>
                                    <m:t>56</m:t>
                                  </m:r>
                                  <m:r>
                                    <a:rPr lang="en-US">
                                      <a:latin typeface="Cambria Math" panose="02040503050406030204" pitchFamily="18" charset="0"/>
                                    </a:rPr>
                                    <m:t>.</m:t>
                                  </m:r>
                                  <m:r>
                                    <a:rPr lang="en-US">
                                      <a:latin typeface="Cambria Math" panose="02040503050406030204" pitchFamily="18" charset="0"/>
                                    </a:rPr>
                                    <m:t>056389</m:t>
                                  </m:r>
                                  <m:r>
                                    <a:rPr lang="en-US" i="1">
                                      <a:latin typeface="Cambria Math" panose="02040503050406030204" pitchFamily="18" charset="0"/>
                                    </a:rPr>
                                    <m:t>°</m:t>
                                  </m:r>
                                  <m:r>
                                    <a:rPr lang="en-US" b="0" i="0" smtClean="0">
                                      <a:latin typeface="Cambria Math" panose="02040503050406030204" pitchFamily="18" charset="0"/>
                                    </a:rPr>
                                    <m:t>)</m:t>
                                  </m:r>
                                </m:e>
                              </m:func>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cot</m:t>
                                  </m:r>
                                </m:fName>
                                <m:e>
                                  <m:r>
                                    <a:rPr lang="en-US" b="0" i="1" smtClean="0">
                                      <a:latin typeface="Cambria Math" panose="02040503050406030204" pitchFamily="18" charset="0"/>
                                    </a:rPr>
                                    <m:t>(</m:t>
                                  </m:r>
                                  <m:r>
                                    <a:rPr lang="en-US">
                                      <a:latin typeface="Cambria Math" panose="02040503050406030204" pitchFamily="18" charset="0"/>
                                    </a:rPr>
                                    <m:t>60</m:t>
                                  </m:r>
                                  <m:r>
                                    <a:rPr lang="en-US">
                                      <a:latin typeface="Cambria Math" panose="02040503050406030204" pitchFamily="18" charset="0"/>
                                    </a:rPr>
                                    <m:t>.</m:t>
                                  </m:r>
                                  <m:r>
                                    <a:rPr lang="en-US">
                                      <a:latin typeface="Cambria Math" panose="02040503050406030204" pitchFamily="18" charset="0"/>
                                    </a:rPr>
                                    <m:t>018333</m:t>
                                  </m:r>
                                  <m:r>
                                    <a:rPr lang="en-US" i="1">
                                      <a:latin typeface="Cambria Math" panose="02040503050406030204" pitchFamily="18" charset="0"/>
                                    </a:rPr>
                                    <m:t>°</m:t>
                                  </m:r>
                                  <m:r>
                                    <a:rPr lang="en-US" b="0" i="1" smtClean="0">
                                      <a:latin typeface="Cambria Math" panose="02040503050406030204" pitchFamily="18" charset="0"/>
                                    </a:rPr>
                                    <m:t>)</m:t>
                                  </m:r>
                                </m:e>
                              </m:func>
                            </m:e>
                            <m:sup>
                              <m:r>
                                <m:rPr>
                                  <m:nor/>
                                </m:rPr>
                                <a:rPr lang="ar-AE"/>
                                <m:t> </m:t>
                              </m:r>
                            </m:sup>
                          </m:sSup>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h</m:t>
                          </m:r>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1000</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673078</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576924</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h</m:t>
                          </m:r>
                        </m:e>
                      </m:phant>
                      <m:r>
                        <a:rPr lang="ar-AE">
                          <a:latin typeface="Cambria Math" panose="02040503050406030204" pitchFamily="18" charset="0"/>
                        </a:rPr>
                        <m:t>≈</m:t>
                      </m:r>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400</m:t>
                      </m:r>
                      <m:r>
                        <m:rPr>
                          <m:nor/>
                        </m:rPr>
                        <a:rPr lang="ar-AE"/>
                        <m:t> </m:t>
                      </m:r>
                      <m:r>
                        <m:rPr>
                          <m:sty m:val="p"/>
                        </m:rPr>
                        <a:rPr lang="en-US">
                          <a:latin typeface="Cambria Math" panose="02040503050406030204" pitchFamily="18" charset="0"/>
                        </a:rPr>
                        <m:t>feet</m:t>
                      </m:r>
                    </m:oMath>
                  </m:oMathPara>
                </a14:m>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44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Cosecant, Secant, and Cotangent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Again, assume </a:t>
                </a:r>
                <a14:m>
                  <m:oMath xmlns:m="http://schemas.openxmlformats.org/officeDocument/2006/math">
                    <m:r>
                      <a:rPr>
                        <a:latin typeface="Cambria Math" panose="02040503050406030204" pitchFamily="18" charset="0"/>
                      </a:rPr>
                      <m:t>𝜃</m:t>
                    </m:r>
                  </m:oMath>
                </a14:m>
                <a:r>
                  <a:rPr sz="2800" dirty="0"/>
                  <a:t> is one of the acute angles in a right triangle, as in Figure 1. Then the </a:t>
                </a:r>
                <a:r>
                  <a:rPr sz="2800" b="1" dirty="0"/>
                  <a:t>cosecant</a:t>
                </a:r>
                <a:r>
                  <a:rPr sz="2800" dirty="0"/>
                  <a:t>, </a:t>
                </a:r>
                <a:r>
                  <a:rPr sz="2800" b="1" dirty="0"/>
                  <a:t>secant</a:t>
                </a:r>
                <a:r>
                  <a:rPr sz="2800" dirty="0"/>
                  <a:t>, and </a:t>
                </a:r>
                <a:r>
                  <a:rPr sz="2800" b="1" dirty="0"/>
                  <a:t>cotangent</a:t>
                </a:r>
                <a:r>
                  <a:rPr sz="2800" dirty="0"/>
                  <a:t> of </a:t>
                </a:r>
                <a14:m>
                  <m:oMath xmlns:m="http://schemas.openxmlformats.org/officeDocument/2006/math">
                    <m:r>
                      <a:rPr>
                        <a:latin typeface="Cambria Math" panose="02040503050406030204" pitchFamily="18" charset="0"/>
                      </a:rPr>
                      <m:t>𝜃</m:t>
                    </m:r>
                  </m:oMath>
                </a14:m>
                <a:r>
                  <a:rPr sz="2800" dirty="0"/>
                  <a:t>, abbreviated </a:t>
                </a:r>
                <a14:m>
                  <m:oMath xmlns:m="http://schemas.openxmlformats.org/officeDocument/2006/math">
                    <m:r>
                      <m:rPr>
                        <m:sty m:val="p"/>
                      </m:rPr>
                      <a:rPr>
                        <a:latin typeface="Cambria Math" panose="02040503050406030204" pitchFamily="18" charset="0"/>
                      </a:rPr>
                      <m:t>csc</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sec</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𝜃</m:t>
                    </m:r>
                  </m:oMath>
                </a14:m>
                <a:r>
                  <a:rPr sz="2800" dirty="0"/>
                  <a:t>, are the reciprocals, respectively,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That is,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hyp</m:t>
                        </m:r>
                      </m:num>
                      <m:den>
                        <m:r>
                          <m:rPr>
                            <m:sty m:val="p"/>
                          </m:rPr>
                          <a:rPr>
                            <a:latin typeface="Cambria Math" panose="02040503050406030204" pitchFamily="18" charset="0"/>
                          </a:rPr>
                          <m:t>opp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hyp</m:t>
                        </m:r>
                      </m:num>
                      <m:den>
                        <m:r>
                          <m:rPr>
                            <m:sty m:val="p"/>
                          </m:rPr>
                          <a:rPr>
                            <a:latin typeface="Cambria Math" panose="02040503050406030204" pitchFamily="18" charset="0"/>
                          </a:rPr>
                          <m:t>adj</m:t>
                        </m:r>
                      </m:den>
                    </m:f>
                  </m:oMath>
                </a14:m>
                <a:r>
                  <a:rPr sz="2800" dirty="0"/>
                  <a:t>,</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opp</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10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Values of the Six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information contained in these two figures to determine the values of the six trigonometric functions of </a:t>
                </a:r>
                <a14:m>
                  <m:oMath xmlns:m="http://schemas.openxmlformats.org/officeDocument/2006/math">
                    <m:r>
                      <a:rPr>
                        <a:latin typeface="Cambria Math" panose="02040503050406030204" pitchFamily="18" charset="0"/>
                      </a:rPr>
                      <m:t>𝜃</m:t>
                    </m:r>
                  </m:oMath>
                </a14:m>
                <a:r>
                  <a:rPr sz="2800" dirty="0"/>
                  <a:t>.</a:t>
                </a:r>
              </a:p>
              <a:p>
                <a:pPr marL="514350" indent="-514350">
                  <a:buFont typeface="+mj-lt"/>
                  <a:buAutoNum type="alphaLcPeriod"/>
                  <a:defRPr sz="2800"/>
                </a:pPr>
                <a:r>
                  <a:rPr dirty="0"/>
                  <a:t>​</a:t>
                </a:r>
                <a:r>
                  <a:rPr lang="en-US" dirty="0"/>
                  <a:t>					b.</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27A4A4B9-214E-4344-89E7-9C2F7332C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2102" y="2057400"/>
            <a:ext cx="3695698" cy="4152900"/>
          </a:xfrm>
          <a:prstGeom prst="rect">
            <a:avLst/>
          </a:prstGeom>
        </p:spPr>
      </p:pic>
      <p:pic>
        <p:nvPicPr>
          <p:cNvPr id="11" name="Graphic 10">
            <a:extLst>
              <a:ext uri="{FF2B5EF4-FFF2-40B4-BE49-F238E27FC236}">
                <a16:creationId xmlns:a16="http://schemas.microsoft.com/office/drawing/2014/main" id="{B1F70FC7-BF60-4C76-8F52-1571787932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 y="2102827"/>
            <a:ext cx="4151974" cy="4000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With the information given, we can determine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𝜃</m:t>
                    </m:r>
                  </m:oMath>
                </a14:m>
                <a:r>
                  <a:rPr sz="2800" dirty="0"/>
                  <a:t> without effort (make sure you see why this is so). In order to evaluate the remaining four trigonometric functions at </a:t>
                </a:r>
                <a14:m>
                  <m:oMath xmlns:m="http://schemas.openxmlformats.org/officeDocument/2006/math">
                    <m:r>
                      <a:rPr>
                        <a:latin typeface="Cambria Math" panose="02040503050406030204" pitchFamily="18" charset="0"/>
                      </a:rPr>
                      <m:t>𝜃</m:t>
                    </m:r>
                  </m:oMath>
                </a14:m>
                <a:r>
                  <a:rPr sz="2800" dirty="0"/>
                  <a:t>, all we need to do is determine the length of the hypotenuse. By the Pythagorean Theorem,</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adj</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opp</m:t>
                              </m:r>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e>
                      </m:phant>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e>
                      </m:phant>
                      <m:r>
                        <a:rPr>
                          <a:latin typeface="Cambria Math" panose="02040503050406030204" pitchFamily="18" charset="0"/>
                        </a:rPr>
                        <m:t>=</m:t>
                      </m:r>
                      <m:r>
                        <a:rPr>
                          <a:latin typeface="Cambria Math" panose="02040503050406030204" pitchFamily="18" charset="0"/>
                        </a:rPr>
                        <m:t>25</m:t>
                      </m:r>
                    </m:oMath>
                  </m:oMathPara>
                </a14:m>
                <a:endParaRPr sz="2800" dirty="0"/>
              </a:p>
              <a:p>
                <a:pPr marL="457200" lvl="1" indent="0">
                  <a:buNone/>
                  <a:defRPr sz="2800"/>
                </a:pPr>
                <a:r>
                  <a:rPr sz="2400" dirty="0"/>
                  <a:t>so </a:t>
                </a:r>
                <a14:m>
                  <m:oMath xmlns:m="http://schemas.openxmlformats.org/officeDocument/2006/math">
                    <m:r>
                      <m:rPr>
                        <m:sty m:val="p"/>
                      </m:rPr>
                      <a:rPr>
                        <a:latin typeface="Cambria Math" panose="02040503050406030204" pitchFamily="18" charset="0"/>
                      </a:rPr>
                      <m:t>hyp</m:t>
                    </m:r>
                    <m:r>
                      <a:rPr>
                        <a:latin typeface="Cambria Math" panose="02040503050406030204" pitchFamily="18" charset="0"/>
                      </a:rPr>
                      <m:t>=</m:t>
                    </m:r>
                    <m:r>
                      <a:rPr>
                        <a:latin typeface="Cambria Math" panose="02040503050406030204" pitchFamily="18" charset="0"/>
                      </a:rPr>
                      <m:t>5</m:t>
                    </m:r>
                  </m:oMath>
                </a14:m>
                <a:r>
                  <a:rPr sz="2400" dirty="0"/>
                  <a:t>. </a:t>
                </a:r>
                <a:endParaRPr sz="2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556" t="-2010" b="-150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r>
                  <a:rPr sz="2800" dirty="0"/>
                  <a:t>Thus</a:t>
                </a:r>
                <a:r>
                  <a:rPr lang="en-US"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endParaRPr sz="2800" dirty="0"/>
              </a:p>
              <a:p>
                <a:r>
                  <a:rPr dirty="0"/>
                  <a:t>​</a:t>
                </a:r>
                <a:r>
                  <a:rPr sz="2800" dirty="0"/>
                  <a:t>and</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4</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852" t="-1131" r="-1333"/>
                </a:stretch>
              </a:blipFill>
            </p:spPr>
            <p:txBody>
              <a:bodyPr/>
              <a:lstStyle/>
              <a:p>
                <a:r>
                  <a:rPr lang="en-US">
                    <a:noFill/>
                  </a:rPr>
                  <a:t> </a:t>
                </a:r>
              </a:p>
            </p:txBody>
          </p:sp>
        </mc:Fallback>
      </mc:AlternateContent>
    </p:spTree>
    <p:extLst>
      <p:ext uri="{BB962C8B-B14F-4D97-AF65-F5344CB8AC3E}">
        <p14:creationId xmlns:p14="http://schemas.microsoft.com/office/powerpoint/2010/main" val="8774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2"/>
                  <a:defRPr sz="2800"/>
                </a:pPr>
                <a:r>
                  <a:rPr dirty="0"/>
                  <a:t>​</a:t>
                </a:r>
                <a:r>
                  <a:rPr sz="2800" dirty="0"/>
                  <a:t>Since the triangle pictured contains a right angle and an </a:t>
                </a:r>
                <a:r>
                  <a:rPr dirty="0"/>
                  <a:t>angle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dirty="0"/>
                  <a:t> radians, the angle </a:t>
                </a:r>
                <a14:m>
                  <m:oMath xmlns:m="http://schemas.openxmlformats.org/officeDocument/2006/math">
                    <m:r>
                      <a:rPr>
                        <a:latin typeface="Cambria Math" panose="02040503050406030204" pitchFamily="18" charset="0"/>
                      </a:rPr>
                      <m:t>𝜃</m:t>
                    </m:r>
                  </m:oMath>
                </a14:m>
                <a:r>
                  <a:rPr dirty="0"/>
                  <a:t> must have measure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dirty="0"/>
                  <a:t>; in degree terms, this is a</a:t>
                </a:r>
                <a:r>
                  <a:rPr lang="en-US" dirty="0"/>
                  <a:t> </a:t>
                </a:r>
                <a14:m>
                  <m:oMath xmlns:m="http://schemas.openxmlformats.org/officeDocument/2006/math">
                    <m:r>
                      <a:rPr lang="en-US">
                        <a:latin typeface="Cambria Math" panose="02040503050406030204" pitchFamily="18" charset="0"/>
                      </a:rPr>
                      <m:t>30</m:t>
                    </m:r>
                    <m:r>
                      <a:rPr lang="en-US" i="1">
                        <a:latin typeface="Cambria Math" panose="02040503050406030204" pitchFamily="18" charset="0"/>
                      </a:rPr>
                      <m:t>°</m:t>
                    </m:r>
                  </m:oMath>
                </a14:m>
                <a:r>
                  <a:rPr dirty="0"/>
                  <a:t>‐</a:t>
                </a:r>
                <a:r>
                  <a:rPr lang="en-US" dirty="0"/>
                  <a:t> </a:t>
                </a:r>
                <a14:m>
                  <m:oMath xmlns:m="http://schemas.openxmlformats.org/officeDocument/2006/math">
                    <m:r>
                      <a:rPr lang="en-US" dirty="0">
                        <a:latin typeface="Cambria Math" panose="02040503050406030204" pitchFamily="18" charset="0"/>
                      </a:rPr>
                      <m:t>6</m:t>
                    </m:r>
                    <m:r>
                      <a:rPr lang="en-US">
                        <a:latin typeface="Cambria Math" panose="02040503050406030204" pitchFamily="18" charset="0"/>
                      </a:rPr>
                      <m:t>0</m:t>
                    </m:r>
                    <m:r>
                      <a:rPr lang="en-US" i="1">
                        <a:latin typeface="Cambria Math" panose="02040503050406030204" pitchFamily="18" charset="0"/>
                      </a:rPr>
                      <m:t>°</m:t>
                    </m:r>
                  </m:oMath>
                </a14:m>
                <a:r>
                  <a:rPr dirty="0"/>
                  <a:t>‐</a:t>
                </a:r>
                <a:r>
                  <a:rPr lang="en-US" dirty="0"/>
                  <a:t> </a:t>
                </a:r>
                <a14:m>
                  <m:oMath xmlns:m="http://schemas.openxmlformats.org/officeDocument/2006/math">
                    <m:r>
                      <a:rPr lang="en-US" dirty="0">
                        <a:latin typeface="Cambria Math" panose="02040503050406030204" pitchFamily="18" charset="0"/>
                      </a:rPr>
                      <m:t>9</m:t>
                    </m:r>
                    <m:r>
                      <a:rPr lang="en-US">
                        <a:latin typeface="Cambria Math" panose="02040503050406030204" pitchFamily="18" charset="0"/>
                      </a:rPr>
                      <m:t>0</m:t>
                    </m:r>
                    <m:r>
                      <a:rPr lang="en-US" i="1">
                        <a:latin typeface="Cambria Math" panose="02040503050406030204" pitchFamily="18" charset="0"/>
                      </a:rPr>
                      <m:t>°</m:t>
                    </m:r>
                  </m:oMath>
                </a14:m>
                <a:r>
                  <a:rPr dirty="0"/>
                  <a:t> triangle. Such triangles always have sides in the ratio </a:t>
                </a:r>
                <a14:m>
                  <m:oMath xmlns:m="http://schemas.openxmlformats.org/officeDocument/2006/math">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2</m:t>
                    </m:r>
                  </m:oMath>
                </a14:m>
                <a:r>
                  <a:rPr dirty="0"/>
                  <a:t>, so even though we are not given the length of any side, we can still evaluate all six trigonometric functions at </a:t>
                </a:r>
                <a14:m>
                  <m:oMath xmlns:m="http://schemas.openxmlformats.org/officeDocument/2006/math">
                    <m:r>
                      <a:rPr>
                        <a:latin typeface="Cambria Math" panose="02040503050406030204" pitchFamily="18" charset="0"/>
                      </a:rPr>
                      <m:t>𝜃</m:t>
                    </m:r>
                  </m:oMath>
                </a14:m>
                <a:r>
                  <a:rPr dirty="0"/>
                  <a:t>. For example, if the shorter leg (the leg adjacent to </a:t>
                </a:r>
                <a14:m>
                  <m:oMath xmlns:m="http://schemas.openxmlformats.org/officeDocument/2006/math">
                    <m:r>
                      <a:rPr>
                        <a:latin typeface="Cambria Math" panose="02040503050406030204" pitchFamily="18" charset="0"/>
                      </a:rPr>
                      <m:t>𝜃</m:t>
                    </m:r>
                  </m:oMath>
                </a14:m>
                <a:r>
                  <a:rPr dirty="0"/>
                  <a:t>) is assumed to have a length of </a:t>
                </a:r>
                <a14:m>
                  <m:oMath xmlns:m="http://schemas.openxmlformats.org/officeDocument/2006/math">
                    <m:r>
                      <a:rPr>
                        <a:latin typeface="Cambria Math" panose="02040503050406030204" pitchFamily="18" charset="0"/>
                      </a:rPr>
                      <m:t>𝑎</m:t>
                    </m:r>
                  </m:oMath>
                </a14:m>
                <a:r>
                  <a:rPr dirty="0"/>
                  <a:t>, then the other leg must have a length of </a:t>
                </a:r>
                <a14:m>
                  <m:oMath xmlns:m="http://schemas.openxmlformats.org/officeDocument/2006/math">
                    <m:r>
                      <a:rPr>
                        <a:latin typeface="Cambria Math" panose="02040503050406030204" pitchFamily="18" charset="0"/>
                      </a:rPr>
                      <m:t>𝑎</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dirty="0"/>
                  <a:t> and the hypotenuse must have a length of </a:t>
                </a:r>
                <a14:m>
                  <m:oMath xmlns:m="http://schemas.openxmlformats.org/officeDocument/2006/math">
                    <m:r>
                      <a:rPr>
                        <a:latin typeface="Cambria Math" panose="02040503050406030204" pitchFamily="18" charset="0"/>
                      </a:rPr>
                      <m:t>2</m:t>
                    </m:r>
                    <m:r>
                      <a:rPr>
                        <a:latin typeface="Cambria Math" panose="02040503050406030204" pitchFamily="18" charset="0"/>
                      </a:rPr>
                      <m:t>𝑎</m:t>
                    </m:r>
                  </m:oMath>
                </a14:m>
                <a:r>
                  <a:rPr dirty="0"/>
                  <a:t>. So,</a:t>
                </a:r>
              </a:p>
              <a:p>
                <a:pPr algn="ctr">
                  <a:defRPr sz="2800"/>
                </a:pPr>
                <a:r>
                  <a:rPr dirty="0"/>
                  <a:t>​</a:t>
                </a:r>
                <a:r>
                  <a:rPr sz="2800" dirty="0"/>
                  <a:t> </a:t>
                </a:r>
                <a14:m>
                  <m:oMath xmlns:m="http://schemas.openxmlformats.org/officeDocument/2006/math">
                    <m:func>
                      <m:funcPr>
                        <m:ctrlPr>
                          <a:rPr sz="3000" i="1">
                            <a:latin typeface="Cambria Math" panose="02040503050406030204" pitchFamily="18" charset="0"/>
                          </a:rPr>
                        </m:ctrlPr>
                      </m:funcPr>
                      <m:fName>
                        <m:r>
                          <m:rPr>
                            <m:sty m:val="p"/>
                          </m:rPr>
                          <a:rPr sz="3000">
                            <a:latin typeface="Cambria Math" panose="02040503050406030204" pitchFamily="18" charset="0"/>
                          </a:rPr>
                          <m:t>sin</m:t>
                        </m:r>
                      </m:fName>
                      <m:e>
                        <m:r>
                          <a:rPr sz="3000">
                            <a:latin typeface="Cambria Math" panose="02040503050406030204" pitchFamily="18" charset="0"/>
                          </a:rPr>
                          <m:t>𝜃</m:t>
                        </m:r>
                      </m:e>
                    </m:func>
                    <m:r>
                      <a:rPr sz="3000">
                        <a:latin typeface="Cambria Math" panose="02040503050406030204" pitchFamily="18" charset="0"/>
                      </a:rPr>
                      <m:t>=</m:t>
                    </m:r>
                    <m:f>
                      <m:fPr>
                        <m:ctrlPr>
                          <a:rPr sz="3000" i="1">
                            <a:latin typeface="Cambria Math" panose="02040503050406030204" pitchFamily="18" charset="0"/>
                          </a:rPr>
                        </m:ctrlPr>
                      </m:fPr>
                      <m:num>
                        <m:r>
                          <m:rPr>
                            <m:sty m:val="p"/>
                          </m:rPr>
                          <a:rPr sz="3000">
                            <a:latin typeface="Cambria Math" panose="02040503050406030204" pitchFamily="18" charset="0"/>
                          </a:rPr>
                          <m:t>opp</m:t>
                        </m:r>
                      </m:num>
                      <m:den>
                        <m:r>
                          <m:rPr>
                            <m:sty m:val="p"/>
                          </m:rPr>
                          <a:rPr sz="3000">
                            <a:latin typeface="Cambria Math" panose="02040503050406030204" pitchFamily="18" charset="0"/>
                          </a:rPr>
                          <m:t>hyp</m:t>
                        </m:r>
                      </m:den>
                    </m:f>
                    <m:r>
                      <a:rPr sz="3000">
                        <a:latin typeface="Cambria Math" panose="02040503050406030204" pitchFamily="18" charset="0"/>
                      </a:rPr>
                      <m:t>=</m:t>
                    </m:r>
                    <m:f>
                      <m:fPr>
                        <m:ctrlPr>
                          <a:rPr sz="3000" i="1">
                            <a:latin typeface="Cambria Math" panose="02040503050406030204" pitchFamily="18" charset="0"/>
                          </a:rPr>
                        </m:ctrlPr>
                      </m:fPr>
                      <m:num>
                        <m:r>
                          <a:rPr sz="3000">
                            <a:latin typeface="Cambria Math" panose="02040503050406030204" pitchFamily="18" charset="0"/>
                          </a:rPr>
                          <m:t>𝑎</m:t>
                        </m:r>
                        <m:rad>
                          <m:radPr>
                            <m:degHide m:val="on"/>
                            <m:ctrlPr>
                              <a:rPr sz="3000" i="1">
                                <a:latin typeface="Cambria Math" panose="02040503050406030204" pitchFamily="18" charset="0"/>
                              </a:rPr>
                            </m:ctrlPr>
                          </m:radPr>
                          <m:deg/>
                          <m:e>
                            <m:r>
                              <a:rPr sz="3000">
                                <a:latin typeface="Cambria Math" panose="02040503050406030204" pitchFamily="18" charset="0"/>
                              </a:rPr>
                              <m:t>3</m:t>
                            </m:r>
                          </m:e>
                        </m:rad>
                      </m:num>
                      <m:den>
                        <m:r>
                          <a:rPr sz="3000">
                            <a:latin typeface="Cambria Math" panose="02040503050406030204" pitchFamily="18" charset="0"/>
                          </a:rPr>
                          <m:t>2</m:t>
                        </m:r>
                        <m:r>
                          <a:rPr sz="3000">
                            <a:latin typeface="Cambria Math" panose="02040503050406030204" pitchFamily="18" charset="0"/>
                          </a:rPr>
                          <m:t>𝑎</m:t>
                        </m:r>
                      </m:den>
                    </m:f>
                    <m:r>
                      <a:rPr sz="3000">
                        <a:latin typeface="Cambria Math" panose="02040503050406030204" pitchFamily="18" charset="0"/>
                      </a:rPr>
                      <m:t>=</m:t>
                    </m:r>
                    <m:f>
                      <m:fPr>
                        <m:ctrlPr>
                          <a:rPr sz="3000" i="1">
                            <a:latin typeface="Cambria Math" panose="02040503050406030204" pitchFamily="18" charset="0"/>
                          </a:rPr>
                        </m:ctrlPr>
                      </m:fPr>
                      <m:num>
                        <m:rad>
                          <m:radPr>
                            <m:degHide m:val="on"/>
                            <m:ctrlPr>
                              <a:rPr sz="3000" i="1">
                                <a:latin typeface="Cambria Math" panose="02040503050406030204" pitchFamily="18" charset="0"/>
                              </a:rPr>
                            </m:ctrlPr>
                          </m:radPr>
                          <m:deg/>
                          <m:e>
                            <m:r>
                              <a:rPr sz="3000">
                                <a:latin typeface="Cambria Math" panose="02040503050406030204" pitchFamily="18" charset="0"/>
                              </a:rPr>
                              <m:t>3</m:t>
                            </m:r>
                          </m:e>
                        </m:rad>
                      </m:num>
                      <m:den>
                        <m:r>
                          <a:rPr sz="3000">
                            <a:latin typeface="Cambria Math" panose="02040503050406030204" pitchFamily="18" charset="0"/>
                          </a:rPr>
                          <m:t>2</m:t>
                        </m:r>
                      </m:den>
                    </m:f>
                  </m:oMath>
                </a14:m>
                <a:r>
                  <a:rPr sz="2800" dirty="0"/>
                  <a:t>.</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259"/>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Similarly,</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r>
                      <a:rPr>
                        <a:latin typeface="Cambria Math" panose="02040503050406030204" pitchFamily="18" charset="0"/>
                      </a:rPr>
                      <m:t>2</m:t>
                    </m:r>
                  </m:oMath>
                </a14:m>
                <a:r>
                  <a:rPr sz="2800" dirty="0"/>
                  <a:t>,</a:t>
                </a:r>
                <a:endParaRPr lang="en-US"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53579243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1906</Words>
  <Application>Microsoft Office PowerPoint</Application>
  <PresentationFormat>On-screen Show (4:3)</PresentationFormat>
  <Paragraphs>110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Courier New</vt:lpstr>
      <vt:lpstr>Office Theme</vt:lpstr>
      <vt:lpstr>Section 8.2</vt:lpstr>
      <vt:lpstr>The Trigonometric Functions</vt:lpstr>
      <vt:lpstr>Sine, Cosine, and Tangent</vt:lpstr>
      <vt:lpstr>Cosecant, Secant, and Cotangent</vt:lpstr>
      <vt:lpstr>Example 1: Finding the Values of the Six Trigonometric Functions</vt:lpstr>
      <vt:lpstr>Example 1: Finding the Values of the Six Trigonometric Functions (cont.)</vt:lpstr>
      <vt:lpstr>Example 1: Finding the Values of the Six Trigonometric Functions (cont.)</vt:lpstr>
      <vt:lpstr>Example 1: Finding the Values of the Six Trigonometric Functions (cont.)</vt:lpstr>
      <vt:lpstr>Example 1: Finding the Values of the Six Trigonometric Functions (cont.)</vt:lpstr>
      <vt:lpstr>Example 2: Evaluating Trigonometric Functions</vt:lpstr>
      <vt:lpstr>Example 2: Evaluating Trigonometric Functions (cont.)</vt:lpstr>
      <vt:lpstr>Example 2: Evaluating Trigonometric Functions (cont.)</vt:lpstr>
      <vt:lpstr>Example 2: Evaluating Trigonometric Functions (cont.)</vt:lpstr>
      <vt:lpstr>CAUTION!</vt:lpstr>
      <vt:lpstr>Example 3: Evaluating Trigonometric Functions Using a Calculator</vt:lpstr>
      <vt:lpstr>Example 3: Evaluating Trigonometric Functions Using a Calculator (cont.)</vt:lpstr>
      <vt:lpstr>Example 3: Evaluating Trigonometric Functions Using a Calculator (cont.)</vt:lpstr>
      <vt:lpstr>Example 3: Evaluating Trigonometric Functions Using a Calculator (cont.)</vt:lpstr>
      <vt:lpstr>Example 3: Evaluating Trigonometric Functions Using a Calculator (cont.)</vt:lpstr>
      <vt:lpstr>Degree, Minute, Second Notation</vt:lpstr>
      <vt:lpstr>Example 4: Using Trigonometric Functions</vt:lpstr>
      <vt:lpstr>Example 4: Using Trigonometric Functions (cont.)</vt:lpstr>
      <vt:lpstr>Example 4: Using Trigonometric Functions (cont.)</vt:lpstr>
      <vt:lpstr>Example 4: Using Trigonometric Functions (cont.)</vt:lpstr>
      <vt:lpstr>Example 5: Using Trigonometric Functions</vt:lpstr>
      <vt:lpstr>Example 5: Using Trigonometric Functions (cont.)</vt:lpstr>
      <vt:lpstr>Example 5: Using Trigonometric Functions (cont.)</vt:lpstr>
      <vt:lpstr>Example 5: Using Trigonometric Functions (cont.)</vt:lpstr>
      <vt:lpstr>Example 6: Using Trigonometric Functions</vt:lpstr>
      <vt:lpstr>Example 6: Using Trigonometric Functions (cont.)</vt:lpstr>
      <vt:lpstr>Example 6: Using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141</cp:revision>
  <dcterms:created xsi:type="dcterms:W3CDTF">2013-04-26T14:43:13Z</dcterms:created>
  <dcterms:modified xsi:type="dcterms:W3CDTF">2022-08-18T17:05:29Z</dcterms:modified>
</cp:coreProperties>
</file>