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1" r:id="rId6"/>
    <p:sldId id="262" r:id="rId7"/>
    <p:sldId id="264" r:id="rId8"/>
    <p:sldId id="265" r:id="rId9"/>
    <p:sldId id="266" r:id="rId10"/>
    <p:sldId id="268" r:id="rId11"/>
    <p:sldId id="269" r:id="rId12"/>
    <p:sldId id="270" r:id="rId13"/>
    <p:sldId id="271" r:id="rId14"/>
    <p:sldId id="272" r:id="rId15"/>
    <p:sldId id="274" r:id="rId16"/>
    <p:sldId id="275" r:id="rId17"/>
    <p:sldId id="276" r:id="rId18"/>
    <p:sldId id="277" r:id="rId19"/>
    <p:sldId id="278" r:id="rId20"/>
    <p:sldId id="280" r:id="rId21"/>
    <p:sldId id="281" r:id="rId22"/>
    <p:sldId id="283" r:id="rId23"/>
    <p:sldId id="284" r:id="rId24"/>
    <p:sldId id="285" r:id="rId25"/>
    <p:sldId id="287" r:id="rId26"/>
    <p:sldId id="288" r:id="rId27"/>
    <p:sldId id="290" r:id="rId28"/>
    <p:sldId id="291" r:id="rId29"/>
    <p:sldId id="292" r:id="rId30"/>
    <p:sldId id="293" r:id="rId31"/>
    <p:sldId id="294" r:id="rId32"/>
    <p:sldId id="296" r:id="rId33"/>
    <p:sldId id="298" r:id="rId34"/>
    <p:sldId id="299" r:id="rId35"/>
    <p:sldId id="300" r:id="rId36"/>
    <p:sldId id="301" r:id="rId37"/>
    <p:sldId id="302" r:id="rId38"/>
    <p:sldId id="303" r:id="rId39"/>
    <p:sldId id="304" r:id="rId40"/>
    <p:sldId id="305"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Functions and the Unit Circle</a:t>
            </a:r>
          </a:p>
        </p:txBody>
      </p:sp>
      <p:sp>
        <p:nvSpPr>
          <p:cNvPr id="3" name="Title 2"/>
          <p:cNvSpPr>
            <a:spLocks noGrp="1"/>
          </p:cNvSpPr>
          <p:nvPr>
            <p:ph type="title"/>
          </p:nvPr>
        </p:nvSpPr>
        <p:spPr/>
        <p:txBody>
          <a:bodyPr/>
          <a:lstStyle/>
          <a:p>
            <a:r>
              <a:t>Section </a:t>
            </a:r>
            <a:r>
              <a:rPr lang="en-US"/>
              <a:t>8</a:t>
            </a:r>
            <a:r>
              <a:t>.3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Extending the Domains of the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𝑠</m:t>
                    </m:r>
                  </m:oMath>
                </a14:m>
                <a:r>
                  <a:rPr sz="2800" dirty="0"/>
                  <a:t> be a real number, and let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be the point on the unit circle associated with </a:t>
                </a:r>
                <a14:m>
                  <m:oMath xmlns:m="http://schemas.openxmlformats.org/officeDocument/2006/math">
                    <m:r>
                      <a:rPr>
                        <a:latin typeface="Cambria Math" panose="02040503050406030204" pitchFamily="18" charset="0"/>
                      </a:rPr>
                      <m:t>𝑠</m:t>
                    </m:r>
                  </m:oMath>
                </a14:m>
                <a:r>
                  <a:rPr sz="2800" dirty="0"/>
                  <a:t>. We define the six trigonometric functions with argument </a:t>
                </a:r>
                <a14:m>
                  <m:oMath xmlns:m="http://schemas.openxmlformats.org/officeDocument/2006/math">
                    <m:r>
                      <a:rPr>
                        <a:latin typeface="Cambria Math" panose="02040503050406030204" pitchFamily="18" charset="0"/>
                      </a:rPr>
                      <m:t>𝑠</m:t>
                    </m:r>
                  </m:oMath>
                </a14:m>
                <a:r>
                  <a:rPr sz="2800" dirty="0"/>
                  <a:t> as follows.</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𝑠</m:t>
                        </m:r>
                      </m:e>
                    </m:func>
                    <m:r>
                      <a:rPr>
                        <a:latin typeface="Cambria Math" panose="02040503050406030204" pitchFamily="18" charset="0"/>
                      </a:rPr>
                      <m:t>=</m:t>
                    </m:r>
                    <m:r>
                      <a:rPr>
                        <a:latin typeface="Cambria Math" panose="02040503050406030204" pitchFamily="18" charset="0"/>
                      </a:rPr>
                      <m:t>𝑦</m:t>
                    </m:r>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𝑠</m:t>
                        </m:r>
                      </m:e>
                    </m:func>
                    <m:r>
                      <a:rPr>
                        <a:latin typeface="Cambria Math" panose="02040503050406030204" pitchFamily="18" charset="0"/>
                      </a:rPr>
                      <m:t>=</m:t>
                    </m:r>
                    <m:r>
                      <a:rPr>
                        <a:latin typeface="Cambria Math" panose="02040503050406030204" pitchFamily="18" charset="0"/>
                      </a:rPr>
                      <m:t>𝑥</m:t>
                    </m:r>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𝑠</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endParaRPr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𝑠</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𝑠</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𝑠</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Values of the Six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values of the six trigonometric functions of each angle </a:t>
                </a:r>
                <a14:m>
                  <m:oMath xmlns:m="http://schemas.openxmlformats.org/officeDocument/2006/math">
                    <m:r>
                      <a:rPr>
                        <a:latin typeface="Cambria Math" panose="02040503050406030204" pitchFamily="18" charset="0"/>
                      </a:rPr>
                      <m:t>𝜃</m:t>
                    </m:r>
                  </m:oMath>
                </a14:m>
                <a:r>
                  <a:rPr sz="2800"/>
                  <a:t>.</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210</m:t>
                        </m:r>
                      </m:e>
                      <m:sup>
                        <m:r>
                          <a:rPr>
                            <a:latin typeface="Cambria Math" panose="02040503050406030204" pitchFamily="18" charset="0"/>
                          </a:rPr>
                          <m:t>°</m:t>
                        </m:r>
                      </m:sup>
                    </m:sSup>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63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Values of the Six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b="1" dirty="0"/>
                  <a:t>Solution</a:t>
                </a:r>
              </a:p>
              <a:p>
                <a:pPr marL="514350" indent="-514350">
                  <a:buFont typeface="+mj-lt"/>
                  <a:buAutoNum type="alphaLcPeriod"/>
                  <a:defRPr sz="2800"/>
                </a:pPr>
                <a:r>
                  <a:rPr lang="en-US" dirty="0"/>
                  <a:t>​</a:t>
                </a:r>
                <a:r>
                  <a:rPr lang="en-US" sz="2800" dirty="0"/>
                  <a:t>From Example 1b, we know that </a:t>
                </a:r>
                <a14:m>
                  <m:oMath xmlns:m="http://schemas.openxmlformats.org/officeDocument/2006/math">
                    <m:d>
                      <m:dPr>
                        <m:ctrlPr>
                          <a:rPr lang="ar-AE" i="1">
                            <a:latin typeface="Cambria Math" panose="02040503050406030204" pitchFamily="18" charset="0"/>
                          </a:rPr>
                        </m:ctrlPr>
                      </m:dPr>
                      <m:e>
                        <m:r>
                          <a:rPr lang="ar-AE"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oMath>
                </a14:m>
                <a:r>
                  <a:rPr lang="ar-AE" sz="2800" dirty="0"/>
                  <a:t> </a:t>
                </a:r>
                <a:r>
                  <a:rPr lang="en-US" sz="2800" dirty="0"/>
                  <a:t>is the point on the unit circle that is associated with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r>
                      <a:rPr lang="en-US">
                        <a:latin typeface="Cambria Math" panose="02040503050406030204" pitchFamily="18" charset="0"/>
                      </a:rPr>
                      <m:t>𝜃</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so we can proceed to apply the extended definition of the trigonometric functions to obtain the following.</a:t>
                </a:r>
              </a:p>
              <a:p>
                <a:pPr marL="512064" algn="ctr">
                  <a:defRPr sz="2800"/>
                </a:pPr>
                <a:r>
                  <a:rPr lang="en-US" dirty="0"/>
                  <a:t>​</a:t>
                </a:r>
                <a:r>
                  <a:rPr lang="en-US" sz="2800"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oMath>
                </a14:m>
                <a:r>
                  <a:rPr lang="en-US"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oMath>
                </a14:m>
                <a:endParaRPr lang="en-US" sz="2800" dirty="0"/>
              </a:p>
              <a:p>
                <a:pPr marL="512064" algn="ctr">
                  <a:defRPr sz="2800"/>
                </a:pP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𝑦</m:t>
                        </m:r>
                      </m:num>
                      <m:den>
                        <m:r>
                          <a:rPr lang="ar-AE">
                            <a:latin typeface="Cambria Math" panose="02040503050406030204" pitchFamily="18" charset="0"/>
                          </a:rPr>
                          <m:t>𝑥</m:t>
                        </m:r>
                      </m:den>
                    </m:f>
                  </m:oMath>
                </a14:m>
                <a:r>
                  <a:rPr lang="ar-AE" sz="2800" dirty="0"/>
                  <a:t> </a:t>
                </a:r>
                <a:r>
                  <a:rPr lang="en-US" sz="2800" dirty="0"/>
                  <a:t>is undefined</a:t>
                </a:r>
              </a:p>
              <a:p>
                <a:pPr marL="512064" algn="ctr">
                  <a:defRPr sz="2800"/>
                </a:pPr>
                <a:r>
                  <a:rPr lang="en-US" dirty="0"/>
                  <a:t>​</a:t>
                </a:r>
                <a:r>
                  <a:rPr lang="en-US" sz="2800"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csc</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𝑦</m:t>
                        </m:r>
                      </m:den>
                    </m:f>
                    <m:r>
                      <a:rPr lang="ar-AE">
                        <a:latin typeface="Cambria Math" panose="02040503050406030204" pitchFamily="18" charset="0"/>
                      </a:rPr>
                      <m:t>=−</m:t>
                    </m:r>
                    <m:r>
                      <a:rPr lang="ar-AE">
                        <a:latin typeface="Cambria Math" panose="02040503050406030204" pitchFamily="18" charset="0"/>
                      </a:rPr>
                      <m:t>1</m:t>
                    </m:r>
                  </m:oMath>
                </a14:m>
                <a:r>
                  <a:rPr lang="en-US"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sec</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𝑥</m:t>
                        </m:r>
                      </m:den>
                    </m:f>
                  </m:oMath>
                </a14:m>
                <a:r>
                  <a:rPr lang="ar-AE" sz="2800" dirty="0"/>
                  <a:t> </a:t>
                </a:r>
                <a:r>
                  <a:rPr lang="en-US" sz="2800" dirty="0"/>
                  <a:t>is undefined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cot</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num>
                      <m:den>
                        <m:r>
                          <a:rPr lang="ar-AE">
                            <a:latin typeface="Cambria Math" panose="02040503050406030204" pitchFamily="18" charset="0"/>
                          </a:rPr>
                          <m:t>𝑦</m:t>
                        </m:r>
                      </m:den>
                    </m:f>
                    <m:r>
                      <a:rPr lang="ar-AE">
                        <a:latin typeface="Cambria Math" panose="02040503050406030204" pitchFamily="18" charset="0"/>
                      </a:rPr>
                      <m:t>=</m:t>
                    </m:r>
                    <m:r>
                      <a:rPr lang="ar-AE">
                        <a:latin typeface="Cambria Math" panose="02040503050406030204" pitchFamily="18" charset="0"/>
                      </a:rPr>
                      <m:t>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741"/>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Values of the Six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angle </a:t>
                </a:r>
                <a14:m>
                  <m:oMath xmlns:m="http://schemas.openxmlformats.org/officeDocument/2006/math">
                    <m:r>
                      <a:rPr lang="en-US">
                        <a:latin typeface="Cambria Math" panose="02040503050406030204" pitchFamily="18" charset="0"/>
                      </a:rPr>
                      <m:t>𝜃</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210</m:t>
                        </m:r>
                      </m:e>
                      <m:sup>
                        <m:r>
                          <a:rPr lang="ar-AE">
                            <a:latin typeface="Cambria Math" panose="02040503050406030204" pitchFamily="18" charset="0"/>
                          </a:rPr>
                          <m:t>°</m:t>
                        </m:r>
                      </m:sup>
                    </m:sSup>
                  </m:oMath>
                </a14:m>
                <a:r>
                  <a:rPr lang="ar-AE" sz="2800" dirty="0"/>
                  <a:t> </a:t>
                </a:r>
                <a:r>
                  <a:rPr lang="en-US" sz="2800" dirty="0"/>
                  <a:t>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30</m:t>
                        </m:r>
                      </m:e>
                      <m:sup>
                        <m:r>
                          <a:rPr lang="ar-AE">
                            <a:latin typeface="Cambria Math" panose="02040503050406030204" pitchFamily="18" charset="0"/>
                          </a:rPr>
                          <m:t>°</m:t>
                        </m:r>
                      </m:sup>
                    </m:sSup>
                  </m:oMath>
                </a14:m>
                <a:r>
                  <a:rPr lang="ar-AE" sz="2800" dirty="0"/>
                  <a:t> </a:t>
                </a:r>
                <a:r>
                  <a:rPr lang="en-US" sz="2800" dirty="0"/>
                  <a:t>more than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180</m:t>
                        </m:r>
                      </m:e>
                      <m:sup>
                        <m:r>
                          <a:rPr lang="ar-AE">
                            <a:latin typeface="Cambria Math" panose="02040503050406030204" pitchFamily="18" charset="0"/>
                          </a:rPr>
                          <m:t>°</m:t>
                        </m:r>
                      </m:sup>
                    </m:sSup>
                  </m:oMath>
                </a14:m>
                <a:r>
                  <a:rPr lang="en-US" sz="2800" dirty="0"/>
                  <a:t>, so we can construct a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30</m:t>
                        </m:r>
                      </m:e>
                      <m:sup>
                        <m:r>
                          <a:rPr lang="ar-AE">
                            <a:latin typeface="Cambria Math" panose="02040503050406030204" pitchFamily="18" charset="0"/>
                          </a:rPr>
                          <m:t>°</m:t>
                        </m:r>
                      </m:sup>
                    </m:sSup>
                  </m:oMath>
                </a14:m>
                <a:r>
                  <a:rPr lang="ar-AE" sz="2800"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60</m:t>
                        </m:r>
                      </m:e>
                      <m:sup>
                        <m:r>
                          <a:rPr lang="ar-AE">
                            <a:latin typeface="Cambria Math" panose="02040503050406030204" pitchFamily="18" charset="0"/>
                          </a:rPr>
                          <m:t>°</m:t>
                        </m:r>
                      </m:sup>
                    </m:sSup>
                  </m:oMath>
                </a14:m>
                <a:r>
                  <a:rPr lang="ar-AE" sz="2800"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90</m:t>
                        </m:r>
                      </m:e>
                      <m:sup>
                        <m:r>
                          <a:rPr lang="ar-AE">
                            <a:latin typeface="Cambria Math" panose="02040503050406030204" pitchFamily="18" charset="0"/>
                          </a:rPr>
                          <m:t>°</m:t>
                        </m:r>
                      </m:sup>
                    </m:sSup>
                  </m:oMath>
                </a14:m>
                <a:r>
                  <a:rPr lang="ar-AE" sz="2800" dirty="0"/>
                  <a:t> </a:t>
                </a:r>
                <a:r>
                  <a:rPr lang="en-US" sz="2800" dirty="0"/>
                  <a:t>triangle again and determine that the point on the unit circle associated with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210</m:t>
                        </m:r>
                      </m:e>
                      <m:sup>
                        <m:r>
                          <a:rPr lang="ar-AE">
                            <a:latin typeface="Cambria Math" panose="02040503050406030204" pitchFamily="18" charset="0"/>
                          </a:rPr>
                          <m:t>°</m:t>
                        </m:r>
                      </m:sup>
                    </m:sSup>
                  </m:oMath>
                </a14:m>
                <a:r>
                  <a:rPr lang="en-US" sz="2800" dirty="0"/>
                  <a:t> (or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oMath>
                </a14:m>
                <a:r>
                  <a:rPr lang="ar-AE" sz="2800" dirty="0"/>
                  <a:t> </a:t>
                </a:r>
                <a:r>
                  <a:rPr lang="en-US" sz="2800" dirty="0"/>
                  <a:t>radians) 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
                              <a:rPr lang="ar-AE">
                                <a:latin typeface="Cambria Math" panose="02040503050406030204" pitchFamily="18" charset="0"/>
                              </a:rPr>
                              <m:t>2</m:t>
                            </m:r>
                          </m:den>
                        </m:f>
                        <m:r>
                          <a:rPr lang="en-US" b="0" i="1" smtClean="0">
                            <a:latin typeface="Cambria Math" panose="02040503050406030204" pitchFamily="18" charset="0"/>
                          </a:rPr>
                          <m:t>,</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e>
                    </m:d>
                  </m:oMath>
                </a14:m>
                <a:r>
                  <a:rPr lang="en-US" sz="2800" dirty="0"/>
                  <a:t>, as shown in Figure 6. So the values of the six trigonometric functions are as follows.</a:t>
                </a:r>
              </a:p>
              <a:p>
                <a:pPr marL="512064" algn="ctr">
                  <a:defRPr sz="2800"/>
                </a:pP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sSup>
                          <m:sSupPr>
                            <m:ctrlPr>
                              <a:rPr lang="en-US" i="1" smtClean="0">
                                <a:latin typeface="Cambria Math" panose="02040503050406030204" pitchFamily="18" charset="0"/>
                              </a:rPr>
                            </m:ctrlPr>
                          </m:sSupPr>
                          <m:e>
                            <m:r>
                              <a:rPr lang="en-US" b="0" i="1" smtClean="0">
                                <a:latin typeface="Cambria Math" panose="02040503050406030204" pitchFamily="18" charset="0"/>
                              </a:rPr>
                              <m:t>210</m:t>
                            </m:r>
                          </m:e>
                          <m:sup>
                            <m:r>
                              <a:rPr lang="en-US" i="1" smtClean="0">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a14:m>
                <a:r>
                  <a:rPr lang="ar-AE"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
                          <a:rPr lang="ar-AE">
                            <a:latin typeface="Cambria Math" panose="02040503050406030204" pitchFamily="18" charset="0"/>
                          </a:rPr>
                          <m:t>2</m:t>
                        </m:r>
                      </m:den>
                    </m:f>
                  </m:oMath>
                </a14:m>
                <a:r>
                  <a:rPr lang="ar-AE"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tan</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3</m:t>
                            </m:r>
                          </m:e>
                        </m:rad>
                      </m:den>
                    </m:f>
                  </m:oMath>
                </a14:m>
                <a:endParaRPr lang="ar-AE" dirty="0"/>
              </a:p>
              <a:p>
                <a:pPr marL="512064" algn="ctr">
                  <a:defRPr sz="2800"/>
                </a:pPr>
                <a:r>
                  <a:rPr lang="ar-AE" dirty="0"/>
                  <a:t>​</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csc</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r>
                      <a:rPr lang="ar-AE">
                        <a:latin typeface="Cambria Math" panose="02040503050406030204" pitchFamily="18" charset="0"/>
                      </a:rPr>
                      <m:t>2</m:t>
                    </m:r>
                  </m:oMath>
                </a14:m>
                <a:r>
                  <a:rPr lang="ar-AE"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sec</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ad>
                          <m:radPr>
                            <m:degHide m:val="on"/>
                            <m:ctrlPr>
                              <a:rPr lang="ar-AE" i="1">
                                <a:latin typeface="Cambria Math" panose="02040503050406030204" pitchFamily="18" charset="0"/>
                              </a:rPr>
                            </m:ctrlPr>
                          </m:radPr>
                          <m:deg/>
                          <m:e>
                            <m:r>
                              <a:rPr lang="ar-AE">
                                <a:latin typeface="Cambria Math" panose="02040503050406030204" pitchFamily="18" charset="0"/>
                              </a:rPr>
                              <m:t>3</m:t>
                            </m:r>
                          </m:e>
                        </m:rad>
                      </m:den>
                    </m:f>
                  </m:oMath>
                </a14:m>
                <a:r>
                  <a:rPr lang="ar-AE"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cot</m:t>
                        </m:r>
                      </m:fName>
                      <m:e>
                        <m:sSup>
                          <m:sSupPr>
                            <m:ctrlPr>
                              <a:rPr lang="en-US" i="1">
                                <a:latin typeface="Cambria Math" panose="02040503050406030204" pitchFamily="18" charset="0"/>
                              </a:rPr>
                            </m:ctrlPr>
                          </m:sSupPr>
                          <m:e>
                            <m:r>
                              <a:rPr lang="en-US" i="1">
                                <a:latin typeface="Cambria Math" panose="02040503050406030204" pitchFamily="18" charset="0"/>
                              </a:rPr>
                              <m:t>210</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Values of the Six Trigonometric Functions (cont.)</a:t>
            </a:r>
          </a:p>
        </p:txBody>
      </p:sp>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6</a:t>
            </a:r>
          </a:p>
        </p:txBody>
      </p:sp>
      <p:pic>
        <p:nvPicPr>
          <p:cNvPr id="5" name="Picture 4">
            <a:extLst>
              <a:ext uri="{FF2B5EF4-FFF2-40B4-BE49-F238E27FC236}">
                <a16:creationId xmlns:a16="http://schemas.microsoft.com/office/drawing/2014/main" id="{FD2D0072-41FC-4338-997D-0B1D3ABCA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1081509"/>
            <a:ext cx="4495800" cy="44810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Trigonometric Functions Defined for an Arbitrary 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𝜃</m:t>
                    </m:r>
                  </m:oMath>
                </a14:m>
                <a:r>
                  <a:rPr sz="2800" dirty="0"/>
                  <a:t> be an angle in standard position, let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be any point (other than the origin) on the terminal side of the angle </a:t>
                </a:r>
                <a14:m>
                  <m:oMath xmlns:m="http://schemas.openxmlformats.org/officeDocument/2006/math">
                    <m:r>
                      <a:rPr>
                        <a:latin typeface="Cambria Math" panose="02040503050406030204" pitchFamily="18" charset="0"/>
                      </a:rPr>
                      <m:t>𝜃</m:t>
                    </m:r>
                  </m:oMath>
                </a14:m>
                <a:r>
                  <a:rPr sz="2800" dirty="0"/>
                  <a:t>, and let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e>
                    </m:rad>
                  </m:oMath>
                </a14:m>
                <a:r>
                  <a:rPr sz="2800" dirty="0"/>
                  <a:t>. We define the six trigonometric functions with argument </a:t>
                </a:r>
                <a14:m>
                  <m:oMath xmlns:m="http://schemas.openxmlformats.org/officeDocument/2006/math">
                    <m:r>
                      <a:rPr>
                        <a:latin typeface="Cambria Math" panose="02040503050406030204" pitchFamily="18" charset="0"/>
                      </a:rPr>
                      <m:t>𝜃</m:t>
                    </m:r>
                  </m:oMath>
                </a14:m>
                <a:r>
                  <a:rPr sz="2800" dirty="0"/>
                  <a:t> as follows.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𝑟</m:t>
                        </m:r>
                      </m:den>
                    </m:f>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𝑟</m:t>
                        </m:r>
                      </m:den>
                    </m:f>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endParaRPr sz="2800" dirty="0"/>
              </a:p>
              <a:p>
                <a:pPr algn="ctr">
                  <a:defRPr sz="2800"/>
                </a:pP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csc</m:t>
                        </m:r>
                      </m:fName>
                      <m:e>
                        <m:r>
                          <a:rPr lang="en-US" i="1" smtClean="0">
                            <a:latin typeface="Cambria Math" panose="02040503050406030204" pitchFamily="18" charset="0"/>
                            <a:ea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
                          <a:rPr>
                            <a:latin typeface="Cambria Math" panose="02040503050406030204" pitchFamily="18" charset="0"/>
                          </a:rPr>
                          <m:t>𝑦</m:t>
                        </m:r>
                      </m:den>
                    </m:f>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lang="en-US"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sec</m:t>
                        </m:r>
                      </m:fName>
                      <m:e>
                        <m:r>
                          <a:rPr lang="en-US" i="1" smtClean="0">
                            <a:latin typeface="Cambria Math" panose="02040503050406030204" pitchFamily="18" charset="0"/>
                            <a:ea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
                          <a:rPr>
                            <a:latin typeface="Cambria Math" panose="02040503050406030204" pitchFamily="18" charset="0"/>
                          </a:rPr>
                          <m:t>𝑥</m:t>
                        </m:r>
                      </m:den>
                    </m:f>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lang="en-US"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cot</m:t>
                        </m:r>
                      </m:fName>
                      <m:e>
                        <m:r>
                          <a:rPr lang="en-US" i="1" smtClean="0">
                            <a:latin typeface="Cambria Math" panose="02040503050406030204" pitchFamily="18" charset="0"/>
                            <a:ea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55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Reference 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Given an angle </a:t>
                </a:r>
                <a14:m>
                  <m:oMath xmlns:m="http://schemas.openxmlformats.org/officeDocument/2006/math">
                    <m:r>
                      <a:rPr lang="en-US">
                        <a:latin typeface="Cambria Math" panose="02040503050406030204" pitchFamily="18" charset="0"/>
                      </a:rPr>
                      <m:t>𝜃</m:t>
                    </m:r>
                  </m:oMath>
                </a14:m>
                <a:r>
                  <a:rPr lang="en-US" sz="2800" dirty="0"/>
                  <a:t> in standard position, the </a:t>
                </a:r>
                <a:r>
                  <a:rPr lang="en-US" sz="2800" b="1" dirty="0"/>
                  <a:t>reference angle</a:t>
                </a:r>
                <a:r>
                  <a:rPr lang="en-US" sz="2800" dirty="0"/>
                  <a:t> </a:t>
                </a:r>
                <a14:m>
                  <m:oMath xmlns:m="http://schemas.openxmlformats.org/officeDocument/2006/math">
                    <m:sSup>
                      <m:sSupPr>
                        <m:ctrlPr>
                          <a:rPr lang="ar-AE" i="1" smtClean="0">
                            <a:latin typeface="Cambria Math" panose="02040503050406030204" pitchFamily="18" charset="0"/>
                          </a:rPr>
                        </m:ctrlPr>
                      </m:sSupPr>
                      <m:e>
                        <m:r>
                          <a:rPr lang="ar-AE">
                            <a:latin typeface="Cambria Math" panose="02040503050406030204" pitchFamily="18" charset="0"/>
                          </a:rPr>
                          <m:t>𝜃</m:t>
                        </m:r>
                      </m:e>
                      <m:sup>
                        <m:r>
                          <a:rPr lang="ar-AE" i="1">
                            <a:latin typeface="Cambria Math" panose="02040503050406030204" pitchFamily="18" charset="0"/>
                          </a:rPr>
                          <m:t>′</m:t>
                        </m:r>
                      </m:sup>
                    </m:sSup>
                  </m:oMath>
                </a14:m>
                <a:r>
                  <a:rPr lang="ar-AE" sz="2800" dirty="0"/>
                  <a:t> </a:t>
                </a:r>
                <a:r>
                  <a:rPr lang="en-US" sz="2800" dirty="0"/>
                  <a:t>associated with it is the angle formed by the </a:t>
                </a:r>
                <a14:m>
                  <m:oMath xmlns:m="http://schemas.openxmlformats.org/officeDocument/2006/math">
                    <m:r>
                      <a:rPr lang="en-US">
                        <a:latin typeface="Cambria Math" panose="02040503050406030204" pitchFamily="18" charset="0"/>
                      </a:rPr>
                      <m:t>𝑥</m:t>
                    </m:r>
                  </m:oMath>
                </a14:m>
                <a:r>
                  <a:rPr lang="en-US" sz="2800" dirty="0"/>
                  <a:t>-axis and the terminal side of </a:t>
                </a:r>
                <a14:m>
                  <m:oMath xmlns:m="http://schemas.openxmlformats.org/officeDocument/2006/math">
                    <m:r>
                      <a:rPr lang="en-US">
                        <a:latin typeface="Cambria Math" panose="02040503050406030204" pitchFamily="18" charset="0"/>
                      </a:rPr>
                      <m:t>𝜃</m:t>
                    </m:r>
                  </m:oMath>
                </a14:m>
                <a:r>
                  <a:rPr lang="en-US" sz="2800" dirty="0"/>
                  <a:t>. Reference angles are always greater than or equal to </a:t>
                </a:r>
                <a:r>
                  <a:rPr lang="en-US" sz="2800" dirty="0">
                    <a:latin typeface="Cambria Math"/>
                  </a:rPr>
                  <a:t>0</a:t>
                </a:r>
                <a:r>
                  <a:rPr lang="en-US" sz="2800" dirty="0"/>
                  <a:t> and less than or equal to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radians; that is, </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𝜃</m:t>
                        </m:r>
                      </m:e>
                      <m:sup>
                        <m:r>
                          <a:rPr lang="ar-AE" i="1">
                            <a:latin typeface="Cambria Math" panose="02040503050406030204" pitchFamily="18" charset="0"/>
                          </a:rPr>
                          <m:t>′</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a:t>
                </a:r>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93"/>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Reference 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Find</a:t>
                </a:r>
                <a:r>
                  <a:rPr sz="2800" dirty="0"/>
                  <a:t> the reference angle associated with each of the following angles.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8</m:t>
                        </m:r>
                      </m:den>
                    </m:f>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𝜑</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655</m:t>
                        </m:r>
                      </m:e>
                      <m:sup>
                        <m:r>
                          <a:rPr lang="en-US" i="1" smtClean="0">
                            <a:latin typeface="Cambria Math" panose="02040503050406030204" pitchFamily="18" charset="0"/>
                            <a:ea typeface="Cambria Math" panose="02040503050406030204" pitchFamily="18" charset="0"/>
                          </a:rPr>
                          <m:t>°</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Reference Angle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terminal side of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8</m:t>
                        </m:r>
                      </m:den>
                    </m:f>
                  </m:oMath>
                </a14:m>
                <a:r>
                  <a:rPr sz="2800" dirty="0"/>
                  <a:t> lies in the third quadrant, so the reference angle is determined by it and the negative </a:t>
                </a:r>
                <a14:m>
                  <m:oMath xmlns:m="http://schemas.openxmlformats.org/officeDocument/2006/math">
                    <m:r>
                      <a:rPr>
                        <a:latin typeface="Cambria Math" panose="02040503050406030204" pitchFamily="18" charset="0"/>
                      </a:rPr>
                      <m:t>𝑥</m:t>
                    </m:r>
                  </m:oMath>
                </a14:m>
                <a:r>
                  <a:rPr sz="2800" dirty="0"/>
                  <a:t>-axis.</a:t>
                </a:r>
              </a:p>
              <a:p>
                <a:pPr algn="ctr">
                  <a:defRPr sz="2800"/>
                </a:pPr>
                <a:r>
                  <a:rPr dirty="0"/>
                  <a:t>​</a:t>
                </a: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𝜃</m:t>
                        </m:r>
                      </m:e>
                      <m:sup>
                        <m:r>
                          <a:rPr lang="en-US" i="1">
                            <a:latin typeface="Cambria Math" panose="02040503050406030204" pitchFamily="18" charset="0"/>
                          </a:rPr>
                          <m:t>′</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8</m:t>
                        </m:r>
                      </m:den>
                    </m:f>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8</m:t>
                        </m:r>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852"/>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Reference Angle (cont.)</a:t>
            </a:r>
          </a:p>
        </p:txBody>
      </p:sp>
      <p:pic>
        <p:nvPicPr>
          <p:cNvPr id="5" name="Content Placeholder 4">
            <a:extLst>
              <a:ext uri="{FF2B5EF4-FFF2-40B4-BE49-F238E27FC236}">
                <a16:creationId xmlns:a16="http://schemas.microsoft.com/office/drawing/2014/main" id="{E21BFF18-B399-4494-B98F-5C066E78D84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Point on the Unit Circle Associated with a Real Number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a:t> on the unit circle associated with each real number </a:t>
                </a:r>
                <a14:m>
                  <m:oMath xmlns:m="http://schemas.openxmlformats.org/officeDocument/2006/math">
                    <m:r>
                      <a:rPr>
                        <a:latin typeface="Cambria Math" panose="02040503050406030204" pitchFamily="18" charset="0"/>
                      </a:rPr>
                      <m:t>𝑠</m:t>
                    </m:r>
                  </m:oMath>
                </a14:m>
                <a:r>
                  <a:rPr sz="2800"/>
                  <a:t>.</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𝑠</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𝑠</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7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Reference Angle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terminal side of </a:t>
                </a:r>
                <a14:m>
                  <m:oMath xmlns:m="http://schemas.openxmlformats.org/officeDocument/2006/math">
                    <m:r>
                      <a:rPr>
                        <a:latin typeface="Cambria Math" panose="02040503050406030204" pitchFamily="18" charset="0"/>
                      </a:rPr>
                      <m:t>𝜑</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655</m:t>
                        </m:r>
                      </m:e>
                      <m:sup>
                        <m:r>
                          <a:rPr lang="en-US" i="1" smtClean="0">
                            <a:latin typeface="Cambria Math" panose="02040503050406030204" pitchFamily="18" charset="0"/>
                            <a:ea typeface="Cambria Math" panose="02040503050406030204" pitchFamily="18" charset="0"/>
                          </a:rPr>
                          <m:t>°</m:t>
                        </m:r>
                      </m:sup>
                    </m:sSup>
                  </m:oMath>
                </a14:m>
                <a:r>
                  <a:rPr sz="2800" dirty="0"/>
                  <a:t> lies in the first quadrant, since the angle describes one complete clockwise revolution and more than three-quarters of a second revolution starting from the positive </a:t>
                </a:r>
                <a:br>
                  <a:rPr lang="en-US" sz="2800" dirty="0"/>
                </a:br>
                <a14:m>
                  <m:oMath xmlns:m="http://schemas.openxmlformats.org/officeDocument/2006/math">
                    <m:r>
                      <a:rPr>
                        <a:latin typeface="Cambria Math" panose="02040503050406030204" pitchFamily="18" charset="0"/>
                      </a:rPr>
                      <m:t>𝑥</m:t>
                    </m:r>
                  </m:oMath>
                </a14:m>
                <a:r>
                  <a:rPr sz="2800" dirty="0"/>
                  <a:t>-axis. Since two full revolutions would bring us back to the positive </a:t>
                </a:r>
                <a14:m>
                  <m:oMath xmlns:m="http://schemas.openxmlformats.org/officeDocument/2006/math">
                    <m:r>
                      <a:rPr>
                        <a:latin typeface="Cambria Math" panose="02040503050406030204" pitchFamily="18" charset="0"/>
                      </a:rPr>
                      <m:t>𝑥</m:t>
                    </m:r>
                  </m:oMath>
                </a14:m>
                <a:r>
                  <a:rPr sz="2800" dirty="0"/>
                  <a:t>-axis, we find the reference angle between the positive </a:t>
                </a:r>
                <a14:m>
                  <m:oMath xmlns:m="http://schemas.openxmlformats.org/officeDocument/2006/math">
                    <m:r>
                      <a:rPr>
                        <a:latin typeface="Cambria Math" panose="02040503050406030204" pitchFamily="18" charset="0"/>
                      </a:rPr>
                      <m:t>𝑥</m:t>
                    </m:r>
                  </m:oMath>
                </a14:m>
                <a:r>
                  <a:rPr sz="2800" dirty="0"/>
                  <a:t>-axis and the terminal side of </a:t>
                </a:r>
                <a14:m>
                  <m:oMath xmlns:m="http://schemas.openxmlformats.org/officeDocument/2006/math">
                    <m:r>
                      <a:rPr>
                        <a:latin typeface="Cambria Math" panose="02040503050406030204" pitchFamily="18" charset="0"/>
                      </a:rPr>
                      <m:t>𝜑</m:t>
                    </m:r>
                  </m:oMath>
                </a14:m>
                <a:r>
                  <a:rPr sz="2800" dirty="0"/>
                  <a:t> as follows</a:t>
                </a:r>
                <a:r>
                  <a:rPr lang="en-US" sz="2800" dirty="0"/>
                  <a:t>.</a:t>
                </a:r>
                <a:endParaRPr sz="2800" dirty="0"/>
              </a:p>
              <a:p>
                <a:pPr algn="ctr">
                  <a:defRPr sz="2800"/>
                </a:pPr>
                <a:r>
                  <a:rPr dirty="0"/>
                  <a:t>​</a:t>
                </a: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𝜑</m:t>
                        </m:r>
                      </m:e>
                      <m:sup>
                        <m:r>
                          <a:rPr>
                            <a:latin typeface="Cambria Math" panose="02040503050406030204" pitchFamily="18" charset="0"/>
                          </a:rPr>
                          <m:t>′</m:t>
                        </m:r>
                      </m:sup>
                    </m:sSup>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360</m:t>
                            </m:r>
                          </m:e>
                          <m:sup>
                            <m:r>
                              <a:rPr lang="en-US" i="1" smtClean="0">
                                <a:latin typeface="Cambria Math" panose="02040503050406030204" pitchFamily="18" charset="0"/>
                                <a:ea typeface="Cambria Math" panose="02040503050406030204" pitchFamily="18" charset="0"/>
                              </a:rPr>
                              <m:t>°</m:t>
                            </m:r>
                          </m:sup>
                        </m:sSup>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655</m:t>
                        </m:r>
                      </m:e>
                      <m:sup>
                        <m:r>
                          <a:rPr lang="en-US" i="1" smtClean="0">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65</m:t>
                        </m:r>
                      </m:e>
                      <m:sup>
                        <m:r>
                          <a:rPr lang="en-US" i="1" smtClean="0">
                            <a:latin typeface="Cambria Math" panose="02040503050406030204" pitchFamily="18" charset="0"/>
                            <a:ea typeface="Cambria Math" panose="02040503050406030204" pitchFamily="18" charset="0"/>
                          </a:rPr>
                          <m:t>°</m:t>
                        </m:r>
                      </m:sup>
                    </m:sSup>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104" r="-222"/>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Reference Angle (cont.)</a:t>
            </a:r>
          </a:p>
        </p:txBody>
      </p:sp>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10</a:t>
            </a:r>
          </a:p>
        </p:txBody>
      </p:sp>
      <p:pic>
        <p:nvPicPr>
          <p:cNvPr id="3" name="Picture 2"/>
          <p:cNvPicPr>
            <a:picLocks noChangeAspect="1"/>
          </p:cNvPicPr>
          <p:nvPr/>
        </p:nvPicPr>
        <p:blipFill>
          <a:blip r:embed="rId2"/>
          <a:stretch>
            <a:fillRect/>
          </a:stretch>
        </p:blipFill>
        <p:spPr>
          <a:xfrm>
            <a:off x="2286000" y="1029287"/>
            <a:ext cx="4572000" cy="4572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Evaluating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Evaluate the following.</a:t>
                </a:r>
              </a:p>
              <a:p>
                <a:pPr marL="514350" indent="-514350">
                  <a:buFont typeface="+mj-lt"/>
                  <a:buAutoNum type="alphaLcPeriod"/>
                  <a:defRPr sz="2800"/>
                </a:pPr>
                <a:r>
                  <a:rPr dirty="0"/>
                  <a:t>​</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e>
                    </m:d>
                  </m:oMath>
                </a14:m>
                <a:endParaRPr dirty="0"/>
              </a:p>
              <a:p>
                <a:pPr marL="514350" indent="-514350">
                  <a:buFont typeface="+mj-lt"/>
                  <a:buAutoNum type="alphaLcPeriod" startAt="2"/>
                  <a:defRPr sz="2800"/>
                </a:pPr>
                <a:r>
                  <a:rPr dirty="0"/>
                  <a:t>​</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225</m:t>
                            </m:r>
                          </m:e>
                          <m:sup>
                            <m:r>
                              <a:rPr lang="en-US" i="1" smtClean="0">
                                <a:latin typeface="Cambria Math" panose="02040503050406030204" pitchFamily="18" charset="0"/>
                                <a:ea typeface="Cambria Math" panose="02040503050406030204" pitchFamily="18" charset="0"/>
                              </a:rPr>
                              <m:t>°</m:t>
                            </m:r>
                          </m:sup>
                        </m:sSup>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terminal side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oMath>
                </a14:m>
                <a:r>
                  <a:rPr sz="2800" dirty="0"/>
                  <a:t> lies in the third quadrant and its reference angle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We know that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but cosine is negative in the third quadrant, so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Trigonometric Functions (cont.)</a:t>
            </a:r>
          </a:p>
        </p:txBody>
      </p:sp>
      <p:pic>
        <p:nvPicPr>
          <p:cNvPr id="5" name="Content Placeholder 4">
            <a:extLst>
              <a:ext uri="{FF2B5EF4-FFF2-40B4-BE49-F238E27FC236}">
                <a16:creationId xmlns:a16="http://schemas.microsoft.com/office/drawing/2014/main" id="{458F731F-3016-41C3-9998-89DD7E2EEA4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terminal side of </a:t>
                </a:r>
                <a14:m>
                  <m:oMath xmlns:m="http://schemas.openxmlformats.org/officeDocument/2006/math">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225</m:t>
                        </m:r>
                      </m:e>
                      <m:sup>
                        <m:r>
                          <a:rPr lang="ar-AE" i="1" smtClean="0">
                            <a:latin typeface="Cambria Math" panose="02040503050406030204" pitchFamily="18" charset="0"/>
                            <a:ea typeface="Cambria Math" panose="02040503050406030204" pitchFamily="18" charset="0"/>
                          </a:rPr>
                          <m:t>°</m:t>
                        </m:r>
                      </m:sup>
                    </m:sSup>
                  </m:oMath>
                </a14:m>
                <a:r>
                  <a:rPr lang="ar-AE" sz="2800" dirty="0"/>
                  <a:t> </a:t>
                </a:r>
                <a:r>
                  <a:rPr lang="en-US" sz="2800" dirty="0"/>
                  <a:t>lies in the second quadrant and its reference angle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45</m:t>
                        </m:r>
                      </m:e>
                      <m:sup>
                        <m:r>
                          <a:rPr lang="ar-AE" i="1">
                            <a:latin typeface="Cambria Math" panose="02040503050406030204" pitchFamily="18" charset="0"/>
                            <a:ea typeface="Cambria Math" panose="02040503050406030204" pitchFamily="18" charset="0"/>
                          </a:rPr>
                          <m:t>°</m:t>
                        </m:r>
                      </m:sup>
                    </m:sSup>
                  </m:oMath>
                </a14:m>
                <a:r>
                  <a:rPr lang="en-US" sz="2800" dirty="0"/>
                  <a:t>. Since tangent is negative in the second quadrant,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tan</m:t>
                        </m:r>
                      </m:fName>
                      <m:e>
                        <m:d>
                          <m:dPr>
                            <m:ctrlPr>
                              <a:rPr lang="ar-AE" i="1">
                                <a:latin typeface="Cambria Math" panose="02040503050406030204" pitchFamily="18" charset="0"/>
                              </a:rPr>
                            </m:ctrlPr>
                          </m:dPr>
                          <m:e>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225</m:t>
                                </m:r>
                              </m:e>
                              <m:sup>
                                <m:r>
                                  <a:rPr lang="ar-AE" i="1">
                                    <a:latin typeface="Cambria Math" panose="02040503050406030204" pitchFamily="18" charset="0"/>
                                    <a:ea typeface="Cambria Math" panose="02040503050406030204" pitchFamily="18" charset="0"/>
                                  </a:rPr>
                                  <m:t>°</m:t>
                                </m:r>
                              </m:sup>
                            </m:sSup>
                          </m:e>
                        </m:d>
                      </m:e>
                    </m:func>
                    <m:r>
                      <a:rPr lang="ar-AE">
                        <a:latin typeface="Cambria Math" panose="02040503050406030204" pitchFamily="18" charset="0"/>
                      </a:rPr>
                      <m:t>=−</m:t>
                    </m:r>
                    <m:func>
                      <m:funcPr>
                        <m:ctrlPr>
                          <a:rPr lang="ar-AE" i="1" smtClean="0">
                            <a:latin typeface="Cambria Math" panose="02040503050406030204" pitchFamily="18" charset="0"/>
                          </a:rPr>
                        </m:ctrlPr>
                      </m:funcPr>
                      <m:fName>
                        <m:r>
                          <m:rPr>
                            <m:sty m:val="p"/>
                          </m:rPr>
                          <a:rPr lang="en-US" i="0" smtClean="0">
                            <a:latin typeface="Cambria Math" panose="02040503050406030204" pitchFamily="18" charset="0"/>
                          </a:rPr>
                          <m:t>tan</m:t>
                        </m:r>
                      </m:fName>
                      <m:e>
                        <m:sSup>
                          <m:sSupPr>
                            <m:ctrlPr>
                              <a:rPr lang="ar-AE" i="1" smtClean="0">
                                <a:latin typeface="Cambria Math" panose="02040503050406030204" pitchFamily="18" charset="0"/>
                              </a:rPr>
                            </m:ctrlPr>
                          </m:sSupPr>
                          <m:e>
                            <m:r>
                              <a:rPr lang="ar-AE" b="0" i="1" smtClean="0">
                                <a:latin typeface="Cambria Math" panose="02040503050406030204" pitchFamily="18" charset="0"/>
                              </a:rPr>
                              <m:t>4</m:t>
                            </m:r>
                            <m:r>
                              <a:rPr lang="en-US" b="0" i="1" smtClean="0">
                                <a:latin typeface="Cambria Math" panose="02040503050406030204" pitchFamily="18" charset="0"/>
                              </a:rPr>
                              <m:t>5</m:t>
                            </m:r>
                          </m:e>
                          <m:sup>
                            <m:r>
                              <a:rPr lang="en-US"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r>
                      <a:rPr lang="ar-AE">
                        <a:latin typeface="Cambria Math" panose="02040503050406030204" pitchFamily="18" charset="0"/>
                      </a:rPr>
                      <m:t>1</m:t>
                    </m:r>
                  </m:oMath>
                </a14:m>
                <a:r>
                  <a:rPr lang="en-US" dirty="0"/>
                  <a:t>.</a:t>
                </a:r>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Trigonometric Functions (cont.)</a:t>
            </a:r>
          </a:p>
        </p:txBody>
      </p:sp>
      <p:pic>
        <p:nvPicPr>
          <p:cNvPr id="5" name="Content Placeholder 4">
            <a:extLst>
              <a:ext uri="{FF2B5EF4-FFF2-40B4-BE49-F238E27FC236}">
                <a16:creationId xmlns:a16="http://schemas.microsoft.com/office/drawing/2014/main" id="{59638430-D9B4-433C-B161-B22F0011DBA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Cofunction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Identities</a:t>
                </a:r>
                <a:endParaRPr dirty="0"/>
              </a:p>
              <a:p>
                <a:pPr>
                  <a:defRPr sz="2800"/>
                </a:pPr>
                <a:r>
                  <a:rPr sz="2800" dirty="0"/>
                  <a:t>Given an angle </a:t>
                </a:r>
                <a14:m>
                  <m:oMath xmlns:m="http://schemas.openxmlformats.org/officeDocument/2006/math">
                    <m:r>
                      <a:rPr>
                        <a:latin typeface="Cambria Math" panose="02040503050406030204" pitchFamily="18" charset="0"/>
                      </a:rPr>
                      <m:t>𝜃</m:t>
                    </m:r>
                  </m:oMath>
                </a14:m>
                <a:r>
                  <a:rPr sz="2800" dirty="0"/>
                  <a:t> (measured in radians),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𝜃</m:t>
                    </m:r>
                  </m:oMath>
                </a14:m>
                <a:r>
                  <a:rPr sz="2800" dirty="0"/>
                  <a:t> is the measure of its complement</a:t>
                </a:r>
                <a:r>
                  <a:rPr lang="en-US" sz="2800" dirty="0"/>
                  <a:t>, so</a:t>
                </a:r>
                <a:endParaRPr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𝜃</m:t>
                            </m:r>
                          </m:e>
                        </m:d>
                      </m:e>
                    </m:func>
                  </m:oMath>
                </a14:m>
                <a:r>
                  <a:rPr sz="2800" dirty="0"/>
                  <a:t>,</a:t>
                </a:r>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𝜃</m:t>
                            </m:r>
                          </m:e>
                        </m:d>
                      </m:e>
                    </m:func>
                  </m:oMath>
                </a14:m>
                <a:r>
                  <a:rPr sz="2800" dirty="0"/>
                  <a:t>,</a:t>
                </a:r>
                <a:r>
                  <a:rPr lang="en-US" dirty="0"/>
                  <a:t> </a:t>
                </a:r>
                <a:r>
                  <a:rPr sz="2800" dirty="0"/>
                  <a:t>and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𝜃</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Reciprocal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Identities</a:t>
                </a:r>
                <a:endParaRPr dirty="0"/>
              </a:p>
              <a:p>
                <a:pPr>
                  <a:defRPr sz="2800"/>
                </a:pPr>
                <a:r>
                  <a:rPr sz="2800" dirty="0"/>
                  <a:t>For a given angle </a:t>
                </a:r>
                <a14:m>
                  <m:oMath xmlns:m="http://schemas.openxmlformats.org/officeDocument/2006/math">
                    <m:r>
                      <a:rPr>
                        <a:latin typeface="Cambria Math" panose="02040503050406030204" pitchFamily="18" charset="0"/>
                      </a:rPr>
                      <m:t>𝜃</m:t>
                    </m:r>
                  </m:oMath>
                </a14:m>
                <a:r>
                  <a:rPr sz="2800" dirty="0"/>
                  <a:t> for which both sides of the equation are defined,</a:t>
                </a:r>
                <a:r>
                  <a:rPr lang="en-US" sz="2800" dirty="0"/>
                  <a:t> the reciprocal identities are as follows.</a:t>
                </a:r>
                <a:endParaRPr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r>
                              <a:rPr lang="en-US" i="1" smtClean="0">
                                <a:latin typeface="Cambria Math" panose="02040503050406030204" pitchFamily="18" charset="0"/>
                                <a:ea typeface="Cambria Math" panose="02040503050406030204" pitchFamily="18" charset="0"/>
                              </a:rPr>
                              <m:t>𝜃</m:t>
                            </m:r>
                          </m:e>
                        </m:func>
                      </m:den>
                    </m:f>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140"/>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Quotient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Identities</a:t>
                </a:r>
                <a:endParaRPr dirty="0"/>
              </a:p>
              <a:p>
                <a:pPr>
                  <a:defRPr sz="2800"/>
                </a:pPr>
                <a:r>
                  <a:rPr sz="2800" dirty="0"/>
                  <a:t>For a given angle </a:t>
                </a:r>
                <a14:m>
                  <m:oMath xmlns:m="http://schemas.openxmlformats.org/officeDocument/2006/math">
                    <m:r>
                      <a:rPr>
                        <a:latin typeface="Cambria Math" panose="02040503050406030204" pitchFamily="18" charset="0"/>
                      </a:rPr>
                      <m:t>𝜃</m:t>
                    </m:r>
                  </m:oMath>
                </a14:m>
                <a:r>
                  <a:rPr sz="2800" dirty="0"/>
                  <a:t> for which both sides of the equation are defined,</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lang="en-US" dirty="0"/>
                  <a:t> </a:t>
                </a:r>
                <a:r>
                  <a:rPr sz="2800" dirty="0"/>
                  <a:t>and</a:t>
                </a:r>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14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Point on the Unit Circle Associated with a Real Number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marL="514350" indent="-514350">
                  <a:lnSpc>
                    <a:spcPct val="110000"/>
                  </a:lnSpc>
                  <a:buFont typeface="+mj-lt"/>
                  <a:buAutoNum type="alphaLcPeriod"/>
                  <a:defRPr sz="2800"/>
                </a:pPr>
                <a:r>
                  <a:rPr dirty="0"/>
                  <a:t>​</a:t>
                </a:r>
                <a:r>
                  <a:rPr sz="2800" dirty="0"/>
                  <a:t>Figure 3 shows an arc of length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wrapped counterclockwise around the unit circle and shows that the angle </a:t>
                </a:r>
                <a14:m>
                  <m:oMath xmlns:m="http://schemas.openxmlformats.org/officeDocument/2006/math">
                    <m:r>
                      <a:rPr>
                        <a:latin typeface="Cambria Math" panose="02040503050406030204" pitchFamily="18" charset="0"/>
                      </a:rPr>
                      <m:t>𝜃</m:t>
                    </m:r>
                  </m:oMath>
                </a14:m>
                <a:r>
                  <a:rPr sz="2800" dirty="0"/>
                  <a:t> associated with </a:t>
                </a:r>
                <a14:m>
                  <m:oMath xmlns:m="http://schemas.openxmlformats.org/officeDocument/2006/math">
                    <m:r>
                      <a:rPr>
                        <a:latin typeface="Cambria Math" panose="02040503050406030204" pitchFamily="18" charset="0"/>
                      </a:rPr>
                      <m:t>𝑠</m:t>
                    </m:r>
                  </m:oMath>
                </a14:m>
                <a:r>
                  <a:rPr sz="2800" dirty="0"/>
                  <a:t> is also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By dropping a vertical line segment from the to-be-determined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down to the </a:t>
                </a:r>
                <a14:m>
                  <m:oMath xmlns:m="http://schemas.openxmlformats.org/officeDocument/2006/math">
                    <m:r>
                      <a:rPr>
                        <a:latin typeface="Cambria Math" panose="02040503050406030204" pitchFamily="18" charset="0"/>
                      </a:rPr>
                      <m:t>𝑥</m:t>
                    </m:r>
                  </m:oMath>
                </a14:m>
                <a:r>
                  <a:rPr sz="2800" dirty="0"/>
                  <a:t>-axis, we see that the angle </a:t>
                </a:r>
                <a14:m>
                  <m:oMath xmlns:m="http://schemas.openxmlformats.org/officeDocument/2006/math">
                    <m:r>
                      <a:rPr>
                        <a:latin typeface="Cambria Math" panose="02040503050406030204" pitchFamily="18" charset="0"/>
                      </a:rPr>
                      <m:t>𝜃</m:t>
                    </m:r>
                  </m:oMath>
                </a14:m>
                <a:r>
                  <a:rPr sz="2800" dirty="0"/>
                  <a:t> and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automatically determine a familiar right triangle, one of whose angles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The remaining angle must thus be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 and we now know that the ratio of the sides of the triangle must be </a:t>
                </a:r>
                <a14:m>
                  <m:oMath xmlns:m="http://schemas.openxmlformats.org/officeDocument/2006/math">
                    <m:r>
                      <a:rPr>
                        <a:latin typeface="Cambria Math" panose="02040503050406030204" pitchFamily="18" charset="0"/>
                      </a:rPr>
                      <m:t>1</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2</m:t>
                    </m:r>
                  </m:oMath>
                </a14:m>
                <a:r>
                  <a:rPr sz="2800" dirty="0"/>
                  <a:t>. Since the hypotenuse has length </a:t>
                </a:r>
                <a:r>
                  <a:rPr sz="2800" dirty="0">
                    <a:latin typeface="Cambria Math"/>
                  </a:rPr>
                  <a:t>1</a:t>
                </a:r>
                <a:r>
                  <a:rPr sz="2800" dirty="0"/>
                  <a:t>, the leg adjacent to </a:t>
                </a:r>
                <a14:m>
                  <m:oMath xmlns:m="http://schemas.openxmlformats.org/officeDocument/2006/math">
                    <m:r>
                      <a:rPr>
                        <a:latin typeface="Cambria Math" panose="02040503050406030204" pitchFamily="18" charset="0"/>
                      </a:rPr>
                      <m:t>𝜃</m:t>
                    </m:r>
                  </m:oMath>
                </a14:m>
                <a:r>
                  <a:rPr sz="2800" dirty="0"/>
                  <a:t> must have length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the leg opposite </a:t>
                </a:r>
                <a14:m>
                  <m:oMath xmlns:m="http://schemas.openxmlformats.org/officeDocument/2006/math">
                    <m:r>
                      <a:rPr>
                        <a:latin typeface="Cambria Math" panose="02040503050406030204" pitchFamily="18" charset="0"/>
                      </a:rPr>
                      <m:t>𝜃</m:t>
                    </m:r>
                  </m:oMath>
                </a14:m>
                <a:r>
                  <a:rPr sz="2800" dirty="0"/>
                  <a:t> must have length </a:t>
                </a: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dirty="0"/>
                  <a:t>. Thus, the point associated with </a:t>
                </a:r>
                <a14:m>
                  <m:oMath xmlns:m="http://schemas.openxmlformats.org/officeDocument/2006/math">
                    <m:r>
                      <a:rPr>
                        <a:latin typeface="Cambria Math" panose="02040503050406030204" pitchFamily="18" charset="0"/>
                      </a:rPr>
                      <m:t>𝑠</m:t>
                    </m:r>
                  </m:oMath>
                </a14:m>
                <a:r>
                  <a:rPr sz="2800" dirty="0"/>
                  <a:t> is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03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Cofunction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Express each of the following in terms of the appropriate </a:t>
                </a:r>
                <a:r>
                  <a:rPr lang="en-US" sz="2800" dirty="0" err="1"/>
                  <a:t>cofunction</a:t>
                </a:r>
                <a:r>
                  <a:rPr lang="en-US" sz="2800" dirty="0"/>
                  <a:t>, and verify the equivalence of the two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cos</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11</m:t>
                            </m:r>
                          </m:den>
                        </m:f>
                      </m:e>
                    </m:d>
                  </m:oMath>
                </a14:m>
                <a:endParaRPr lang="ar-AE" dirty="0"/>
              </a:p>
              <a:p>
                <a:pPr marL="514350" indent="-514350">
                  <a:buFont typeface="+mj-lt"/>
                  <a:buAutoNum type="alphaLcPeriod" startAt="2"/>
                  <a:defRPr sz="2800"/>
                </a:pPr>
                <a:r>
                  <a:rPr lang="ar-AE" dirty="0"/>
                  <a:t>​</a:t>
                </a:r>
                <a14:m>
                  <m:oMath xmlns:m="http://schemas.openxmlformats.org/officeDocument/2006/math">
                    <m:func>
                      <m:funcPr>
                        <m:ctrlPr>
                          <a:rPr lang="ar-AE" i="1" smtClean="0">
                            <a:latin typeface="Cambria Math" panose="02040503050406030204" pitchFamily="18" charset="0"/>
                          </a:rPr>
                        </m:ctrlPr>
                      </m:funcPr>
                      <m:fName>
                        <m:r>
                          <m:rPr>
                            <m:sty m:val="p"/>
                          </m:rPr>
                          <a:rPr lang="en-US" i="0" smtClean="0">
                            <a:latin typeface="Cambria Math" panose="02040503050406030204" pitchFamily="18" charset="0"/>
                          </a:rPr>
                          <m:t>cot</m:t>
                        </m:r>
                      </m:fName>
                      <m:e>
                        <m:sSup>
                          <m:sSupPr>
                            <m:ctrlPr>
                              <a:rPr lang="ar-AE" i="1" smtClean="0">
                                <a:latin typeface="Cambria Math" panose="02040503050406030204" pitchFamily="18" charset="0"/>
                              </a:rPr>
                            </m:ctrlPr>
                          </m:sSupPr>
                          <m:e>
                            <m:r>
                              <a:rPr lang="en-US" b="0" i="1" smtClean="0">
                                <a:latin typeface="Cambria Math" panose="02040503050406030204" pitchFamily="18" charset="0"/>
                              </a:rPr>
                              <m:t>195</m:t>
                            </m:r>
                          </m:e>
                          <m:sup>
                            <m:r>
                              <a:rPr lang="ar-AE" i="1" smtClean="0">
                                <a:latin typeface="Cambria Math" panose="02040503050406030204" pitchFamily="18" charset="0"/>
                                <a:ea typeface="Cambria Math" panose="02040503050406030204" pitchFamily="18" charset="0"/>
                              </a:rPr>
                              <m:t>°</m:t>
                            </m:r>
                          </m:sup>
                        </m:sSup>
                      </m:e>
                    </m:func>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Cofunction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pPr>
                  <a:spcBef>
                    <a:spcPts val="0"/>
                  </a:spcBef>
                </a:pPr>
                <a:endParaRPr lang="en-US" sz="1200" b="1" dirty="0"/>
              </a:p>
              <a:p>
                <a:pPr marL="514350" indent="-514350">
                  <a:buFont typeface="+mj-lt"/>
                  <a:buAutoNum type="alphaLcPeriod"/>
                  <a:defRPr sz="2800"/>
                </a:pPr>
                <a:r>
                  <a:rPr dirty="0"/>
                  <a:t>​</a:t>
                </a:r>
                <a:br>
                  <a:rPr lang="en-US" dirty="0"/>
                </a:br>
                <a:br>
                  <a:rPr lang="en-US" dirty="0"/>
                </a:br>
                <a:br>
                  <a:rPr lang="en-US" dirty="0"/>
                </a:br>
                <a:br>
                  <a:rPr lang="en-US" dirty="0"/>
                </a:br>
                <a:br>
                  <a:rPr lang="en-US" dirty="0"/>
                </a:br>
                <a:br>
                  <a:rPr lang="en-US" dirty="0"/>
                </a:br>
                <a:r>
                  <a:rPr lang="en-US" dirty="0"/>
                  <a:t>Now use a calculator to verify that </a:t>
                </a:r>
                <a14:m>
                  <m:oMath xmlns:m="http://schemas.openxmlformats.org/officeDocument/2006/math">
                    <m:r>
                      <m:rPr>
                        <m:sty m:val="p"/>
                      </m:rPr>
                      <a:rPr lang="en-US">
                        <a:latin typeface="Cambria Math"/>
                      </a:rPr>
                      <m:t>cos</m:t>
                    </m:r>
                    <m:r>
                      <a:rPr lang="en-US">
                        <a:latin typeface="Cambria Math"/>
                      </a:rPr>
                      <m:t>⁡</m:t>
                    </m:r>
                    <m:d>
                      <m:dPr>
                        <m:ctrlPr>
                          <a:rPr lang="ar-AE" i="1">
                            <a:latin typeface="Cambria Math" panose="02040503050406030204" pitchFamily="18" charset="0"/>
                          </a:rPr>
                        </m:ctrlPr>
                      </m:dPr>
                      <m:e>
                        <m:r>
                          <a:rPr lang="ar-AE">
                            <a:latin typeface="Cambria Math"/>
                          </a:rPr>
                          <m:t>−</m:t>
                        </m:r>
                        <m:f>
                          <m:fPr>
                            <m:ctrlPr>
                              <a:rPr lang="ar-AE" i="1">
                                <a:latin typeface="Cambria Math" panose="02040503050406030204" pitchFamily="18" charset="0"/>
                              </a:rPr>
                            </m:ctrlPr>
                          </m:fPr>
                          <m:num>
                            <m:r>
                              <a:rPr lang="ar-AE">
                                <a:latin typeface="Cambria Math"/>
                              </a:rPr>
                              <m:t>5</m:t>
                            </m:r>
                            <m:r>
                              <a:rPr lang="en-US">
                                <a:latin typeface="Cambria Math"/>
                              </a:rPr>
                              <m:t>𝜋</m:t>
                            </m:r>
                          </m:num>
                          <m:den>
                            <m:r>
                              <a:rPr lang="ar-AE">
                                <a:latin typeface="Cambria Math"/>
                              </a:rPr>
                              <m:t>11</m:t>
                            </m:r>
                          </m:den>
                        </m:f>
                      </m:e>
                    </m:d>
                  </m:oMath>
                </a14:m>
                <a:r>
                  <a:rPr lang="ar-AE" dirty="0"/>
                  <a:t> </a:t>
                </a:r>
                <a:r>
                  <a:rPr lang="en-US" dirty="0"/>
                  <a:t>and </a:t>
                </a:r>
                <a14:m>
                  <m:oMath xmlns:m="http://schemas.openxmlformats.org/officeDocument/2006/math">
                    <m:r>
                      <m:rPr>
                        <m:sty m:val="p"/>
                      </m:rPr>
                      <a:rPr lang="en-US">
                        <a:latin typeface="Cambria Math"/>
                      </a:rPr>
                      <m:t>sin</m:t>
                    </m:r>
                    <m:r>
                      <a:rPr lang="en-US">
                        <a:latin typeface="Cambria Math"/>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a:rPr>
                              <m:t>21</m:t>
                            </m:r>
                            <m:r>
                              <a:rPr lang="en-US">
                                <a:latin typeface="Cambria Math"/>
                              </a:rPr>
                              <m:t>𝜋</m:t>
                            </m:r>
                          </m:num>
                          <m:den>
                            <m:r>
                              <a:rPr lang="ar-AE">
                                <a:latin typeface="Cambria Math"/>
                              </a:rPr>
                              <m:t>22</m:t>
                            </m:r>
                          </m:den>
                        </m:f>
                      </m:e>
                    </m:d>
                  </m:oMath>
                </a14:m>
                <a:r>
                  <a:rPr lang="ar-AE" dirty="0"/>
                  <a:t> </a:t>
                </a:r>
                <a:r>
                  <a:rPr lang="en-US" dirty="0"/>
                  <a:t>are both approximately </a:t>
                </a:r>
                <a:r>
                  <a:rPr lang="en-US" dirty="0">
                    <a:latin typeface="Cambria Math"/>
                  </a:rPr>
                  <a:t>0.1423</a:t>
                </a:r>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822761261"/>
                  </p:ext>
                </p:extLst>
              </p:nvPr>
            </p:nvGraphicFramePr>
            <p:xfrm>
              <a:off x="786384" y="1475232"/>
              <a:ext cx="7882128" cy="2465960"/>
            </p:xfrm>
            <a:graphic>
              <a:graphicData uri="http://schemas.openxmlformats.org/drawingml/2006/table">
                <a:tbl>
                  <a:tblPr firstRow="1" bandRow="1">
                    <a:tableStyleId>{2D5ABB26-0587-4C30-8999-92F81FD0307C}</a:tableStyleId>
                  </a:tblPr>
                  <a:tblGrid>
                    <a:gridCol w="4745990">
                      <a:extLst>
                        <a:ext uri="{9D8B030D-6E8A-4147-A177-3AD203B41FA5}">
                          <a16:colId xmlns:a16="http://schemas.microsoft.com/office/drawing/2014/main" val="20000"/>
                        </a:ext>
                      </a:extLst>
                    </a:gridCol>
                    <a:gridCol w="3136138">
                      <a:extLst>
                        <a:ext uri="{9D8B030D-6E8A-4147-A177-3AD203B41FA5}">
                          <a16:colId xmlns:a16="http://schemas.microsoft.com/office/drawing/2014/main" val="491696996"/>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r>
                                    <m:rPr>
                                      <m:sty m:val="p"/>
                                    </m:rPr>
                                    <a:rPr sz="2800">
                                      <a:latin typeface="Cambria Math"/>
                                    </a:rPr>
                                    <m:t>cos</m:t>
                                  </m:r>
                                </m:fName>
                                <m:e>
                                  <m:d>
                                    <m:dPr>
                                      <m:ctrlPr>
                                        <a:rPr sz="2800" i="1">
                                          <a:latin typeface="Cambria Math" panose="02040503050406030204" pitchFamily="18" charset="0"/>
                                        </a:rPr>
                                      </m:ctrlPr>
                                    </m:dPr>
                                    <m:e>
                                      <m:r>
                                        <a:rPr sz="2800">
                                          <a:latin typeface="Cambria Math"/>
                                        </a:rPr>
                                        <m:t>−</m:t>
                                      </m:r>
                                      <m:f>
                                        <m:fPr>
                                          <m:ctrlPr>
                                            <a:rPr sz="2800" i="1">
                                              <a:latin typeface="Cambria Math" panose="02040503050406030204" pitchFamily="18" charset="0"/>
                                            </a:rPr>
                                          </m:ctrlPr>
                                        </m:fPr>
                                        <m:num>
                                          <m:r>
                                            <a:rPr sz="2800">
                                              <a:latin typeface="Cambria Math"/>
                                            </a:rPr>
                                            <m:t>5</m:t>
                                          </m:r>
                                          <m:r>
                                            <a:rPr sz="2800">
                                              <a:latin typeface="Cambria Math"/>
                                            </a:rPr>
                                            <m:t>𝜋</m:t>
                                          </m:r>
                                        </m:num>
                                        <m:den>
                                          <m:r>
                                            <a:rPr sz="2800">
                                              <a:latin typeface="Cambria Math"/>
                                            </a:rPr>
                                            <m:t>11</m:t>
                                          </m:r>
                                        </m:den>
                                      </m:f>
                                    </m:e>
                                  </m:d>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𝜋</m:t>
                                          </m:r>
                                        </m:num>
                                        <m:den>
                                          <m:r>
                                            <a:rPr sz="2800">
                                              <a:latin typeface="Cambria Math"/>
                                            </a:rPr>
                                            <m:t>2</m:t>
                                          </m:r>
                                        </m:den>
                                      </m:f>
                                      <m:r>
                                        <a:rPr sz="2800">
                                          <a:latin typeface="Cambria Math"/>
                                        </a:rPr>
                                        <m:t>−</m:t>
                                      </m:r>
                                      <m:d>
                                        <m:dPr>
                                          <m:ctrlPr>
                                            <a:rPr sz="2800" i="1">
                                              <a:latin typeface="Cambria Math" panose="02040503050406030204" pitchFamily="18" charset="0"/>
                                            </a:rPr>
                                          </m:ctrlPr>
                                        </m:dPr>
                                        <m:e>
                                          <m:r>
                                            <a:rPr sz="2800">
                                              <a:latin typeface="Cambria Math"/>
                                            </a:rPr>
                                            <m:t>−</m:t>
                                          </m:r>
                                          <m:f>
                                            <m:fPr>
                                              <m:ctrlPr>
                                                <a:rPr sz="2800" i="1">
                                                  <a:latin typeface="Cambria Math" panose="02040503050406030204" pitchFamily="18" charset="0"/>
                                                </a:rPr>
                                              </m:ctrlPr>
                                            </m:fPr>
                                            <m:num>
                                              <m:r>
                                                <a:rPr sz="2800">
                                                  <a:latin typeface="Cambria Math"/>
                                                </a:rPr>
                                                <m:t>5</m:t>
                                              </m:r>
                                              <m:r>
                                                <a:rPr sz="2800">
                                                  <a:latin typeface="Cambria Math"/>
                                                </a:rPr>
                                                <m:t>𝜋</m:t>
                                              </m:r>
                                            </m:num>
                                            <m:den>
                                              <m:r>
                                                <a:rPr sz="2800">
                                                  <a:latin typeface="Cambria Math"/>
                                                </a:rPr>
                                                <m:t>11</m:t>
                                              </m:r>
                                            </m:den>
                                          </m:f>
                                        </m:e>
                                      </m:d>
                                    </m:e>
                                  </m:d>
                                </m:e>
                              </m:func>
                            </m:oMath>
                          </a14:m>
                          <a:endParaRPr sz="2800" dirty="0"/>
                        </a:p>
                      </a:txBody>
                      <a:tcPr anchor="ctr"/>
                    </a:tc>
                    <a:tc>
                      <a:txBody>
                        <a:bodyPr/>
                        <a:lstStyle/>
                        <a:p>
                          <a:pPr algn="l">
                            <a:defRPr sz="1800"/>
                          </a:pPr>
                          <a:r>
                            <a:rPr lang="en-US" sz="2000" dirty="0"/>
                            <a:t>The cosine of an angle is equal to the sine of the complement of the angle.</a:t>
                          </a:r>
                          <a:endParaRPr sz="2000"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m:rPr>
                                      <m:sty m:val="p"/>
                                    </m:rPr>
                                    <a:rPr sz="2800">
                                      <a:latin typeface="Cambria Math"/>
                                    </a:rPr>
                                    <m:t>cos</m:t>
                                  </m:r>
                                  <m:r>
                                    <a:rPr sz="2800">
                                      <a:latin typeface="Cambria Math"/>
                                    </a:rPr>
                                    <m:t>⁡</m:t>
                                  </m:r>
                                  <m:d>
                                    <m:dPr>
                                      <m:ctrlPr>
                                        <a:rPr sz="2800" i="1">
                                          <a:latin typeface="Cambria Math" panose="02040503050406030204" pitchFamily="18" charset="0"/>
                                        </a:rPr>
                                      </m:ctrlPr>
                                    </m:dPr>
                                    <m:e>
                                      <m:r>
                                        <a:rPr sz="2800">
                                          <a:latin typeface="Cambria Math"/>
                                        </a:rPr>
                                        <m:t>−</m:t>
                                      </m:r>
                                      <m:f>
                                        <m:fPr>
                                          <m:ctrlPr>
                                            <a:rPr sz="2800" i="1">
                                              <a:latin typeface="Cambria Math" panose="02040503050406030204" pitchFamily="18" charset="0"/>
                                            </a:rPr>
                                          </m:ctrlPr>
                                        </m:fPr>
                                        <m:num>
                                          <m:r>
                                            <a:rPr sz="2800">
                                              <a:latin typeface="Cambria Math"/>
                                            </a:rPr>
                                            <m:t>5</m:t>
                                          </m:r>
                                          <m:r>
                                            <a:rPr sz="2800">
                                              <a:latin typeface="Cambria Math"/>
                                            </a:rPr>
                                            <m:t>𝜋</m:t>
                                          </m:r>
                                        </m:num>
                                        <m:den>
                                          <m:r>
                                            <a:rPr sz="2800">
                                              <a:latin typeface="Cambria Math"/>
                                            </a:rPr>
                                            <m:t>11</m:t>
                                          </m:r>
                                        </m:den>
                                      </m:f>
                                    </m:e>
                                  </m:d>
                                </m:e>
                              </m:phant>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11</m:t>
                                          </m:r>
                                          <m:r>
                                            <a:rPr sz="2800">
                                              <a:latin typeface="Cambria Math"/>
                                            </a:rPr>
                                            <m:t>𝜋</m:t>
                                          </m:r>
                                        </m:num>
                                        <m:den>
                                          <m:r>
                                            <a:rPr sz="2800">
                                              <a:latin typeface="Cambria Math"/>
                                            </a:rPr>
                                            <m:t>22</m:t>
                                          </m:r>
                                        </m:den>
                                      </m:f>
                                      <m:r>
                                        <a:rPr sz="2800">
                                          <a:latin typeface="Cambria Math"/>
                                        </a:rPr>
                                        <m:t>+</m:t>
                                      </m:r>
                                      <m:f>
                                        <m:fPr>
                                          <m:ctrlPr>
                                            <a:rPr sz="2800" i="1">
                                              <a:latin typeface="Cambria Math" panose="02040503050406030204" pitchFamily="18" charset="0"/>
                                            </a:rPr>
                                          </m:ctrlPr>
                                        </m:fPr>
                                        <m:num>
                                          <m:r>
                                            <a:rPr sz="2800">
                                              <a:latin typeface="Cambria Math"/>
                                            </a:rPr>
                                            <m:t>10</m:t>
                                          </m:r>
                                          <m:r>
                                            <a:rPr sz="2800">
                                              <a:latin typeface="Cambria Math"/>
                                            </a:rPr>
                                            <m:t>𝜋</m:t>
                                          </m:r>
                                        </m:num>
                                        <m:den>
                                          <m:r>
                                            <a:rPr sz="2800">
                                              <a:latin typeface="Cambria Math"/>
                                            </a:rPr>
                                            <m:t>22</m:t>
                                          </m:r>
                                        </m:den>
                                      </m:f>
                                    </m:e>
                                  </m:d>
                                </m:e>
                              </m:func>
                            </m:oMath>
                          </a14:m>
                          <a:endParaRPr sz="2800" dirty="0"/>
                        </a:p>
                      </a:txBody>
                      <a:tcPr/>
                    </a:tc>
                    <a:tc>
                      <a:txBody>
                        <a:bodyPr/>
                        <a:lstStyle/>
                        <a:p>
                          <a:pPr algn="l">
                            <a:defRPr sz="1800"/>
                          </a:pPr>
                          <a:r>
                            <a:rPr lang="en-US" sz="2000" dirty="0"/>
                            <a:t>Simplify the argument.</a:t>
                          </a:r>
                          <a:endParaRPr sz="2000" dirty="0"/>
                        </a:p>
                      </a:txBody>
                      <a:tcPr anchor="ct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m:rPr>
                                      <m:sty m:val="p"/>
                                    </m:rPr>
                                    <a:rPr sz="2800">
                                      <a:latin typeface="Cambria Math"/>
                                    </a:rPr>
                                    <m:t>cos</m:t>
                                  </m:r>
                                  <m:r>
                                    <a:rPr sz="2800">
                                      <a:latin typeface="Cambria Math"/>
                                    </a:rPr>
                                    <m:t>⁡</m:t>
                                  </m:r>
                                  <m:d>
                                    <m:dPr>
                                      <m:ctrlPr>
                                        <a:rPr sz="2800" i="1">
                                          <a:latin typeface="Cambria Math" panose="02040503050406030204" pitchFamily="18" charset="0"/>
                                        </a:rPr>
                                      </m:ctrlPr>
                                    </m:dPr>
                                    <m:e>
                                      <m:r>
                                        <a:rPr sz="2800">
                                          <a:latin typeface="Cambria Math"/>
                                        </a:rPr>
                                        <m:t>−</m:t>
                                      </m:r>
                                      <m:f>
                                        <m:fPr>
                                          <m:ctrlPr>
                                            <a:rPr sz="2800" i="1">
                                              <a:latin typeface="Cambria Math" panose="02040503050406030204" pitchFamily="18" charset="0"/>
                                            </a:rPr>
                                          </m:ctrlPr>
                                        </m:fPr>
                                        <m:num>
                                          <m:r>
                                            <a:rPr sz="2800">
                                              <a:latin typeface="Cambria Math"/>
                                            </a:rPr>
                                            <m:t>5</m:t>
                                          </m:r>
                                          <m:r>
                                            <a:rPr sz="2800">
                                              <a:latin typeface="Cambria Math"/>
                                            </a:rPr>
                                            <m:t>𝜋</m:t>
                                          </m:r>
                                        </m:num>
                                        <m:den>
                                          <m:r>
                                            <a:rPr sz="2800">
                                              <a:latin typeface="Cambria Math"/>
                                            </a:rPr>
                                            <m:t>11</m:t>
                                          </m:r>
                                        </m:den>
                                      </m:f>
                                    </m:e>
                                  </m:d>
                                </m:e>
                              </m:phant>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21</m:t>
                                          </m:r>
                                          <m:r>
                                            <a:rPr sz="2800">
                                              <a:latin typeface="Cambria Math"/>
                                            </a:rPr>
                                            <m:t>𝜋</m:t>
                                          </m:r>
                                        </m:num>
                                        <m:den>
                                          <m:r>
                                            <a:rPr sz="2800">
                                              <a:latin typeface="Cambria Math"/>
                                            </a:rPr>
                                            <m:t>22</m:t>
                                          </m:r>
                                        </m:den>
                                      </m:f>
                                    </m:e>
                                  </m:d>
                                </m:e>
                              </m:func>
                            </m:oMath>
                          </a14:m>
                          <a:endParaRPr sz="2800" dirty="0"/>
                        </a:p>
                      </a:txBody>
                      <a:tcPr/>
                    </a:tc>
                    <a:tc>
                      <a:txBody>
                        <a:bodyPr/>
                        <a:lstStyle/>
                        <a:p>
                          <a:pPr algn="l">
                            <a:defRPr sz="1800"/>
                          </a:pPr>
                          <a:endParaRPr sz="2000" dirty="0"/>
                        </a:p>
                      </a:txBody>
                      <a:tcPr anchor="ct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822761261"/>
                  </p:ext>
                </p:extLst>
              </p:nvPr>
            </p:nvGraphicFramePr>
            <p:xfrm>
              <a:off x="786384" y="1475232"/>
              <a:ext cx="7882128" cy="2465960"/>
            </p:xfrm>
            <a:graphic>
              <a:graphicData uri="http://schemas.openxmlformats.org/drawingml/2006/table">
                <a:tbl>
                  <a:tblPr firstRow="1" bandRow="1">
                    <a:tableStyleId>{2D5ABB26-0587-4C30-8999-92F81FD0307C}</a:tableStyleId>
                  </a:tblPr>
                  <a:tblGrid>
                    <a:gridCol w="4745990">
                      <a:extLst>
                        <a:ext uri="{9D8B030D-6E8A-4147-A177-3AD203B41FA5}">
                          <a16:colId xmlns:a16="http://schemas.microsoft.com/office/drawing/2014/main" val="20000"/>
                        </a:ext>
                      </a:extLst>
                    </a:gridCol>
                    <a:gridCol w="3136138">
                      <a:extLst>
                        <a:ext uri="{9D8B030D-6E8A-4147-A177-3AD203B41FA5}">
                          <a16:colId xmlns:a16="http://schemas.microsoft.com/office/drawing/2014/main" val="491696996"/>
                        </a:ext>
                      </a:extLst>
                    </a:gridCol>
                  </a:tblGrid>
                  <a:tr h="1005840">
                    <a:tc>
                      <a:txBody>
                        <a:bodyPr/>
                        <a:lstStyle/>
                        <a:p>
                          <a:endParaRPr lang="en-US"/>
                        </a:p>
                      </a:txBody>
                      <a:tcPr anchor="ctr">
                        <a:blipFill>
                          <a:blip r:embed="rId3"/>
                          <a:stretch>
                            <a:fillRect t="-3030" r="-65982" b="-152727"/>
                          </a:stretch>
                        </a:blipFill>
                      </a:tcPr>
                    </a:tc>
                    <a:tc>
                      <a:txBody>
                        <a:bodyPr/>
                        <a:lstStyle/>
                        <a:p>
                          <a:pPr algn="l">
                            <a:defRPr sz="1800"/>
                          </a:pPr>
                          <a:r>
                            <a:rPr lang="en-US" sz="2000" dirty="0" smtClean="0"/>
                            <a:t>The cosine of an angle is equal to the sine of the complement of the angle.</a:t>
                          </a:r>
                          <a:endParaRPr sz="2000" dirty="0"/>
                        </a:p>
                      </a:txBody>
                      <a:tcPr/>
                    </a:tc>
                    <a:extLst>
                      <a:ext uri="{0D108BD9-81ED-4DB2-BD59-A6C34878D82A}">
                        <a16:rowId xmlns:a16="http://schemas.microsoft.com/office/drawing/2014/main" val="10000"/>
                      </a:ext>
                    </a:extLst>
                  </a:tr>
                  <a:tr h="730060">
                    <a:tc>
                      <a:txBody>
                        <a:bodyPr/>
                        <a:lstStyle/>
                        <a:p>
                          <a:endParaRPr lang="en-US"/>
                        </a:p>
                      </a:txBody>
                      <a:tcPr>
                        <a:blipFill>
                          <a:blip r:embed="rId3"/>
                          <a:stretch>
                            <a:fillRect t="-141667" r="-65982" b="-110000"/>
                          </a:stretch>
                        </a:blipFill>
                      </a:tcPr>
                    </a:tc>
                    <a:tc>
                      <a:txBody>
                        <a:bodyPr/>
                        <a:lstStyle/>
                        <a:p>
                          <a:pPr algn="l">
                            <a:defRPr sz="1800"/>
                          </a:pPr>
                          <a:r>
                            <a:rPr lang="en-US" sz="2000" dirty="0" smtClean="0"/>
                            <a:t>Simplify the argument.</a:t>
                          </a:r>
                          <a:endParaRPr sz="2000" dirty="0"/>
                        </a:p>
                      </a:txBody>
                      <a:tcPr anchor="ctr"/>
                    </a:tc>
                    <a:extLst>
                      <a:ext uri="{0D108BD9-81ED-4DB2-BD59-A6C34878D82A}">
                        <a16:rowId xmlns:a16="http://schemas.microsoft.com/office/drawing/2014/main" val="10001"/>
                      </a:ext>
                    </a:extLst>
                  </a:tr>
                  <a:tr h="730060">
                    <a:tc>
                      <a:txBody>
                        <a:bodyPr/>
                        <a:lstStyle/>
                        <a:p>
                          <a:endParaRPr lang="en-US"/>
                        </a:p>
                      </a:txBody>
                      <a:tcPr>
                        <a:blipFill>
                          <a:blip r:embed="rId3"/>
                          <a:stretch>
                            <a:fillRect t="-241667" r="-65982" b="-10000"/>
                          </a:stretch>
                        </a:blipFill>
                      </a:tcPr>
                    </a:tc>
                    <a:tc>
                      <a:txBody>
                        <a:bodyPr/>
                        <a:lstStyle/>
                        <a:p>
                          <a:pPr algn="l">
                            <a:defRPr sz="1800"/>
                          </a:pPr>
                          <a:endParaRPr sz="2000" dirty="0"/>
                        </a:p>
                      </a:txBody>
                      <a:tcPr anchor="ct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Cofunction Identities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br>
              <a:rPr lang="en-US" dirty="0"/>
            </a:br>
            <a:br>
              <a:rPr lang="en-US" dirty="0"/>
            </a:br>
            <a:br>
              <a:rPr lang="en-US" dirty="0"/>
            </a:br>
            <a:br>
              <a:rPr lang="en-US" dirty="0"/>
            </a:br>
            <a:r>
              <a:rPr lang="en-US" dirty="0"/>
              <a:t>Verify that both sides are approximately </a:t>
            </a:r>
            <a:r>
              <a:rPr lang="en-US" dirty="0">
                <a:latin typeface="Cambria Math"/>
              </a:rPr>
              <a:t>3.7321</a:t>
            </a:r>
            <a:r>
              <a:rPr lang="en-US" dirty="0"/>
              <a:t>.</a:t>
            </a:r>
            <a:r>
              <a:rPr dirty="0"/>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4162833540"/>
                  </p:ext>
                </p:extLst>
              </p:nvPr>
            </p:nvGraphicFramePr>
            <p:xfrm>
              <a:off x="807720" y="1014984"/>
              <a:ext cx="7879080" cy="1188720"/>
            </p:xfrm>
            <a:graphic>
              <a:graphicData uri="http://schemas.openxmlformats.org/drawingml/2006/table">
                <a:tbl>
                  <a:tblPr firstRow="1" bandRow="1">
                    <a:tableStyleId>{2D5ABB26-0587-4C30-8999-92F81FD0307C}</a:tableStyleId>
                  </a:tblPr>
                  <a:tblGrid>
                    <a:gridCol w="1491933">
                      <a:extLst>
                        <a:ext uri="{9D8B030D-6E8A-4147-A177-3AD203B41FA5}">
                          <a16:colId xmlns:a16="http://schemas.microsoft.com/office/drawing/2014/main" val="20000"/>
                        </a:ext>
                      </a:extLst>
                    </a:gridCol>
                    <a:gridCol w="3069908">
                      <a:extLst>
                        <a:ext uri="{9D8B030D-6E8A-4147-A177-3AD203B41FA5}">
                          <a16:colId xmlns:a16="http://schemas.microsoft.com/office/drawing/2014/main" val="4093111930"/>
                        </a:ext>
                      </a:extLst>
                    </a:gridCol>
                    <a:gridCol w="3317239">
                      <a:extLst>
                        <a:ext uri="{9D8B030D-6E8A-4147-A177-3AD203B41FA5}">
                          <a16:colId xmlns:a16="http://schemas.microsoft.com/office/drawing/2014/main" val="20001"/>
                        </a:ext>
                      </a:extLst>
                    </a:gridCol>
                  </a:tblGrid>
                  <a:tr h="370840">
                    <a:tc>
                      <a:txBody>
                        <a:bodyPr/>
                        <a:lstStyle/>
                        <a:p>
                          <a:pPr algn="r">
                            <a:defRPr sz="1800"/>
                          </a:pPr>
                          <a:r>
                            <a:rPr lang="ar-AE" sz="2800" dirty="0"/>
                            <a:t>​</a:t>
                          </a:r>
                          <a14:m>
                            <m:oMath xmlns:m="http://schemas.openxmlformats.org/officeDocument/2006/math">
                              <m:func>
                                <m:funcPr>
                                  <m:ctrlPr>
                                    <a:rPr lang="ar-AE" sz="2800" i="1" smtClean="0">
                                      <a:latin typeface="Cambria Math" panose="02040503050406030204" pitchFamily="18" charset="0"/>
                                    </a:rPr>
                                  </m:ctrlPr>
                                </m:funcPr>
                                <m:fName>
                                  <m:r>
                                    <m:rPr>
                                      <m:sty m:val="p"/>
                                    </m:rPr>
                                    <a:rPr lang="en-US" sz="2800" i="0" smtClean="0">
                                      <a:latin typeface="Cambria Math" panose="02040503050406030204" pitchFamily="18" charset="0"/>
                                    </a:rPr>
                                    <m:t>cot</m:t>
                                  </m:r>
                                </m:fName>
                                <m:e>
                                  <m:sSup>
                                    <m:sSupPr>
                                      <m:ctrlPr>
                                        <a:rPr lang="ar-AE" sz="2800" i="1" smtClean="0">
                                          <a:latin typeface="Cambria Math" panose="02040503050406030204" pitchFamily="18" charset="0"/>
                                        </a:rPr>
                                      </m:ctrlPr>
                                    </m:sSupPr>
                                    <m:e>
                                      <m:r>
                                        <a:rPr lang="ar-AE" sz="2800" b="0" i="1" smtClean="0">
                                          <a:latin typeface="Cambria Math" panose="02040503050406030204" pitchFamily="18" charset="0"/>
                                        </a:rPr>
                                        <m:t>195</m:t>
                                      </m:r>
                                    </m:e>
                                    <m:sup>
                                      <m:r>
                                        <a:rPr lang="ar-AE" sz="2800" i="1" smtClean="0">
                                          <a:latin typeface="Cambria Math" panose="02040503050406030204" pitchFamily="18" charset="0"/>
                                          <a:ea typeface="Cambria Math" panose="02040503050406030204" pitchFamily="18" charset="0"/>
                                        </a:rPr>
                                        <m:t>°</m:t>
                                      </m:r>
                                    </m:sup>
                                  </m:sSup>
                                </m:e>
                              </m:func>
                            </m:oMath>
                          </a14:m>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a:rPr>
                                  <m:t>=</m:t>
                                </m:r>
                                <m:func>
                                  <m:funcPr>
                                    <m:ctrlPr>
                                      <a:rPr lang="ar-AE" sz="2800" i="1">
                                        <a:latin typeface="Cambria Math" panose="02040503050406030204" pitchFamily="18" charset="0"/>
                                      </a:rPr>
                                    </m:ctrlPr>
                                  </m:funcPr>
                                  <m:fName>
                                    <m:r>
                                      <m:rPr>
                                        <m:sty m:val="p"/>
                                      </m:rPr>
                                      <a:rPr lang="en-US" sz="2800">
                                        <a:latin typeface="Cambria Math"/>
                                      </a:rPr>
                                      <m:t>tan</m:t>
                                    </m:r>
                                  </m:fName>
                                  <m:e>
                                    <m:d>
                                      <m:dPr>
                                        <m:ctrlPr>
                                          <a:rPr lang="ar-AE" sz="2800" i="1">
                                            <a:latin typeface="Cambria Math" panose="02040503050406030204" pitchFamily="18" charset="0"/>
                                          </a:rPr>
                                        </m:ctrlPr>
                                      </m:dPr>
                                      <m:e>
                                        <m:sSup>
                                          <m:sSupPr>
                                            <m:ctrlPr>
                                              <a:rPr lang="ar-AE" sz="2800" i="1" smtClean="0">
                                                <a:latin typeface="Cambria Math" panose="02040503050406030204" pitchFamily="18" charset="0"/>
                                              </a:rPr>
                                            </m:ctrlPr>
                                          </m:sSupPr>
                                          <m:e>
                                            <m:r>
                                              <a:rPr lang="ar-AE" sz="2800" b="0" i="1" smtClean="0">
                                                <a:latin typeface="Cambria Math" panose="02040503050406030204" pitchFamily="18" charset="0"/>
                                              </a:rPr>
                                              <m:t>9</m:t>
                                            </m:r>
                                            <m:r>
                                              <a:rPr lang="en-US" sz="2800" b="0" i="1" smtClean="0">
                                                <a:latin typeface="Cambria Math" panose="02040503050406030204" pitchFamily="18" charset="0"/>
                                              </a:rPr>
                                              <m:t>0</m:t>
                                            </m:r>
                                          </m:e>
                                          <m:sup>
                                            <m:r>
                                              <a:rPr lang="ar-AE" sz="2800" i="1" smtClean="0">
                                                <a:latin typeface="Cambria Math" panose="02040503050406030204" pitchFamily="18" charset="0"/>
                                                <a:ea typeface="Cambria Math" panose="02040503050406030204" pitchFamily="18" charset="0"/>
                                              </a:rPr>
                                              <m:t>°</m:t>
                                            </m:r>
                                          </m:sup>
                                        </m:sSup>
                                        <m:r>
                                          <a:rPr lang="ar-AE" sz="2800">
                                            <a:latin typeface="Cambria Math"/>
                                          </a:rPr>
                                          <m:t>−</m:t>
                                        </m:r>
                                        <m:sSup>
                                          <m:sSupPr>
                                            <m:ctrlPr>
                                              <a:rPr lang="ar-AE" sz="2800" i="1" smtClean="0">
                                                <a:latin typeface="Cambria Math" panose="02040503050406030204" pitchFamily="18" charset="0"/>
                                              </a:rPr>
                                            </m:ctrlPr>
                                          </m:sSupPr>
                                          <m:e>
                                            <m:r>
                                              <a:rPr lang="en-US" sz="2800" b="0" i="1" smtClean="0">
                                                <a:latin typeface="Cambria Math" panose="02040503050406030204" pitchFamily="18" charset="0"/>
                                              </a:rPr>
                                              <m:t>195</m:t>
                                            </m:r>
                                          </m:e>
                                          <m:sup>
                                            <m:r>
                                              <a:rPr lang="ar-AE" sz="2800" i="1" smtClean="0">
                                                <a:latin typeface="Cambria Math" panose="02040503050406030204" pitchFamily="18" charset="0"/>
                                                <a:ea typeface="Cambria Math" panose="02040503050406030204" pitchFamily="18" charset="0"/>
                                              </a:rPr>
                                              <m:t>°</m:t>
                                            </m:r>
                                          </m:sup>
                                        </m:sSup>
                                      </m:e>
                                    </m:d>
                                  </m:e>
                                </m:func>
                              </m:oMath>
                            </m:oMathPara>
                          </a14:m>
                          <a:endParaRPr sz="2800" dirty="0"/>
                        </a:p>
                      </a:txBody>
                      <a:tcPr/>
                    </a:tc>
                    <a:tc rowSpan="2">
                      <a:txBody>
                        <a:bodyPr/>
                        <a:lstStyle/>
                        <a:p>
                          <a:r>
                            <a:rPr lang="en-US" sz="1800" b="0" i="0" u="none" strike="noStrike" kern="1200" baseline="0" dirty="0">
                              <a:solidFill>
                                <a:schemeClr val="tx1"/>
                              </a:solidFill>
                              <a:latin typeface="+mn-lt"/>
                              <a:ea typeface="+mn-ea"/>
                              <a:cs typeface="+mn-cs"/>
                            </a:rPr>
                            <a:t>The same relation between cotangent and tangent applies, though the angles are measured in degrees in this example.</a:t>
                          </a:r>
                          <a:endParaRPr sz="1800" b="0" dirty="0"/>
                        </a:p>
                      </a:txBody>
                      <a:tcPr/>
                    </a:tc>
                    <a:extLst>
                      <a:ext uri="{0D108BD9-81ED-4DB2-BD59-A6C34878D82A}">
                        <a16:rowId xmlns:a16="http://schemas.microsoft.com/office/drawing/2014/main" val="10000"/>
                      </a:ext>
                    </a:extLst>
                  </a:tr>
                  <a:tr h="370840">
                    <a:tc>
                      <a:txBody>
                        <a:bodyPr/>
                        <a:lstStyle/>
                        <a:p>
                          <a:pPr algn="l">
                            <a:defRPr sz="1800"/>
                          </a:pPr>
                          <a:r>
                            <a:rPr sz="2800" dirty="0"/>
                            <a:t>​</a:t>
                          </a:r>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a:rPr>
                                  <m:t>=</m:t>
                                </m:r>
                                <m:func>
                                  <m:funcPr>
                                    <m:ctrlPr>
                                      <a:rPr lang="ar-AE" sz="2800" i="1">
                                        <a:latin typeface="Cambria Math" panose="02040503050406030204" pitchFamily="18" charset="0"/>
                                      </a:rPr>
                                    </m:ctrlPr>
                                  </m:funcPr>
                                  <m:fName>
                                    <m:r>
                                      <m:rPr>
                                        <m:sty m:val="p"/>
                                      </m:rPr>
                                      <a:rPr lang="en-US" sz="2800">
                                        <a:latin typeface="Cambria Math"/>
                                      </a:rPr>
                                      <m:t>tan</m:t>
                                    </m:r>
                                  </m:fName>
                                  <m:e>
                                    <m:d>
                                      <m:dPr>
                                        <m:ctrlPr>
                                          <a:rPr lang="ar-AE" sz="2800" i="1">
                                            <a:latin typeface="Cambria Math" panose="02040503050406030204" pitchFamily="18" charset="0"/>
                                          </a:rPr>
                                        </m:ctrlPr>
                                      </m:dPr>
                                      <m:e>
                                        <m:r>
                                          <a:rPr lang="ar-AE" sz="2800">
                                            <a:latin typeface="Cambria Math"/>
                                          </a:rPr>
                                          <m:t>−</m:t>
                                        </m:r>
                                        <m:sSup>
                                          <m:sSupPr>
                                            <m:ctrlPr>
                                              <a:rPr lang="ar-AE" sz="2800" i="1">
                                                <a:latin typeface="Cambria Math" panose="02040503050406030204" pitchFamily="18" charset="0"/>
                                              </a:rPr>
                                            </m:ctrlPr>
                                          </m:sSupPr>
                                          <m:e>
                                            <m:r>
                                              <a:rPr lang="ar-AE" sz="2800">
                                                <a:latin typeface="Cambria Math"/>
                                              </a:rPr>
                                              <m:t>105</m:t>
                                            </m:r>
                                          </m:e>
                                          <m:sup>
                                            <m:r>
                                              <a:rPr lang="ar-AE" sz="2800" i="1" smtClean="0">
                                                <a:latin typeface="Cambria Math" panose="02040503050406030204" pitchFamily="18" charset="0"/>
                                                <a:ea typeface="Cambria Math" panose="02040503050406030204" pitchFamily="18" charset="0"/>
                                              </a:rPr>
                                              <m:t>°</m:t>
                                            </m:r>
                                          </m:sup>
                                        </m:sSup>
                                      </m:e>
                                    </m:d>
                                  </m:e>
                                </m:func>
                              </m:oMath>
                            </m:oMathPara>
                          </a14:m>
                          <a:endParaRPr sz="2800" dirty="0"/>
                        </a:p>
                      </a:txBody>
                      <a:tcPr/>
                    </a:tc>
                    <a:tc vMerge="1">
                      <a:txBody>
                        <a:bodyPr/>
                        <a:lstStyle/>
                        <a:p>
                          <a:pPr algn="l">
                            <a:defRPr b="1"/>
                          </a:pPr>
                          <a:endParaRPr sz="11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4162833540"/>
                  </p:ext>
                </p:extLst>
              </p:nvPr>
            </p:nvGraphicFramePr>
            <p:xfrm>
              <a:off x="807720" y="1014984"/>
              <a:ext cx="7879080" cy="1188720"/>
            </p:xfrm>
            <a:graphic>
              <a:graphicData uri="http://schemas.openxmlformats.org/drawingml/2006/table">
                <a:tbl>
                  <a:tblPr firstRow="1" bandRow="1">
                    <a:tableStyleId>{2D5ABB26-0587-4C30-8999-92F81FD0307C}</a:tableStyleId>
                  </a:tblPr>
                  <a:tblGrid>
                    <a:gridCol w="1491933">
                      <a:extLst>
                        <a:ext uri="{9D8B030D-6E8A-4147-A177-3AD203B41FA5}">
                          <a16:colId xmlns:a16="http://schemas.microsoft.com/office/drawing/2014/main" val="20000"/>
                        </a:ext>
                      </a:extLst>
                    </a:gridCol>
                    <a:gridCol w="3069908">
                      <a:extLst>
                        <a:ext uri="{9D8B030D-6E8A-4147-A177-3AD203B41FA5}">
                          <a16:colId xmlns:a16="http://schemas.microsoft.com/office/drawing/2014/main" val="4093111930"/>
                        </a:ext>
                      </a:extLst>
                    </a:gridCol>
                    <a:gridCol w="3317239">
                      <a:extLst>
                        <a:ext uri="{9D8B030D-6E8A-4147-A177-3AD203B41FA5}">
                          <a16:colId xmlns:a16="http://schemas.microsoft.com/office/drawing/2014/main" val="20001"/>
                        </a:ext>
                      </a:extLst>
                    </a:gridCol>
                  </a:tblGrid>
                  <a:tr h="573088">
                    <a:tc>
                      <a:txBody>
                        <a:bodyPr/>
                        <a:lstStyle/>
                        <a:p>
                          <a:endParaRPr lang="en-US"/>
                        </a:p>
                      </a:txBody>
                      <a:tcPr>
                        <a:blipFill>
                          <a:blip r:embed="rId2"/>
                          <a:stretch>
                            <a:fillRect t="-5319" r="-427755" b="-124468"/>
                          </a:stretch>
                        </a:blipFill>
                      </a:tcPr>
                    </a:tc>
                    <a:tc>
                      <a:txBody>
                        <a:bodyPr/>
                        <a:lstStyle/>
                        <a:p>
                          <a:endParaRPr lang="en-US"/>
                        </a:p>
                      </a:txBody>
                      <a:tcPr>
                        <a:blipFill>
                          <a:blip r:embed="rId2"/>
                          <a:stretch>
                            <a:fillRect l="-48611" t="-5319" r="-107937" b="-124468"/>
                          </a:stretch>
                        </a:blipFill>
                      </a:tcPr>
                    </a:tc>
                    <a:tc rowSpan="2">
                      <a:txBody>
                        <a:bodyPr/>
                        <a:lstStyle/>
                        <a:p>
                          <a:r>
                            <a:rPr lang="en-US" sz="1800" b="0" i="0" u="none" strike="noStrike" kern="1200" baseline="0" dirty="0" smtClean="0">
                              <a:solidFill>
                                <a:schemeClr val="tx1"/>
                              </a:solidFill>
                              <a:latin typeface="+mn-lt"/>
                              <a:ea typeface="+mn-ea"/>
                              <a:cs typeface="+mn-cs"/>
                            </a:rPr>
                            <a:t>The same relation between cotangent and tangent applies, though the angles are measured in degrees in this example.</a:t>
                          </a:r>
                          <a:endParaRPr sz="1800" b="0" dirty="0"/>
                        </a:p>
                      </a:txBody>
                      <a:tcPr/>
                    </a:tc>
                    <a:extLst>
                      <a:ext uri="{0D108BD9-81ED-4DB2-BD59-A6C34878D82A}">
                        <a16:rowId xmlns:a16="http://schemas.microsoft.com/office/drawing/2014/main" val="10000"/>
                      </a:ext>
                    </a:extLst>
                  </a:tr>
                  <a:tr h="615632">
                    <a:tc>
                      <a:txBody>
                        <a:bodyPr/>
                        <a:lstStyle/>
                        <a:p>
                          <a:pPr algn="l">
                            <a:defRPr sz="1800"/>
                          </a:pPr>
                          <a:r>
                            <a:rPr sz="2800" dirty="0" smtClean="0"/>
                            <a:t>​</a:t>
                          </a:r>
                          <a:endParaRPr sz="2800" dirty="0"/>
                        </a:p>
                      </a:txBody>
                      <a:tcPr/>
                    </a:tc>
                    <a:tc>
                      <a:txBody>
                        <a:bodyPr/>
                        <a:lstStyle/>
                        <a:p>
                          <a:endParaRPr lang="en-US"/>
                        </a:p>
                      </a:txBody>
                      <a:tcPr>
                        <a:blipFill>
                          <a:blip r:embed="rId2"/>
                          <a:stretch>
                            <a:fillRect l="-48611" t="-97059" r="-107937" b="-14706"/>
                          </a:stretch>
                        </a:blipFill>
                      </a:tcPr>
                    </a:tc>
                    <a:tc vMerge="1">
                      <a:txBody>
                        <a:bodyPr/>
                        <a:lstStyle/>
                        <a:p>
                          <a:pPr algn="l">
                            <a:defRPr b="1"/>
                          </a:pPr>
                          <a:endParaRPr sz="11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Using the Relationships </a:t>
            </a:r>
            <a:r>
              <a:rPr lang="en-US" dirty="0"/>
              <a:t>b</a:t>
            </a:r>
            <a:r>
              <a:rPr dirty="0"/>
              <a:t>etween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a:t> is negative, determine </a:t>
                </a:r>
                <a14:m>
                  <m:oMath xmlns:m="http://schemas.openxmlformats.org/officeDocument/2006/math">
                    <m:r>
                      <a:rPr>
                        <a:latin typeface="Cambria Math" panose="02040503050406030204" pitchFamily="18" charset="0"/>
                      </a:rPr>
                      <m:t>𝜃</m:t>
                    </m:r>
                  </m:oMath>
                </a14:m>
                <a:r>
                  <a:rPr sz="280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Using the Relationships </a:t>
            </a:r>
            <a:r>
              <a:rPr lang="en-US" dirty="0"/>
              <a:t>b</a:t>
            </a:r>
            <a:r>
              <a:rPr dirty="0"/>
              <a:t>etween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𝜃</m:t>
                    </m:r>
                  </m:oMath>
                </a14:m>
                <a:r>
                  <a:rPr sz="2800" dirty="0"/>
                  <a:t> is negative, we know the terminal side of </a:t>
                </a:r>
                <a14:m>
                  <m:oMath xmlns:m="http://schemas.openxmlformats.org/officeDocument/2006/math">
                    <m:r>
                      <a:rPr>
                        <a:latin typeface="Cambria Math" panose="02040503050406030204" pitchFamily="18" charset="0"/>
                      </a:rPr>
                      <m:t>𝜃</m:t>
                    </m:r>
                  </m:oMath>
                </a14:m>
                <a:r>
                  <a:rPr sz="2800" dirty="0"/>
                  <a:t> must lie in either the second or third quadrant (remember: </a:t>
                </a:r>
                <a:r>
                  <a:rPr lang="en-US" sz="2800" dirty="0"/>
                  <a:t>“</a:t>
                </a:r>
                <a:r>
                  <a:rPr lang="en-US" sz="2800" b="1" dirty="0"/>
                  <a:t>A</a:t>
                </a:r>
                <a:r>
                  <a:rPr sz="2800" dirty="0"/>
                  <a:t>ll </a:t>
                </a:r>
                <a:r>
                  <a:rPr sz="2800" b="1" dirty="0"/>
                  <a:t>S</a:t>
                </a:r>
                <a:r>
                  <a:rPr sz="2800" dirty="0"/>
                  <a:t>tudents </a:t>
                </a:r>
                <a:r>
                  <a:rPr sz="2800" b="1" dirty="0"/>
                  <a:t>T</a:t>
                </a:r>
                <a:r>
                  <a:rPr sz="2800" dirty="0"/>
                  <a:t>ake </a:t>
                </a:r>
                <a:r>
                  <a:rPr sz="2800" b="1" dirty="0"/>
                  <a:t>C</a:t>
                </a:r>
                <a:r>
                  <a:rPr sz="2800" dirty="0"/>
                  <a:t>alculus</a:t>
                </a:r>
                <a:r>
                  <a:rPr lang="en-US" sz="2800" dirty="0"/>
                  <a:t>”</a:t>
                </a:r>
                <a:r>
                  <a:rPr sz="2800" dirty="0"/>
                  <a:t> reminds us the cosine is only positive in the first and fourth quadrants). Given that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dirty="0"/>
                  <a:t> is also negative, the terminal side of </a:t>
                </a:r>
                <a14:m>
                  <m:oMath xmlns:m="http://schemas.openxmlformats.org/officeDocument/2006/math">
                    <m:r>
                      <a:rPr>
                        <a:latin typeface="Cambria Math" panose="02040503050406030204" pitchFamily="18" charset="0"/>
                      </a:rPr>
                      <m:t>𝜃</m:t>
                    </m:r>
                  </m:oMath>
                </a14:m>
                <a:r>
                  <a:rPr sz="2800" dirty="0"/>
                  <a:t> must lie in the second quadrant (tangent is positive in the third). A diagram is helpful at this point.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Relationships Between Trigonometric Functions (cont.)</a:t>
            </a:r>
          </a:p>
        </p:txBody>
      </p:sp>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16</a:t>
            </a:r>
          </a:p>
        </p:txBody>
      </p:sp>
      <p:pic>
        <p:nvPicPr>
          <p:cNvPr id="5" name="Picture 4">
            <a:extLst>
              <a:ext uri="{FF2B5EF4-FFF2-40B4-BE49-F238E27FC236}">
                <a16:creationId xmlns:a16="http://schemas.microsoft.com/office/drawing/2014/main" id="{FE4CFD08-7780-45AB-A5D0-1757AA45E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781" y="1095667"/>
            <a:ext cx="4372437" cy="435813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Relationships Between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dirty="0"/>
                  <a:t>In </a:t>
                </a:r>
                <a:r>
                  <a:rPr lang="en-US" dirty="0"/>
                  <a:t>Figure 16</a:t>
                </a:r>
                <a:r>
                  <a:rPr sz="2800" dirty="0"/>
                  <a:t>, w</a:t>
                </a:r>
                <a:r>
                  <a:rPr lang="en-US" sz="2800" dirty="0"/>
                  <a:t>e’ve</a:t>
                </a:r>
                <a:r>
                  <a:rPr sz="2800" dirty="0"/>
                  <a:t> drawn </a:t>
                </a:r>
                <a14:m>
                  <m:oMath xmlns:m="http://schemas.openxmlformats.org/officeDocument/2006/math">
                    <m:r>
                      <a:rPr>
                        <a:latin typeface="Cambria Math" panose="02040503050406030204" pitchFamily="18" charset="0"/>
                      </a:rPr>
                      <m:t>𝜃</m:t>
                    </m:r>
                  </m:oMath>
                </a14:m>
                <a:r>
                  <a:rPr sz="2800" dirty="0"/>
                  <a:t> with its terminal side in </a:t>
                </a:r>
                <a:r>
                  <a:rPr lang="en-US" sz="2800" dirty="0"/>
                  <a:t>q</a:t>
                </a:r>
                <a:r>
                  <a:rPr sz="2800" dirty="0"/>
                  <a:t>uadrant II and w</a:t>
                </a:r>
                <a:r>
                  <a:rPr lang="en-US" sz="2800" dirty="0"/>
                  <a:t>e’ve</a:t>
                </a:r>
                <a:r>
                  <a:rPr sz="2800" dirty="0"/>
                  <a:t> drawn the reference angle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𝜃</m:t>
                        </m:r>
                      </m:e>
                      <m:sup>
                        <m:r>
                          <a:rPr lang="en-US" i="1">
                            <a:latin typeface="Cambria Math" panose="02040503050406030204" pitchFamily="18" charset="0"/>
                          </a:rPr>
                          <m:t>′</m:t>
                        </m:r>
                      </m:sup>
                    </m:sSup>
                  </m:oMath>
                </a14:m>
                <a:r>
                  <a:rPr sz="2800" dirty="0"/>
                  <a:t>. W</a:t>
                </a:r>
                <a:r>
                  <a:rPr lang="en-US" sz="2800" dirty="0"/>
                  <a:t>e’ve</a:t>
                </a:r>
                <a:r>
                  <a:rPr sz="2800" dirty="0"/>
                  <a:t> also noted the relative magnitudes of the adjacent leg and hypotenuse of the right triangle, as indicated by the fact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dirty="0"/>
                  <a:t>. Of course, the actual lengths don't have to be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and </a:t>
                </a:r>
                <a:r>
                  <a:rPr sz="2800" dirty="0">
                    <a:latin typeface="Cambria Math"/>
                  </a:rPr>
                  <a:t>2</a:t>
                </a:r>
                <a:r>
                  <a:rPr sz="2800" dirty="0"/>
                  <a:t>, respectively, but they do have to be some multiple of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and </a:t>
                </a:r>
                <a:r>
                  <a:rPr sz="2800" dirty="0">
                    <a:latin typeface="Cambria Math"/>
                  </a:rPr>
                  <a:t>2</a:t>
                </a:r>
                <a:r>
                  <a:rPr sz="2800" dirty="0"/>
                  <a:t>, so we may as well use the simplest choice.</a:t>
                </a:r>
              </a:p>
              <a:p>
                <a:pPr>
                  <a:defRPr sz="2800"/>
                </a:pPr>
                <a:r>
                  <a:rPr sz="2800" dirty="0"/>
                  <a:t>What we were not given initially is the length labeled </a:t>
                </a:r>
                <a14:m>
                  <m:oMath xmlns:m="http://schemas.openxmlformats.org/officeDocument/2006/math">
                    <m:r>
                      <a:rPr>
                        <a:latin typeface="Cambria Math" panose="02040503050406030204" pitchFamily="18" charset="0"/>
                      </a:rPr>
                      <m:t>𝑦</m:t>
                    </m:r>
                  </m:oMath>
                </a14:m>
                <a:r>
                  <a:rPr sz="2800" dirty="0"/>
                  <a:t> and the actual angle </a:t>
                </a:r>
                <a14:m>
                  <m:oMath xmlns:m="http://schemas.openxmlformats.org/officeDocument/2006/math">
                    <m:r>
                      <a:rPr>
                        <a:latin typeface="Cambria Math" panose="02040503050406030204" pitchFamily="18" charset="0"/>
                      </a:rPr>
                      <m:t>𝜃</m:t>
                    </m:r>
                  </m:oMath>
                </a14:m>
                <a:r>
                  <a:rPr sz="2800" dirty="0"/>
                  <a:t>. But from </a:t>
                </a:r>
                <a:r>
                  <a:rPr lang="en-US" sz="2800" dirty="0"/>
                  <a:t>Figure 16</a:t>
                </a:r>
                <a:r>
                  <a:rPr sz="2800" dirty="0"/>
                  <a:t>, we can now recognize that the triangle is a familiar one and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𝜃</m:t>
                        </m:r>
                      </m:e>
                      <m:sup>
                        <m:r>
                          <a:rPr lang="en-US" i="1">
                            <a:latin typeface="Cambria Math" panose="02040503050406030204" pitchFamily="18" charset="0"/>
                          </a:rPr>
                          <m:t>′</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sz="2800" dirty="0"/>
                  <a:t>, so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oMath>
                </a14:m>
                <a:r>
                  <a:rPr sz="2800" dirty="0"/>
                  <a:t>. Finally, it must be the case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r>
                  <a:rPr lang="en-US" sz="2800" dirty="0"/>
                  <a:t>, </a:t>
                </a:r>
                <a:r>
                  <a:rPr sz="2800" dirty="0"/>
                  <a:t>and therefore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407" b="-982"/>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Using the Relationships </a:t>
            </a:r>
            <a:r>
              <a:rPr lang="en-US" dirty="0"/>
              <a:t>b</a:t>
            </a:r>
            <a:r>
              <a:rPr dirty="0"/>
              <a:t>etween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oMath>
                </a14:m>
                <a:r>
                  <a:rPr sz="2800"/>
                  <a:t> and </a:t>
                </a:r>
                <a14:m>
                  <m:oMath xmlns:m="http://schemas.openxmlformats.org/officeDocument/2006/math">
                    <m:r>
                      <a:rPr>
                        <a:latin typeface="Cambria Math" panose="02040503050406030204" pitchFamily="18" charset="0"/>
                      </a:rPr>
                      <m:t>𝜃</m:t>
                    </m:r>
                  </m:oMath>
                </a14:m>
                <a:r>
                  <a:rPr sz="2800"/>
                  <a:t> lies in the first quadrant, determine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𝜃</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the Relationships Between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All trigonometric functions are ratios, so it will probably be useful to express cotangent as a fraction. The result will help us construct a right triangle that relates to the given information. To that end, note that </a:t>
                </a:r>
                <a:endParaRPr lang="en-US" i="1" dirty="0">
                  <a:latin typeface="Cambria Math" panose="02040503050406030204" pitchFamily="18" charset="0"/>
                </a:endParaRP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oMath>
                </a14:m>
                <a:r>
                  <a:rPr sz="2800" dirty="0"/>
                  <a:t>.</a:t>
                </a:r>
                <a:endParaRPr lang="en-US" sz="2800" dirty="0"/>
              </a:p>
              <a:p>
                <a:pPr>
                  <a:defRPr sz="2800"/>
                </a:pPr>
                <a:r>
                  <a:rPr sz="2800" dirty="0"/>
                  <a:t>If we take the numerator and denominator as the lengths of the adjacent and opposite sides of a right triangle, we are led to the diagram</a:t>
                </a:r>
                <a:r>
                  <a:rPr lang="en-US" sz="2800" dirty="0"/>
                  <a:t> in Figure 17</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the Relationships Between Trigonometric Functions (cont.)</a:t>
            </a:r>
          </a:p>
        </p:txBody>
      </p:sp>
      <p:pic>
        <p:nvPicPr>
          <p:cNvPr id="5" name="Content Placeholder 4">
            <a:extLst>
              <a:ext uri="{FF2B5EF4-FFF2-40B4-BE49-F238E27FC236}">
                <a16:creationId xmlns:a16="http://schemas.microsoft.com/office/drawing/2014/main" id="{E8E7D9A6-ADDB-4C49-AFE5-50206517845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5"/>
            <a:ext cx="4572000" cy="4572000"/>
          </a:xfrm>
        </p:spPr>
      </p:pic>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Point on the Unit Circle Associated with a Real Number (cont.)</a:t>
            </a:r>
          </a:p>
        </p:txBody>
      </p:sp>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pic>
        <p:nvPicPr>
          <p:cNvPr id="5" name="Picture 4">
            <a:extLst>
              <a:ext uri="{FF2B5EF4-FFF2-40B4-BE49-F238E27FC236}">
                <a16:creationId xmlns:a16="http://schemas.microsoft.com/office/drawing/2014/main" id="{5D0E5E44-CF92-467F-9A73-C092F1700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723" y="1085775"/>
            <a:ext cx="4502553" cy="448782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the Relationships Between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we can use the Pythagorean Theorem to determine that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25</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29</m:t>
                        </m:r>
                      </m:e>
                    </m:rad>
                  </m:oMath>
                </a14:m>
                <a:r>
                  <a:rPr sz="2800" dirty="0"/>
                  <a:t>, and so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ad>
                          <m:radPr>
                            <m:degHide m:val="on"/>
                            <m:ctrlPr>
                              <a:rPr i="1">
                                <a:latin typeface="Cambria Math" panose="02040503050406030204" pitchFamily="18" charset="0"/>
                              </a:rPr>
                            </m:ctrlPr>
                          </m:radPr>
                          <m:deg/>
                          <m:e>
                            <m:r>
                              <a:rPr>
                                <a:latin typeface="Cambria Math" panose="02040503050406030204" pitchFamily="18" charset="0"/>
                              </a:rPr>
                              <m:t>29</m:t>
                            </m:r>
                          </m:e>
                        </m:rad>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Point on the Unit Circle Associated with a Real Number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lnSpc>
                    <a:spcPct val="105000"/>
                  </a:lnSpc>
                  <a:buFont typeface="+mj-lt"/>
                  <a:buAutoNum type="alphaLcPeriod" startAt="2"/>
                  <a:defRPr sz="2800"/>
                </a:pPr>
                <a:r>
                  <a:rPr lang="en-US" dirty="0"/>
                  <a:t>​</a:t>
                </a:r>
                <a:r>
                  <a:rPr lang="en-US" sz="2800" dirty="0"/>
                  <a:t>Two important characteristics to note about the real number </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are that the number is negative and larger than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𝜋</m:t>
                    </m:r>
                  </m:oMath>
                </a14:m>
                <a:r>
                  <a:rPr lang="en-US" sz="2800" dirty="0"/>
                  <a:t> in magnitude. So the arc defined by this value of </a:t>
                </a:r>
                <a14:m>
                  <m:oMath xmlns:m="http://schemas.openxmlformats.org/officeDocument/2006/math">
                    <m:r>
                      <a:rPr lang="en-US">
                        <a:latin typeface="Cambria Math" panose="02040503050406030204" pitchFamily="18" charset="0"/>
                      </a:rPr>
                      <m:t>𝑠</m:t>
                    </m:r>
                  </m:oMath>
                </a14:m>
                <a:r>
                  <a:rPr lang="en-US" sz="2800" dirty="0"/>
                  <a:t> will wrap around clockwise from the point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m:rPr>
                            <m:nor/>
                          </m:rPr>
                          <a:rPr lang="ar-AE"/>
                          <m:t>, </m:t>
                        </m:r>
                        <m:r>
                          <a:rPr lang="ar-AE">
                            <a:latin typeface="Cambria Math" panose="02040503050406030204" pitchFamily="18" charset="0"/>
                          </a:rPr>
                          <m:t>0</m:t>
                        </m:r>
                      </m:e>
                    </m:d>
                  </m:oMath>
                </a14:m>
                <a:r>
                  <a:rPr lang="ar-AE" sz="2800" dirty="0"/>
                  <a:t> </a:t>
                </a:r>
                <a:r>
                  <a:rPr lang="en-US" sz="2800" dirty="0"/>
                  <a:t>and overlap itself by a length of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e>
                    </m:d>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oMath>
                </a14:m>
                <a:r>
                  <a:rPr lang="en-US" sz="2800" dirty="0"/>
                  <a:t>, 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units. Expressed another way, since </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the point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𝑥</m:t>
                        </m:r>
                        <m:r>
                          <m:rPr>
                            <m:nor/>
                          </m:rPr>
                          <a:rPr lang="ar-AE"/>
                          <m:t>, </m:t>
                        </m:r>
                        <m:r>
                          <a:rPr lang="ar-AE">
                            <a:latin typeface="Cambria Math" panose="02040503050406030204" pitchFamily="18" charset="0"/>
                          </a:rPr>
                          <m:t>𝑦</m:t>
                        </m:r>
                      </m:e>
                    </m:d>
                  </m:oMath>
                </a14:m>
                <a:r>
                  <a:rPr lang="ar-AE" sz="2800" dirty="0"/>
                  <a:t> </a:t>
                </a:r>
                <a:r>
                  <a:rPr lang="en-US" sz="2800" dirty="0"/>
                  <a:t>associated with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is also associated with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as shown in Figure 4. The terminal side of the angle </a:t>
                </a:r>
                <a14:m>
                  <m:oMath xmlns:m="http://schemas.openxmlformats.org/officeDocument/2006/math">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ar-AE" sz="2800" dirty="0"/>
                  <a:t> </a:t>
                </a:r>
                <a:r>
                  <a:rPr lang="en-US" sz="2800" dirty="0"/>
                  <a:t>points straight downward, so the point </a:t>
                </a:r>
                <a14:m>
                  <m:oMath xmlns:m="http://schemas.openxmlformats.org/officeDocument/2006/math">
                    <m:d>
                      <m:dPr>
                        <m:ctrlPr>
                          <a:rPr lang="ar-AE" i="1">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oMath>
                </a14:m>
                <a:r>
                  <a:rPr lang="ar-AE" sz="2800" dirty="0"/>
                  <a:t> </a:t>
                </a:r>
                <a:r>
                  <a:rPr lang="en-US" sz="2800" dirty="0"/>
                  <a:t>must be </a:t>
                </a:r>
                <a14:m>
                  <m:oMath xmlns:m="http://schemas.openxmlformats.org/officeDocument/2006/math">
                    <m:d>
                      <m:dPr>
                        <m:ctrlPr>
                          <a:rPr lang="ar-AE" i="1">
                            <a:latin typeface="Cambria Math" panose="02040503050406030204" pitchFamily="18" charset="0"/>
                          </a:rPr>
                        </m:ctrlPr>
                      </m:dPr>
                      <m:e>
                        <m:r>
                          <a:rPr lang="ar-AE"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718" r="-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Point on the Unit Circle Associated with a Real Number (cont.)</a:t>
            </a:r>
          </a:p>
        </p:txBody>
      </p:sp>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pic>
        <p:nvPicPr>
          <p:cNvPr id="10" name="Content Placeholder 9">
            <a:extLst>
              <a:ext uri="{FF2B5EF4-FFF2-40B4-BE49-F238E27FC236}">
                <a16:creationId xmlns:a16="http://schemas.microsoft.com/office/drawing/2014/main" id="{BAB6CDA2-B0C9-4BDF-B70C-97D290524A5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324685" y="1072463"/>
            <a:ext cx="4494629" cy="44799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All Real Numbers Associated with a Point on the Unit Circle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Determine all real numbers </a:t>
                </a:r>
                <a14:m>
                  <m:oMath xmlns:m="http://schemas.openxmlformats.org/officeDocument/2006/math">
                    <m:r>
                      <a:rPr lang="en-US">
                        <a:latin typeface="Cambria Math" panose="02040503050406030204" pitchFamily="18" charset="0"/>
                      </a:rPr>
                      <m:t>𝑠</m:t>
                    </m:r>
                  </m:oMath>
                </a14:m>
                <a:r>
                  <a:rPr lang="en-US" sz="2800" dirty="0"/>
                  <a:t> associated with the point </a:t>
                </a:r>
                <a14:m>
                  <m:oMath xmlns:m="http://schemas.openxmlformats.org/officeDocument/2006/math">
                    <m:d>
                      <m:dPr>
                        <m:ctrlPr>
                          <a:rPr lang="ar-AE" i="1">
                            <a:latin typeface="Cambria Math" panose="02040503050406030204" pitchFamily="18" charset="0"/>
                          </a:rPr>
                        </m:ctrlPr>
                      </m:dPr>
                      <m:e>
                        <m:r>
                          <a:rPr lang="ar-AE"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r>
                          <a:rPr lang="en-US"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e>
                    </m:d>
                  </m:oMath>
                </a14:m>
                <a:r>
                  <a:rPr lang="ar-AE" sz="2800" dirty="0"/>
                  <a:t> </a:t>
                </a:r>
                <a:r>
                  <a:rPr lang="en-US" sz="2800" dirty="0"/>
                  <a:t>on the unit circle.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All Real Numbers Associated with a Point on the Unit Circle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a:lnSpc>
                    <a:spcPct val="120000"/>
                  </a:lnSpc>
                  <a:defRPr sz="2800"/>
                </a:pPr>
                <a:r>
                  <a:rPr sz="2800" dirty="0"/>
                  <a:t>The given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m:rPr>
                            <m:nor/>
                          </m:rPr>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oMath>
                </a14:m>
                <a:r>
                  <a:rPr sz="2800" dirty="0"/>
                  <a:t> on the unit circle and the arc ending at that point are shown in Figure 5. Constructing a right triangle as we did in Example 1a, we see the legs are of equal length and recognize another of the commonly encountered triangles. From this we know that the angle </a:t>
                </a:r>
                <a14:m>
                  <m:oMath xmlns:m="http://schemas.openxmlformats.org/officeDocument/2006/math">
                    <m:r>
                      <a:rPr>
                        <a:latin typeface="Cambria Math" panose="02040503050406030204" pitchFamily="18" charset="0"/>
                      </a:rPr>
                      <m:t>𝜃</m:t>
                    </m:r>
                  </m:oMath>
                </a14:m>
                <a:r>
                  <a:rPr sz="2800" dirty="0"/>
                  <a:t> must equal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and so the real number </a:t>
                </a:r>
                <a14:m>
                  <m:oMath xmlns:m="http://schemas.openxmlformats.org/officeDocument/2006/math">
                    <m:r>
                      <a:rPr>
                        <a:latin typeface="Cambria Math" panose="02040503050406030204" pitchFamily="18" charset="0"/>
                      </a:rPr>
                      <m:t>𝑠</m:t>
                    </m:r>
                  </m:oMath>
                </a14:m>
                <a:r>
                  <a:rPr sz="2800" dirty="0"/>
                  <a:t> must also be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But as we've seen, any other real number that differs from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by a multiple of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dirty="0"/>
                  <a:t> will also be associated with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m:rPr>
                            <m:nor/>
                          </m:rPr>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oMath>
                </a14:m>
                <a:r>
                  <a:rPr sz="2800" dirty="0"/>
                  <a:t>, so the complete set of real numbers associated with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m:rPr>
                            <m:nor/>
                          </m:rPr>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oMath>
                </a14:m>
                <a:r>
                  <a:rPr sz="2800" dirty="0"/>
                  <a:t> are those of the form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𝜋</m:t>
                    </m:r>
                  </m:oMath>
                </a14:m>
                <a:r>
                  <a:rPr sz="2800" dirty="0"/>
                  <a:t>, where </a:t>
                </a:r>
                <a14:m>
                  <m:oMath xmlns:m="http://schemas.openxmlformats.org/officeDocument/2006/math">
                    <m:r>
                      <a:rPr>
                        <a:latin typeface="Cambria Math" panose="02040503050406030204" pitchFamily="18" charset="0"/>
                      </a:rPr>
                      <m:t>𝑛</m:t>
                    </m:r>
                  </m:oMath>
                </a14:m>
                <a:r>
                  <a:rPr sz="2800" dirty="0"/>
                  <a:t> represents an arbitrary integer.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33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All Real Numbers Associated with a Point on the Unit Circle (cont.)</a:t>
            </a:r>
          </a:p>
        </p:txBody>
      </p:sp>
      <p:sp>
        <p:nvSpPr>
          <p:cNvPr id="4" name="Text Placeholder 2"/>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pic>
        <p:nvPicPr>
          <p:cNvPr id="5" name="Picture 4">
            <a:extLst>
              <a:ext uri="{FF2B5EF4-FFF2-40B4-BE49-F238E27FC236}">
                <a16:creationId xmlns:a16="http://schemas.microsoft.com/office/drawing/2014/main" id="{F75BD546-5A4B-4ED5-9CA7-56994F7A6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86" y="1113375"/>
            <a:ext cx="4463828" cy="444922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2104</Words>
  <Application>Microsoft Office PowerPoint</Application>
  <PresentationFormat>On-screen Show (4:3)</PresentationFormat>
  <Paragraphs>133</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Courier New</vt:lpstr>
      <vt:lpstr>Office Theme</vt:lpstr>
      <vt:lpstr>Section 8.3</vt:lpstr>
      <vt:lpstr>Example 1: Finding the Point on the Unit Circle Associated with a Real Number</vt:lpstr>
      <vt:lpstr>Example 1: Finding the Point on the Unit Circle Associated with a Real Number (cont.)</vt:lpstr>
      <vt:lpstr>Example 1: Finding the Point on the Unit Circle Associated with a Real Number (cont.)</vt:lpstr>
      <vt:lpstr>Example 1: Finding the Point on the Unit Circle Associated with a Real Number (cont.)</vt:lpstr>
      <vt:lpstr>Example 1: Finding the Point on the Unit Circle Associated with a Real Number (cont.)</vt:lpstr>
      <vt:lpstr>Example 2: Finding All Real Numbers Associated with a Point on the Unit Circle</vt:lpstr>
      <vt:lpstr>Example 2: Finding All Real Numbers Associated with a Point on the Unit Circle (cont.)</vt:lpstr>
      <vt:lpstr>Example 2: Finding All Real Numbers Associated with a Point on the Unit Circle (cont.)</vt:lpstr>
      <vt:lpstr>Extending the Domains of the Trigonometric Functions</vt:lpstr>
      <vt:lpstr>Example 3: Finding the Values of the Six Trigonometric Functions</vt:lpstr>
      <vt:lpstr>Example 3: Finding the Values of the Six Trigonometric Functions (cont.)</vt:lpstr>
      <vt:lpstr>Example 3: Finding the Values of the Six Trigonometric Functions (cont.)</vt:lpstr>
      <vt:lpstr>Example 3: Finding the Values of the Six Trigonometric Functions (cont.)</vt:lpstr>
      <vt:lpstr>Trigonometric Functions Defined for an Arbitrary Angle</vt:lpstr>
      <vt:lpstr>Reference Angle</vt:lpstr>
      <vt:lpstr>Example 4: Finding the Reference Angle</vt:lpstr>
      <vt:lpstr>Example 4: Finding the Reference Angle (cont.)</vt:lpstr>
      <vt:lpstr>Example 4: Finding the Reference Angle (cont.)</vt:lpstr>
      <vt:lpstr>Example 4: Finding the Reference Angle (cont.)</vt:lpstr>
      <vt:lpstr>Example 4: Finding the Reference Angle (cont.)</vt:lpstr>
      <vt:lpstr>Example 5: Evaluating Trigonometric Functions</vt:lpstr>
      <vt:lpstr>Example 5: Evaluating Trigonometric Functions (cont.)</vt:lpstr>
      <vt:lpstr>Example 5: Evaluating Trigonometric Functions (cont.)</vt:lpstr>
      <vt:lpstr>Example 5: Evaluating Trigonometric Functions (cont.)</vt:lpstr>
      <vt:lpstr>Example 5: Evaluating Trigonometric Functions (cont.)</vt:lpstr>
      <vt:lpstr>Cofunction Identities</vt:lpstr>
      <vt:lpstr>Reciprocal Identities</vt:lpstr>
      <vt:lpstr>Quotient Identities</vt:lpstr>
      <vt:lpstr>Example 6: Using Cofunction Identities</vt:lpstr>
      <vt:lpstr>Example 6: Using Cofunction Identities (cont.)</vt:lpstr>
      <vt:lpstr>Example 6: Using Cofunction Identities (cont.)</vt:lpstr>
      <vt:lpstr>Example 7: Using the Relationships between Trigonometric Functions</vt:lpstr>
      <vt:lpstr>Example 7: Using the Relationships between Trigonometric Functions (cont.)</vt:lpstr>
      <vt:lpstr>Example 7: Using the Relationships Between Trigonometric Functions (cont.)</vt:lpstr>
      <vt:lpstr>Example 7: Using the Relationships Between Trigonometric Functions (cont.)</vt:lpstr>
      <vt:lpstr>Example 8: Using the Relationships between Trigonometric Functions</vt:lpstr>
      <vt:lpstr>Example 8: Using the Relationships Between Trigonometric Functions (cont.)</vt:lpstr>
      <vt:lpstr>Example 8: Using the Relationships Between Trigonometric Functions (cont.)</vt:lpstr>
      <vt:lpstr>Example 8: Using the Relationships Between Trigonometric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154</cp:revision>
  <dcterms:created xsi:type="dcterms:W3CDTF">2013-04-26T14:43:13Z</dcterms:created>
  <dcterms:modified xsi:type="dcterms:W3CDTF">2022-08-18T17:06:20Z</dcterms:modified>
</cp:coreProperties>
</file>