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handoutMasterIdLst>
    <p:handoutMasterId r:id="rId51"/>
  </p:handoutMasterIdLst>
  <p:sldIdLst>
    <p:sldId id="256" r:id="rId2"/>
    <p:sldId id="317" r:id="rId3"/>
    <p:sldId id="308" r:id="rId4"/>
    <p:sldId id="309" r:id="rId5"/>
    <p:sldId id="307" r:id="rId6"/>
    <p:sldId id="258" r:id="rId7"/>
    <p:sldId id="311" r:id="rId8"/>
    <p:sldId id="259" r:id="rId9"/>
    <p:sldId id="260" r:id="rId10"/>
    <p:sldId id="261" r:id="rId11"/>
    <p:sldId id="312" r:id="rId12"/>
    <p:sldId id="319" r:id="rId13"/>
    <p:sldId id="262" r:id="rId14"/>
    <p:sldId id="263" r:id="rId15"/>
    <p:sldId id="264" r:id="rId16"/>
    <p:sldId id="267" r:id="rId17"/>
    <p:sldId id="268" r:id="rId18"/>
    <p:sldId id="269" r:id="rId19"/>
    <p:sldId id="270" r:id="rId20"/>
    <p:sldId id="272" r:id="rId21"/>
    <p:sldId id="274" r:id="rId22"/>
    <p:sldId id="275" r:id="rId23"/>
    <p:sldId id="276" r:id="rId24"/>
    <p:sldId id="277" r:id="rId25"/>
    <p:sldId id="279" r:id="rId26"/>
    <p:sldId id="280" r:id="rId27"/>
    <p:sldId id="282" r:id="rId28"/>
    <p:sldId id="283" r:id="rId29"/>
    <p:sldId id="284" r:id="rId30"/>
    <p:sldId id="285" r:id="rId31"/>
    <p:sldId id="286" r:id="rId32"/>
    <p:sldId id="288" r:id="rId33"/>
    <p:sldId id="290" r:id="rId34"/>
    <p:sldId id="316" r:id="rId35"/>
    <p:sldId id="291" r:id="rId36"/>
    <p:sldId id="292" r:id="rId37"/>
    <p:sldId id="294" r:id="rId38"/>
    <p:sldId id="295" r:id="rId39"/>
    <p:sldId id="296" r:id="rId40"/>
    <p:sldId id="298" r:id="rId41"/>
    <p:sldId id="299" r:id="rId42"/>
    <p:sldId id="300" r:id="rId43"/>
    <p:sldId id="318" r:id="rId44"/>
    <p:sldId id="301" r:id="rId45"/>
    <p:sldId id="302" r:id="rId46"/>
    <p:sldId id="303" r:id="rId47"/>
    <p:sldId id="304" r:id="rId48"/>
    <p:sldId id="305" r:id="rId49"/>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svg"/></Relationships>
</file>

<file path=ppt/slides/_rels/slide27.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sv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svg"/></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svg"/></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Graphs of Sine and Cosine Functions</a:t>
            </a:r>
          </a:p>
        </p:txBody>
      </p:sp>
      <p:sp>
        <p:nvSpPr>
          <p:cNvPr id="3" name="Title 2"/>
          <p:cNvSpPr>
            <a:spLocks noGrp="1"/>
          </p:cNvSpPr>
          <p:nvPr>
            <p:ph type="title"/>
          </p:nvPr>
        </p:nvSpPr>
        <p:spPr/>
        <p:txBody>
          <a:bodyPr/>
          <a:lstStyle/>
          <a:p>
            <a:r>
              <a:t>Section </a:t>
            </a:r>
            <a:r>
              <a:rPr lang="en-US"/>
              <a:t>8</a:t>
            </a:r>
            <a:r>
              <a:t>.4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r>
                  <a:rPr sz="2800" dirty="0"/>
                  <a:t>Since secant is the reciprocal of cosine, we might reasonably guess that the period of secant is the same as the period of cosine. We can prove this algebraically as follows:</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𝜋</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𝜋</m:t>
                                </m:r>
                              </m:e>
                            </m:d>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𝑥</m:t>
                        </m:r>
                      </m:e>
                    </m:func>
                  </m:oMath>
                </a14:m>
                <a:r>
                  <a:rPr sz="2800" dirty="0"/>
                  <a:t>,</a:t>
                </a:r>
              </a:p>
              <a:p>
                <a:pPr>
                  <a:defRPr sz="2800"/>
                </a:pPr>
                <a:r>
                  <a:rPr sz="2800" dirty="0"/>
                  <a:t>so the period of secant is no larger than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 And since cosine is the reciprocal of secant, if there were a smaller positive number </a:t>
                </a:r>
                <a14:m>
                  <m:oMath xmlns:m="http://schemas.openxmlformats.org/officeDocument/2006/math">
                    <m:r>
                      <a:rPr>
                        <a:latin typeface="Cambria Math" panose="02040503050406030204" pitchFamily="18" charset="0"/>
                      </a:rPr>
                      <m:t>𝑝</m:t>
                    </m:r>
                  </m:oMath>
                </a14:m>
                <a:r>
                  <a:rPr sz="2800" dirty="0"/>
                  <a:t> for which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sec</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𝑝</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sec</m:t>
                        </m:r>
                      </m:fName>
                      <m:e>
                        <m:r>
                          <a:rPr>
                            <a:latin typeface="Cambria Math" panose="02040503050406030204" pitchFamily="18" charset="0"/>
                          </a:rPr>
                          <m:t>𝑥</m:t>
                        </m:r>
                      </m:e>
                    </m:func>
                  </m:oMath>
                </a14:m>
                <a:r>
                  <a:rPr sz="2800" dirty="0"/>
                  <a:t>, the same sort of argument would show that cosine would have the same period </a:t>
                </a:r>
                <a14:m>
                  <m:oMath xmlns:m="http://schemas.openxmlformats.org/officeDocument/2006/math">
                    <m:r>
                      <a:rPr>
                        <a:latin typeface="Cambria Math" panose="02040503050406030204" pitchFamily="18" charset="0"/>
                      </a:rPr>
                      <m:t>𝑝</m:t>
                    </m:r>
                  </m:oMath>
                </a14:m>
                <a:r>
                  <a:rPr sz="2800" dirty="0"/>
                  <a:t>, contradicting what we know about the period of cosine. Thus the period of secant is </a:t>
                </a:r>
                <a14:m>
                  <m:oMath xmlns:m="http://schemas.openxmlformats.org/officeDocument/2006/math">
                    <m:r>
                      <a:rPr>
                        <a:latin typeface="Cambria Math" panose="02040503050406030204" pitchFamily="18" charset="0"/>
                      </a:rPr>
                      <m:t>2</m:t>
                    </m:r>
                    <m:r>
                      <a:rPr>
                        <a:latin typeface="Cambria Math" panose="02040503050406030204" pitchFamily="18" charset="0"/>
                      </a:rPr>
                      <m:t>𝜋</m:t>
                    </m:r>
                  </m:oMath>
                </a14:m>
                <a:r>
                  <a:rPr sz="2800" dirty="0"/>
                  <a:t>. Note, however, that secant is not defined for all real numbers; the domain of secant is all real numbers except where </a:t>
                </a:r>
                <a14:m>
                  <m:oMath xmlns:m="http://schemas.openxmlformats.org/officeDocument/2006/math">
                    <m:r>
                      <m:rPr>
                        <m:sty m:val="p"/>
                      </m:rPr>
                      <a:rPr>
                        <a:latin typeface="Cambria Math" panose="02040503050406030204" pitchFamily="18" charset="0"/>
                      </a:rPr>
                      <m:t>cosine</m:t>
                    </m:r>
                    <m:r>
                      <a:rPr>
                        <a:latin typeface="Cambria Math" panose="02040503050406030204" pitchFamily="18" charset="0"/>
                      </a:rPr>
                      <m:t>=0</m:t>
                    </m:r>
                  </m:oMath>
                </a14:m>
                <a:r>
                  <a:rPr sz="2800" dirty="0"/>
                  <a:t>, namely </a:t>
                </a:r>
                <a14:m>
                  <m:oMath xmlns:m="http://schemas.openxmlformats.org/officeDocument/2006/math">
                    <m:r>
                      <a:rPr>
                        <a:latin typeface="Cambria Math" panose="02040503050406030204" pitchFamily="18" charset="0"/>
                      </a:rPr>
                      <m:t>±</m:t>
                    </m:r>
                    <m:d>
                      <m:dPr>
                        <m:begChr m:val="{"/>
                        <m:endChr m:val="}"/>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2</m:t>
                            </m:r>
                          </m:den>
                        </m:f>
                        <m:r>
                          <a:rPr>
                            <a:latin typeface="Cambria Math" panose="02040503050406030204" pitchFamily="18" charset="0"/>
                          </a:rPr>
                          <m:t>,…</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222"/>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sz="2400" dirty="0"/>
                  <a:t>The same reasoning shows that the period of cosecant, being the reciprocal of sine, is also </a:t>
                </a:r>
                <a14:m>
                  <m:oMath xmlns:m="http://schemas.openxmlformats.org/officeDocument/2006/math">
                    <m:r>
                      <a:rPr sz="2400">
                        <a:latin typeface="Cambria Math" panose="02040503050406030204" pitchFamily="18" charset="0"/>
                      </a:rPr>
                      <m:t>2</m:t>
                    </m:r>
                    <m:r>
                      <a:rPr sz="2400">
                        <a:latin typeface="Cambria Math" panose="02040503050406030204" pitchFamily="18" charset="0"/>
                      </a:rPr>
                      <m:t>𝜋</m:t>
                    </m:r>
                  </m:oMath>
                </a14:m>
                <a:r>
                  <a:rPr sz="2400" dirty="0"/>
                  <a:t>.</a:t>
                </a:r>
              </a:p>
              <a:p>
                <a:pPr>
                  <a:defRPr sz="2800"/>
                </a:pPr>
                <a:r>
                  <a:rPr sz="2400" dirty="0"/>
                  <a:t>We'll have to work a bit harder to determine the period of tangent. A reasonable guess might again be </a:t>
                </a:r>
                <a14:m>
                  <m:oMath xmlns:m="http://schemas.openxmlformats.org/officeDocument/2006/math">
                    <m:r>
                      <a:rPr sz="2400">
                        <a:latin typeface="Cambria Math" panose="02040503050406030204" pitchFamily="18" charset="0"/>
                      </a:rPr>
                      <m:t>2</m:t>
                    </m:r>
                    <m:r>
                      <a:rPr sz="2400">
                        <a:latin typeface="Cambria Math" panose="02040503050406030204" pitchFamily="18" charset="0"/>
                      </a:rPr>
                      <m:t>𝜋</m:t>
                    </m:r>
                  </m:oMath>
                </a14:m>
                <a:r>
                  <a:rPr sz="2400" dirty="0"/>
                  <a:t>, since four of the trigonometric functions have period </a:t>
                </a:r>
                <a14:m>
                  <m:oMath xmlns:m="http://schemas.openxmlformats.org/officeDocument/2006/math">
                    <m:r>
                      <a:rPr sz="2400">
                        <a:latin typeface="Cambria Math" panose="02040503050406030204" pitchFamily="18" charset="0"/>
                      </a:rPr>
                      <m:t>2</m:t>
                    </m:r>
                    <m:r>
                      <a:rPr sz="2400">
                        <a:latin typeface="Cambria Math" panose="02040503050406030204" pitchFamily="18" charset="0"/>
                      </a:rPr>
                      <m:t>𝜋</m:t>
                    </m:r>
                  </m:oMath>
                </a14:m>
                <a:r>
                  <a:rPr sz="2400" dirty="0"/>
                  <a:t>, but we'll see that this time the guess is wrong.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852"/>
                </a:stretch>
              </a:blipFill>
            </p:spPr>
            <p:txBody>
              <a:bodyPr/>
              <a:lstStyle/>
              <a:p>
                <a:r>
                  <a:rPr lang="en-US">
                    <a:noFill/>
                  </a:rPr>
                  <a:t> </a:t>
                </a:r>
              </a:p>
            </p:txBody>
          </p:sp>
        </mc:Fallback>
      </mc:AlternateContent>
    </p:spTree>
    <p:extLst>
      <p:ext uri="{BB962C8B-B14F-4D97-AF65-F5344CB8AC3E}">
        <p14:creationId xmlns:p14="http://schemas.microsoft.com/office/powerpoint/2010/main" val="366286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defRPr sz="2800"/>
                </a:pPr>
                <a:r>
                  <a:rPr sz="2400" dirty="0"/>
                  <a:t>Recall the general definition of the tangent function: given an angle </a:t>
                </a:r>
                <a14:m>
                  <m:oMath xmlns:m="http://schemas.openxmlformats.org/officeDocument/2006/math">
                    <m:r>
                      <a:rPr sz="2400">
                        <a:latin typeface="Cambria Math" panose="02040503050406030204" pitchFamily="18" charset="0"/>
                      </a:rPr>
                      <m:t>𝜃</m:t>
                    </m:r>
                  </m:oMath>
                </a14:m>
                <a:r>
                  <a:rPr sz="2400" dirty="0"/>
                  <a:t> and any point </a:t>
                </a:r>
                <a14:m>
                  <m:oMath xmlns:m="http://schemas.openxmlformats.org/officeDocument/2006/math">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𝑦</m:t>
                    </m:r>
                    <m:r>
                      <a:rPr sz="2400">
                        <a:latin typeface="Cambria Math" panose="02040503050406030204" pitchFamily="18" charset="0"/>
                      </a:rPr>
                      <m:t>)</m:t>
                    </m:r>
                  </m:oMath>
                </a14:m>
                <a:r>
                  <a:rPr sz="2400" dirty="0"/>
                  <a:t> on the terminal side of </a:t>
                </a:r>
                <a14:m>
                  <m:oMath xmlns:m="http://schemas.openxmlformats.org/officeDocument/2006/math">
                    <m:r>
                      <a:rPr sz="2400">
                        <a:latin typeface="Cambria Math" panose="02040503050406030204" pitchFamily="18" charset="0"/>
                      </a:rPr>
                      <m:t>𝜃</m:t>
                    </m:r>
                  </m:oMath>
                </a14:m>
                <a:r>
                  <a:rPr sz="2400" dirty="0"/>
                  <a:t> (other than the origin),</a:t>
                </a:r>
              </a:p>
              <a:p>
                <a:pPr algn="ctr">
                  <a:defRPr sz="2800"/>
                </a:pPr>
                <a:r>
                  <a:rPr sz="2400" dirty="0"/>
                  <a:t> </a:t>
                </a:r>
                <a14:m>
                  <m:oMath xmlns:m="http://schemas.openxmlformats.org/officeDocument/2006/math">
                    <m:func>
                      <m:funcPr>
                        <m:ctrlPr>
                          <a:rPr sz="2400" i="1">
                            <a:latin typeface="Cambria Math" panose="02040503050406030204" pitchFamily="18" charset="0"/>
                          </a:rPr>
                        </m:ctrlPr>
                      </m:funcPr>
                      <m:fName>
                        <m:r>
                          <m:rPr>
                            <m:sty m:val="p"/>
                          </m:rPr>
                          <a:rPr sz="2400">
                            <a:latin typeface="Cambria Math" panose="02040503050406030204" pitchFamily="18" charset="0"/>
                          </a:rPr>
                          <m:t>tan</m:t>
                        </m:r>
                      </m:fName>
                      <m:e>
                        <m:r>
                          <a:rPr sz="2400">
                            <a:latin typeface="Cambria Math" panose="02040503050406030204" pitchFamily="18" charset="0"/>
                          </a:rPr>
                          <m:t>𝜃</m:t>
                        </m:r>
                      </m:e>
                    </m:func>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𝑦</m:t>
                        </m:r>
                      </m:num>
                      <m:den>
                        <m:r>
                          <a:rPr sz="2400">
                            <a:latin typeface="Cambria Math" panose="02040503050406030204" pitchFamily="18" charset="0"/>
                          </a:rPr>
                          <m:t>𝑥</m:t>
                        </m:r>
                      </m:den>
                    </m:f>
                  </m:oMath>
                </a14:m>
                <a:r>
                  <a:rPr sz="2400" dirty="0"/>
                  <a:t>.</a:t>
                </a:r>
              </a:p>
              <a:p>
                <a:pPr>
                  <a:defRPr sz="2800"/>
                </a:pPr>
                <a:r>
                  <a:rPr sz="2400" dirty="0"/>
                  <a:t>If </a:t>
                </a:r>
                <a14:m>
                  <m:oMath xmlns:m="http://schemas.openxmlformats.org/officeDocument/2006/math">
                    <m:r>
                      <a:rPr sz="2400">
                        <a:latin typeface="Cambria Math" panose="02040503050406030204" pitchFamily="18" charset="0"/>
                      </a:rPr>
                      <m:t>𝜃</m:t>
                    </m:r>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f>
                          <m:fPr>
                            <m:ctrlPr>
                              <a:rPr sz="2400" i="1">
                                <a:latin typeface="Cambria Math" panose="02040503050406030204" pitchFamily="18" charset="0"/>
                              </a:rPr>
                            </m:ctrlPr>
                          </m:fPr>
                          <m:num>
                            <m:r>
                              <a:rPr sz="2400">
                                <a:latin typeface="Cambria Math" panose="02040503050406030204" pitchFamily="18" charset="0"/>
                              </a:rPr>
                              <m:t>𝜋</m:t>
                            </m:r>
                          </m:num>
                          <m:den>
                            <m:r>
                              <a:rPr sz="2400">
                                <a:latin typeface="Cambria Math" panose="02040503050406030204" pitchFamily="18" charset="0"/>
                              </a:rPr>
                              <m:t>2</m:t>
                            </m:r>
                          </m:den>
                        </m:f>
                      </m:e>
                    </m:d>
                  </m:oMath>
                </a14:m>
                <a:r>
                  <a:rPr sz="2400" dirty="0"/>
                  <a:t>, </a:t>
                </a:r>
                <a14:m>
                  <m:oMath xmlns:m="http://schemas.openxmlformats.org/officeDocument/2006/math">
                    <m:r>
                      <m:rPr>
                        <m:sty m:val="p"/>
                      </m:rPr>
                      <a:rPr sz="2400">
                        <a:latin typeface="Cambria Math" panose="02040503050406030204" pitchFamily="18" charset="0"/>
                      </a:rPr>
                      <m:t>tan</m:t>
                    </m:r>
                    <m:r>
                      <a:rPr sz="2400">
                        <a:latin typeface="Cambria Math" panose="02040503050406030204" pitchFamily="18" charset="0"/>
                      </a:rPr>
                      <m:t>⁡</m:t>
                    </m:r>
                    <m:r>
                      <a:rPr sz="2400">
                        <a:latin typeface="Cambria Math" panose="02040503050406030204" pitchFamily="18" charset="0"/>
                      </a:rPr>
                      <m:t>𝜃</m:t>
                    </m:r>
                  </m:oMath>
                </a14:m>
                <a:r>
                  <a:rPr sz="2400" dirty="0"/>
                  <a:t> is positive because both </a:t>
                </a:r>
                <a14:m>
                  <m:oMath xmlns:m="http://schemas.openxmlformats.org/officeDocument/2006/math">
                    <m:r>
                      <a:rPr sz="2400">
                        <a:latin typeface="Cambria Math" panose="02040503050406030204" pitchFamily="18" charset="0"/>
                      </a:rPr>
                      <m:t>𝑦</m:t>
                    </m:r>
                  </m:oMath>
                </a14:m>
                <a:r>
                  <a:rPr sz="2400" dirty="0"/>
                  <a:t> and </a:t>
                </a:r>
                <a14:m>
                  <m:oMath xmlns:m="http://schemas.openxmlformats.org/officeDocument/2006/math">
                    <m:r>
                      <a:rPr sz="2400">
                        <a:latin typeface="Cambria Math" panose="02040503050406030204" pitchFamily="18" charset="0"/>
                      </a:rPr>
                      <m:t>𝑥</m:t>
                    </m:r>
                  </m:oMath>
                </a14:m>
                <a:r>
                  <a:rPr sz="2400" dirty="0"/>
                  <a:t> are positive. </a:t>
                </a:r>
                <a:endParaRPr lang="en-US" sz="2400" dirty="0"/>
              </a:p>
              <a:p>
                <a:pPr>
                  <a:defRPr sz="2800"/>
                </a:pPr>
                <a:r>
                  <a:rPr sz="2400" dirty="0"/>
                  <a:t>If </a:t>
                </a:r>
                <a14:m>
                  <m:oMath xmlns:m="http://schemas.openxmlformats.org/officeDocument/2006/math">
                    <m:r>
                      <a:rPr sz="2400">
                        <a:latin typeface="Cambria Math" panose="02040503050406030204" pitchFamily="18" charset="0"/>
                      </a:rPr>
                      <m:t>𝜃</m:t>
                    </m:r>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𝜋</m:t>
                        </m:r>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3</m:t>
                            </m:r>
                            <m:r>
                              <a:rPr sz="2400">
                                <a:latin typeface="Cambria Math" panose="02040503050406030204" pitchFamily="18" charset="0"/>
                              </a:rPr>
                              <m:t>𝜋</m:t>
                            </m:r>
                          </m:num>
                          <m:den>
                            <m:r>
                              <a:rPr sz="2400">
                                <a:latin typeface="Cambria Math" panose="02040503050406030204" pitchFamily="18" charset="0"/>
                              </a:rPr>
                              <m:t>2</m:t>
                            </m:r>
                          </m:den>
                        </m:f>
                      </m:e>
                    </m:d>
                  </m:oMath>
                </a14:m>
                <a:r>
                  <a:rPr sz="2400" dirty="0"/>
                  <a:t>, </a:t>
                </a:r>
                <a14:m>
                  <m:oMath xmlns:m="http://schemas.openxmlformats.org/officeDocument/2006/math">
                    <m:r>
                      <m:rPr>
                        <m:sty m:val="p"/>
                      </m:rPr>
                      <a:rPr sz="2400">
                        <a:latin typeface="Cambria Math" panose="02040503050406030204" pitchFamily="18" charset="0"/>
                      </a:rPr>
                      <m:t>tan</m:t>
                    </m:r>
                    <m:r>
                      <a:rPr sz="2400">
                        <a:latin typeface="Cambria Math" panose="02040503050406030204" pitchFamily="18" charset="0"/>
                      </a:rPr>
                      <m:t>⁡</m:t>
                    </m:r>
                    <m:r>
                      <a:rPr sz="2400">
                        <a:latin typeface="Cambria Math" panose="02040503050406030204" pitchFamily="18" charset="0"/>
                      </a:rPr>
                      <m:t>𝜃</m:t>
                    </m:r>
                  </m:oMath>
                </a14:m>
                <a:r>
                  <a:rPr sz="2400" dirty="0"/>
                  <a:t> is again positive because </a:t>
                </a:r>
                <a14:m>
                  <m:oMath xmlns:m="http://schemas.openxmlformats.org/officeDocument/2006/math">
                    <m:r>
                      <a:rPr sz="2400">
                        <a:latin typeface="Cambria Math" panose="02040503050406030204" pitchFamily="18" charset="0"/>
                      </a:rPr>
                      <m:t>𝑦</m:t>
                    </m:r>
                  </m:oMath>
                </a14:m>
                <a:r>
                  <a:rPr sz="2400" dirty="0"/>
                  <a:t> and </a:t>
                </a:r>
                <a14:m>
                  <m:oMath xmlns:m="http://schemas.openxmlformats.org/officeDocument/2006/math">
                    <m:r>
                      <a:rPr sz="2400">
                        <a:latin typeface="Cambria Math" panose="02040503050406030204" pitchFamily="18" charset="0"/>
                      </a:rPr>
                      <m:t>𝑥</m:t>
                    </m:r>
                  </m:oMath>
                </a14:m>
                <a:r>
                  <a:rPr sz="2400" dirty="0"/>
                  <a:t> are both negative. If the terminal side of </a:t>
                </a:r>
                <a14:m>
                  <m:oMath xmlns:m="http://schemas.openxmlformats.org/officeDocument/2006/math">
                    <m:r>
                      <a:rPr sz="2400">
                        <a:latin typeface="Cambria Math" panose="02040503050406030204" pitchFamily="18" charset="0"/>
                      </a:rPr>
                      <m:t>𝜃</m:t>
                    </m:r>
                  </m:oMath>
                </a14:m>
                <a:r>
                  <a:rPr sz="2400" dirty="0"/>
                  <a:t> lies in the second or fourth quadrant, </a:t>
                </a:r>
                <a14:m>
                  <m:oMath xmlns:m="http://schemas.openxmlformats.org/officeDocument/2006/math">
                    <m:r>
                      <m:rPr>
                        <m:sty m:val="p"/>
                      </m:rPr>
                      <a:rPr sz="2400">
                        <a:latin typeface="Cambria Math" panose="02040503050406030204" pitchFamily="18" charset="0"/>
                      </a:rPr>
                      <m:t>tan</m:t>
                    </m:r>
                    <m:r>
                      <a:rPr sz="2400">
                        <a:latin typeface="Cambria Math" panose="02040503050406030204" pitchFamily="18" charset="0"/>
                      </a:rPr>
                      <m:t>⁡</m:t>
                    </m:r>
                    <m:r>
                      <a:rPr sz="2400">
                        <a:latin typeface="Cambria Math" panose="02040503050406030204" pitchFamily="18" charset="0"/>
                      </a:rPr>
                      <m:t>𝜃</m:t>
                    </m:r>
                  </m:oMath>
                </a14:m>
                <a:r>
                  <a:rPr sz="2400" dirty="0"/>
                  <a:t> is negative. This alone is enough to tell us that the period of tangent can't be less than </a:t>
                </a:r>
                <a14:m>
                  <m:oMath xmlns:m="http://schemas.openxmlformats.org/officeDocument/2006/math">
                    <m:r>
                      <a:rPr sz="2400">
                        <a:latin typeface="Cambria Math" panose="02040503050406030204" pitchFamily="18" charset="0"/>
                      </a:rPr>
                      <m:t>𝜋</m:t>
                    </m:r>
                  </m:oMath>
                </a14:m>
                <a:r>
                  <a:rPr sz="2400" dirty="0"/>
                  <a:t> (do you see why?). But more precisely, consider what the tangent function does to a given angle </a:t>
                </a:r>
                <a14:m>
                  <m:oMath xmlns:m="http://schemas.openxmlformats.org/officeDocument/2006/math">
                    <m:r>
                      <a:rPr sz="2400">
                        <a:latin typeface="Cambria Math" panose="02040503050406030204" pitchFamily="18" charset="0"/>
                      </a:rPr>
                      <m:t>𝜃</m:t>
                    </m:r>
                  </m:oMath>
                </a14:m>
                <a:r>
                  <a:rPr sz="2400" dirty="0"/>
                  <a:t> and to </a:t>
                </a:r>
                <a14:m>
                  <m:oMath xmlns:m="http://schemas.openxmlformats.org/officeDocument/2006/math">
                    <m:r>
                      <a:rPr sz="2400">
                        <a:latin typeface="Cambria Math" panose="02040503050406030204" pitchFamily="18" charset="0"/>
                      </a:rPr>
                      <m:t>𝜃</m:t>
                    </m:r>
                    <m:r>
                      <a:rPr sz="2400">
                        <a:latin typeface="Cambria Math" panose="02040503050406030204" pitchFamily="18" charset="0"/>
                      </a:rPr>
                      <m:t>+</m:t>
                    </m:r>
                    <m:r>
                      <a:rPr sz="2400">
                        <a:latin typeface="Cambria Math" panose="02040503050406030204" pitchFamily="18" charset="0"/>
                      </a:rPr>
                      <m:t>𝜋</m:t>
                    </m:r>
                  </m:oMath>
                </a14:m>
                <a:r>
                  <a:rPr sz="2400" dirty="0"/>
                  <a:t>, as illustrated in Figure 6.</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r="-1259" b="-1840"/>
                </a:stretch>
              </a:blipFill>
            </p:spPr>
            <p:txBody>
              <a:bodyPr/>
              <a:lstStyle/>
              <a:p>
                <a:r>
                  <a:rPr lang="en-US">
                    <a:noFill/>
                  </a:rPr>
                  <a:t> </a:t>
                </a:r>
              </a:p>
            </p:txBody>
          </p:sp>
        </mc:Fallback>
      </mc:AlternateContent>
    </p:spTree>
    <p:extLst>
      <p:ext uri="{BB962C8B-B14F-4D97-AF65-F5344CB8AC3E}">
        <p14:creationId xmlns:p14="http://schemas.microsoft.com/office/powerpoint/2010/main" val="153820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p:pic>
        <p:nvPicPr>
          <p:cNvPr id="4" name="Picture 3">
            <a:extLst>
              <a:ext uri="{FF2B5EF4-FFF2-40B4-BE49-F238E27FC236}">
                <a16:creationId xmlns:a16="http://schemas.microsoft.com/office/drawing/2014/main" id="{47FB88EC-8BA8-4AA6-AECC-EE50247B7A5A}"/>
              </a:ext>
            </a:extLst>
          </p:cNvPr>
          <p:cNvPicPr>
            <a:picLocks noChangeAspect="1"/>
          </p:cNvPicPr>
          <p:nvPr/>
        </p:nvPicPr>
        <p:blipFill>
          <a:blip r:embed="rId2"/>
          <a:stretch>
            <a:fillRect/>
          </a:stretch>
        </p:blipFill>
        <p:spPr>
          <a:xfrm>
            <a:off x="804345" y="5422327"/>
            <a:ext cx="7535309" cy="749873"/>
          </a:xfrm>
          <a:prstGeom prst="rect">
            <a:avLst/>
          </a:prstGeom>
        </p:spPr>
      </p:pic>
      <p:pic>
        <p:nvPicPr>
          <p:cNvPr id="9" name="Content Placeholder 8">
            <a:extLst>
              <a:ext uri="{FF2B5EF4-FFF2-40B4-BE49-F238E27FC236}">
                <a16:creationId xmlns:a16="http://schemas.microsoft.com/office/drawing/2014/main" id="{3F62A8C4-9C8A-4D08-8FFF-81E07C3E505B}"/>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2174" y="1082676"/>
            <a:ext cx="4339652" cy="433965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Period of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Since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𝑦</m:t>
                        </m:r>
                      </m:num>
                      <m:den>
                        <m:r>
                          <a:rPr>
                            <a:latin typeface="Cambria Math" panose="02040503050406030204" pitchFamily="18" charset="0"/>
                          </a:rPr>
                          <m:t>−</m:t>
                        </m:r>
                        <m:r>
                          <a:rPr>
                            <a:latin typeface="Cambria Math" panose="02040503050406030204" pitchFamily="18" charset="0"/>
                          </a:rPr>
                          <m:t>𝑥</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𝑥</m:t>
                        </m:r>
                      </m:den>
                    </m:f>
                  </m:oMath>
                </a14:m>
                <a:r>
                  <a:rPr sz="2800" dirty="0"/>
                  <a:t> (with the restriction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 we see that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d>
                          <m:dPr>
                            <m:ctrlPr>
                              <a:rPr i="1">
                                <a:latin typeface="Cambria Math" panose="02040503050406030204" pitchFamily="18" charset="0"/>
                              </a:rPr>
                            </m:ctrlPr>
                          </m:dPr>
                          <m:e>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𝜋</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oMath>
                </a14:m>
                <a:r>
                  <a:rPr sz="2800" dirty="0"/>
                  <a:t>. This, along with the observation in the preceding paragraph, tells us that the period of tangent is </a:t>
                </a:r>
                <a14:m>
                  <m:oMath xmlns:m="http://schemas.openxmlformats.org/officeDocument/2006/math">
                    <m:r>
                      <a:rPr>
                        <a:latin typeface="Cambria Math" panose="02040503050406030204" pitchFamily="18" charset="0"/>
                      </a:rPr>
                      <m:t>𝜋</m:t>
                    </m:r>
                  </m:oMath>
                </a14:m>
                <a:r>
                  <a:rPr sz="2800" dirty="0"/>
                  <a:t>, and consequently the period of cotangent is also </a:t>
                </a:r>
                <a14:m>
                  <m:oMath xmlns:m="http://schemas.openxmlformats.org/officeDocument/2006/math">
                    <m:r>
                      <a:rPr>
                        <a:latin typeface="Cambria Math" panose="02040503050406030204" pitchFamily="18" charset="0"/>
                      </a:rPr>
                      <m:t>𝜋</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2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Even/Odd Identities</a:t>
            </a:r>
          </a:p>
        </p:txBody>
      </p:sp>
      <p:sp>
        <p:nvSpPr>
          <p:cNvPr id="3" name="Text Placeholder 2"/>
          <p:cNvSpPr>
            <a:spLocks noGrp="1"/>
          </p:cNvSpPr>
          <p:nvPr>
            <p:ph type="body" sz="quarter" idx="10"/>
          </p:nvPr>
        </p:nvSpPr>
        <p:spPr>
          <a:xfrm>
            <a:off x="457200" y="1029287"/>
            <a:ext cx="8229600" cy="4914276"/>
          </a:xfrm>
        </p:spPr>
        <p:txBody>
          <a:bodyPr>
            <a:normAutofit/>
          </a:bodyPr>
          <a:lstStyle/>
          <a:p>
            <a:pPr algn="ctr">
              <a:defRPr sz="2800" b="1"/>
            </a:pPr>
            <a:r>
              <a:rPr lang="en-US" dirty="0"/>
              <a:t>Identities</a:t>
            </a:r>
            <a:endParaRPr dirty="0"/>
          </a:p>
          <a:p>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3F66D0A-2ABE-4565-B04A-D74039D0CA6A}"/>
                  </a:ext>
                </a:extLst>
              </p:cNvPr>
              <p:cNvGraphicFramePr>
                <a:graphicFrameLocks/>
              </p:cNvGraphicFramePr>
              <p:nvPr>
                <p:extLst>
                  <p:ext uri="{D42A27DB-BD31-4B8C-83A1-F6EECF244321}">
                    <p14:modId xmlns:p14="http://schemas.microsoft.com/office/powerpoint/2010/main" val="2906575258"/>
                  </p:ext>
                </p:extLst>
              </p:nvPr>
            </p:nvGraphicFramePr>
            <p:xfrm>
              <a:off x="457200" y="17526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i="1" smtClean="0">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sin</m:t>
                                    </m:r>
                                  </m:fName>
                                  <m:e>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𝑥</m:t>
                                        </m:r>
                                      </m:e>
                                    </m:d>
                                  </m:e>
                                </m:func>
                                <m:r>
                                  <a:rPr lang="ar-AE" sz="2400">
                                    <a:solidFill>
                                      <a:srgbClr val="000000"/>
                                    </a:solidFill>
                                    <a:latin typeface="Cambria Math" panose="02040503050406030204" pitchFamily="18" charset="0"/>
                                  </a:rPr>
                                  <m:t>=−</m:t>
                                </m:r>
                                <m:func>
                                  <m:funcPr>
                                    <m:ctrlPr>
                                      <a:rPr lang="ar-AE" sz="2400" i="1">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sin</m:t>
                                    </m:r>
                                  </m:fName>
                                  <m:e>
                                    <m:r>
                                      <a:rPr lang="ar-AE" sz="2400">
                                        <a:solidFill>
                                          <a:srgbClr val="000000"/>
                                        </a:solidFill>
                                        <a:latin typeface="Cambria Math" panose="02040503050406030204" pitchFamily="18" charset="0"/>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i="1" smtClean="0">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cos</m:t>
                                    </m:r>
                                  </m:fName>
                                  <m:e>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𝑥</m:t>
                                        </m:r>
                                      </m:e>
                                    </m:d>
                                  </m:e>
                                </m:func>
                                <m:r>
                                  <a:rPr lang="ar-AE" sz="2400">
                                    <a:solidFill>
                                      <a:srgbClr val="000000"/>
                                    </a:solidFill>
                                    <a:latin typeface="Cambria Math" panose="02040503050406030204" pitchFamily="18" charset="0"/>
                                  </a:rPr>
                                  <m:t>=</m:t>
                                </m:r>
                                <m:func>
                                  <m:funcPr>
                                    <m:ctrlPr>
                                      <a:rPr lang="ar-AE" sz="2400" i="1">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cos</m:t>
                                    </m:r>
                                  </m:fName>
                                  <m:e>
                                    <m:r>
                                      <a:rPr lang="ar-AE" sz="2400">
                                        <a:solidFill>
                                          <a:srgbClr val="000000"/>
                                        </a:solidFill>
                                        <a:latin typeface="Cambria Math" panose="02040503050406030204" pitchFamily="18" charset="0"/>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i="1" smtClean="0">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tan</m:t>
                                    </m:r>
                                  </m:fName>
                                  <m:e>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𝑥</m:t>
                                        </m:r>
                                      </m:e>
                                    </m:d>
                                  </m:e>
                                </m:func>
                                <m:r>
                                  <a:rPr lang="ar-AE" sz="2400">
                                    <a:solidFill>
                                      <a:srgbClr val="000000"/>
                                    </a:solidFill>
                                    <a:latin typeface="Cambria Math" panose="02040503050406030204" pitchFamily="18" charset="0"/>
                                  </a:rPr>
                                  <m:t>=−</m:t>
                                </m:r>
                                <m:func>
                                  <m:funcPr>
                                    <m:ctrlPr>
                                      <a:rPr lang="ar-AE" sz="2400" i="1">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tan</m:t>
                                    </m:r>
                                  </m:fName>
                                  <m:e>
                                    <m:r>
                                      <a:rPr lang="ar-AE" sz="2400">
                                        <a:solidFill>
                                          <a:srgbClr val="000000"/>
                                        </a:solidFill>
                                        <a:latin typeface="Cambria Math" panose="02040503050406030204" pitchFamily="18" charset="0"/>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i="1" smtClean="0">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csc</m:t>
                                    </m:r>
                                  </m:fName>
                                  <m:e>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𝑥</m:t>
                                        </m:r>
                                      </m:e>
                                    </m:d>
                                  </m:e>
                                </m:func>
                                <m:r>
                                  <a:rPr lang="ar-AE" sz="2400">
                                    <a:solidFill>
                                      <a:srgbClr val="000000"/>
                                    </a:solidFill>
                                    <a:latin typeface="Cambria Math" panose="02040503050406030204" pitchFamily="18" charset="0"/>
                                  </a:rPr>
                                  <m:t>=−</m:t>
                                </m:r>
                                <m:func>
                                  <m:funcPr>
                                    <m:ctrlPr>
                                      <a:rPr lang="ar-AE" sz="2400" i="1">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csc</m:t>
                                    </m:r>
                                  </m:fName>
                                  <m:e>
                                    <m:r>
                                      <a:rPr lang="ar-AE" sz="2400">
                                        <a:solidFill>
                                          <a:srgbClr val="000000"/>
                                        </a:solidFill>
                                        <a:latin typeface="Cambria Math" panose="02040503050406030204" pitchFamily="18" charset="0"/>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i="1" smtClean="0">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sec</m:t>
                                    </m:r>
                                  </m:fName>
                                  <m:e>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𝑥</m:t>
                                        </m:r>
                                      </m:e>
                                    </m:d>
                                  </m:e>
                                </m:func>
                                <m:r>
                                  <a:rPr lang="ar-AE" sz="2400">
                                    <a:solidFill>
                                      <a:srgbClr val="000000"/>
                                    </a:solidFill>
                                    <a:latin typeface="Cambria Math" panose="02040503050406030204" pitchFamily="18" charset="0"/>
                                  </a:rPr>
                                  <m:t>=</m:t>
                                </m:r>
                                <m:func>
                                  <m:funcPr>
                                    <m:ctrlPr>
                                      <a:rPr lang="ar-AE" sz="2400" i="1">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sec</m:t>
                                    </m:r>
                                  </m:fName>
                                  <m:e>
                                    <m:r>
                                      <a:rPr lang="ar-AE" sz="2400">
                                        <a:solidFill>
                                          <a:srgbClr val="000000"/>
                                        </a:solidFill>
                                        <a:latin typeface="Cambria Math" panose="02040503050406030204" pitchFamily="18" charset="0"/>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defRPr sz="1800"/>
                          </a:pPr>
                          <a14:m>
                            <m:oMathPara xmlns:m="http://schemas.openxmlformats.org/officeDocument/2006/math">
                              <m:oMathParaPr>
                                <m:jc m:val="centerGroup"/>
                              </m:oMathParaPr>
                              <m:oMath xmlns:m="http://schemas.openxmlformats.org/officeDocument/2006/math">
                                <m:func>
                                  <m:funcPr>
                                    <m:ctrlPr>
                                      <a:rPr lang="ar-AE" sz="2400" i="1" smtClean="0">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cot</m:t>
                                    </m:r>
                                  </m:fName>
                                  <m:e>
                                    <m:d>
                                      <m:dPr>
                                        <m:ctrlPr>
                                          <a:rPr lang="ar-AE" sz="2400" i="1">
                                            <a:solidFill>
                                              <a:srgbClr val="000000"/>
                                            </a:solidFill>
                                            <a:latin typeface="Cambria Math" panose="02040503050406030204" pitchFamily="18" charset="0"/>
                                          </a:rPr>
                                        </m:ctrlPr>
                                      </m:dPr>
                                      <m:e>
                                        <m:r>
                                          <a:rPr lang="ar-AE" sz="2400">
                                            <a:solidFill>
                                              <a:srgbClr val="000000"/>
                                            </a:solidFill>
                                            <a:latin typeface="Cambria Math" panose="02040503050406030204" pitchFamily="18" charset="0"/>
                                          </a:rPr>
                                          <m:t>−</m:t>
                                        </m:r>
                                        <m:r>
                                          <a:rPr lang="ar-AE" sz="2400">
                                            <a:solidFill>
                                              <a:srgbClr val="000000"/>
                                            </a:solidFill>
                                            <a:latin typeface="Cambria Math" panose="02040503050406030204" pitchFamily="18" charset="0"/>
                                          </a:rPr>
                                          <m:t>𝑥</m:t>
                                        </m:r>
                                      </m:e>
                                    </m:d>
                                  </m:e>
                                </m:func>
                                <m:r>
                                  <a:rPr lang="ar-AE" sz="2400">
                                    <a:solidFill>
                                      <a:srgbClr val="000000"/>
                                    </a:solidFill>
                                    <a:latin typeface="Cambria Math" panose="02040503050406030204" pitchFamily="18" charset="0"/>
                                  </a:rPr>
                                  <m:t>=−</m:t>
                                </m:r>
                                <m:func>
                                  <m:funcPr>
                                    <m:ctrlPr>
                                      <a:rPr lang="ar-AE" sz="2400" i="1">
                                        <a:solidFill>
                                          <a:srgbClr val="000000"/>
                                        </a:solidFill>
                                        <a:latin typeface="Cambria Math" panose="02040503050406030204" pitchFamily="18" charset="0"/>
                                      </a:rPr>
                                    </m:ctrlPr>
                                  </m:funcPr>
                                  <m:fName>
                                    <m:r>
                                      <m:rPr>
                                        <m:sty m:val="p"/>
                                      </m:rPr>
                                      <a:rPr lang="en-US" sz="2400">
                                        <a:solidFill>
                                          <a:srgbClr val="000000"/>
                                        </a:solidFill>
                                        <a:latin typeface="Cambria Math" panose="02040503050406030204" pitchFamily="18" charset="0"/>
                                      </a:rPr>
                                      <m:t>cot</m:t>
                                    </m:r>
                                  </m:fName>
                                  <m:e>
                                    <m:r>
                                      <a:rPr lang="ar-AE" sz="2400">
                                        <a:solidFill>
                                          <a:srgbClr val="000000"/>
                                        </a:solidFill>
                                        <a:latin typeface="Cambria Math" panose="02040503050406030204" pitchFamily="18" charset="0"/>
                                      </a:rPr>
                                      <m:t>𝑥</m:t>
                                    </m:r>
                                  </m:e>
                                </m:func>
                              </m:oMath>
                            </m:oMathPara>
                          </a14:m>
                          <a:endParaRPr lang="ar-AE" sz="2400" dirty="0">
                            <a:solidFill>
                              <a:srgbClr val="000000"/>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63F66D0A-2ABE-4565-B04A-D74039D0CA6A}"/>
                  </a:ext>
                </a:extLst>
              </p:cNvPr>
              <p:cNvGraphicFramePr>
                <a:graphicFrameLocks/>
              </p:cNvGraphicFramePr>
              <p:nvPr>
                <p:extLst>
                  <p:ext uri="{D42A27DB-BD31-4B8C-83A1-F6EECF244321}">
                    <p14:modId xmlns:p14="http://schemas.microsoft.com/office/powerpoint/2010/main" val="2906575258"/>
                  </p:ext>
                </p:extLst>
              </p:nvPr>
            </p:nvGraphicFramePr>
            <p:xfrm>
              <a:off x="457200" y="1752600"/>
              <a:ext cx="8229600" cy="9144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200">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r="-200000" b="-98684"/>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100000" r="-100000" b="-98684"/>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200000" b="-98684"/>
                          </a:stretch>
                        </a:blipFill>
                      </a:tcPr>
                    </a:tc>
                    <a:extLst>
                      <a:ext uri="{0D108BD9-81ED-4DB2-BD59-A6C34878D82A}">
                        <a16:rowId xmlns:a16="http://schemas.microsoft.com/office/drawing/2014/main" val="10000"/>
                      </a:ext>
                    </a:extLst>
                  </a:tr>
                  <a:tr h="457200">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t="-101333" r="-200000"/>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100000" t="-101333" r="-100000"/>
                          </a:stretch>
                        </a:blipFill>
                      </a:tcPr>
                    </a:tc>
                    <a:tc>
                      <a:txBody>
                        <a:bodyPr/>
                        <a:lstStyle/>
                        <a:p>
                          <a:endParaRPr lang="en-US"/>
                        </a:p>
                      </a:txBody>
                      <a:tcPr>
                        <a:lnL>
                          <a:noFill/>
                        </a:lnL>
                        <a:lnR>
                          <a:noFill/>
                        </a:lnR>
                        <a:lnT>
                          <a:noFill/>
                        </a:lnT>
                        <a:lnB>
                          <a:noFill/>
                        </a:lnB>
                        <a:lnTlToBr w="12700" cmpd="sng">
                          <a:noFill/>
                          <a:prstDash val="solid"/>
                        </a:lnTlToBr>
                        <a:lnBlToTr w="12700" cmpd="sng">
                          <a:noFill/>
                          <a:prstDash val="solid"/>
                        </a:lnBlToTr>
                        <a:blipFill>
                          <a:blip r:embed="rId2"/>
                          <a:stretch>
                            <a:fillRect l="-200000" t="-101333"/>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Transformation of Cosine, Part 2</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Use a cofunction identity and an even/odd identity to prove the transformation statement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dirty="0"/>
                  <a:t> for all </a:t>
                </a:r>
                <a14:m>
                  <m:oMath xmlns:m="http://schemas.openxmlformats.org/officeDocument/2006/math">
                    <m:r>
                      <a:rPr>
                        <a:latin typeface="Cambria Math" panose="02040503050406030204" pitchFamily="18" charset="0"/>
                      </a:rPr>
                      <m:t>𝑥</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Transformation of Cosine, Part 2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Given any </a:t>
                </a:r>
                <a14:m>
                  <m:oMath xmlns:m="http://schemas.openxmlformats.org/officeDocument/2006/math">
                    <m:r>
                      <a:rPr lang="en-US">
                        <a:latin typeface="Cambria Math" panose="02040503050406030204" pitchFamily="18" charset="0"/>
                      </a:rPr>
                      <m:t>𝑥</m:t>
                    </m:r>
                  </m:oMath>
                </a14:m>
                <a:r>
                  <a:rPr lang="en-US" sz="2800" dirty="0"/>
                  <a:t>, </a:t>
                </a:r>
                <a14:m>
                  <m:oMath xmlns:m="http://schemas.openxmlformats.org/officeDocument/2006/math">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oMath>
                </a14:m>
                <a:r>
                  <a:rPr lang="en-US" sz="2800" dirty="0"/>
                  <a:t>, so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𝑥</m:t>
                    </m:r>
                  </m:oMath>
                </a14:m>
                <a:r>
                  <a:rPr lang="ar-AE" sz="2800" dirty="0"/>
                  <a:t> </a:t>
                </a:r>
                <a:r>
                  <a:rPr lang="en-US" sz="2800" dirty="0"/>
                  <a:t>and </a:t>
                </a:r>
                <a14:m>
                  <m:oMath xmlns:m="http://schemas.openxmlformats.org/officeDocument/2006/math">
                    <m:r>
                      <a:rPr lang="en-US">
                        <a:latin typeface="Cambria Math" panose="02040503050406030204" pitchFamily="18" charset="0"/>
                      </a:rPr>
                      <m:t>𝑥</m:t>
                    </m:r>
                  </m:oMath>
                </a14:m>
                <a:r>
                  <a:rPr lang="en-US" sz="2800" dirty="0"/>
                  <a:t> are complements of one another. Hence, by one of the cofunction identities,</a:t>
                </a:r>
              </a:p>
              <a:p>
                <a:pPr algn="ctr">
                  <a:defRPr sz="2800"/>
                </a:pPr>
                <a:r>
                  <a:rPr lang="en-US" sz="2800" dirty="0"/>
                  <a:t> </a:t>
                </a:r>
                <a14:m>
                  <m:oMath xmlns:m="http://schemas.openxmlformats.org/officeDocument/2006/math">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𝑥</m:t>
                            </m:r>
                          </m:e>
                        </m:d>
                      </m:e>
                    </m:func>
                    <m:r>
                      <a:rPr lang="ar-AE">
                        <a:latin typeface="Cambria Math" panose="02040503050406030204" pitchFamily="18" charset="0"/>
                      </a:rPr>
                      <m:t>=</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ar-AE">
                            <a:latin typeface="Cambria Math" panose="02040503050406030204" pitchFamily="18" charset="0"/>
                          </a:rPr>
                          <m:t>𝑥</m:t>
                        </m:r>
                      </m:e>
                    </m:func>
                  </m:oMath>
                </a14:m>
                <a:r>
                  <a:rPr lang="ar-AE" sz="2800" dirty="0"/>
                  <a:t>.</a:t>
                </a:r>
              </a:p>
              <a:p>
                <a:r>
                  <a:rPr lang="en-US" sz="2800" dirty="0"/>
                  <a:t>And since cosine is an even function,</a:t>
                </a:r>
              </a:p>
              <a:p>
                <a:pPr algn="ctr">
                  <a:defRPr sz="2800"/>
                </a:pPr>
                <a:r>
                  <a:rPr lang="en-US" dirty="0"/>
                  <a:t> </a:t>
                </a:r>
                <a14:m>
                  <m:oMath xmlns:m="http://schemas.openxmlformats.org/officeDocument/2006/math">
                    <m:func>
                      <m:funcPr>
                        <m:ctrlPr>
                          <a:rPr lang="ar-AE"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𝜋</m:t>
                                </m:r>
                              </m:num>
                              <m:den>
                                <m:r>
                                  <a:rPr lang="ar-AE" sz="2400">
                                    <a:latin typeface="Cambria Math" panose="02040503050406030204" pitchFamily="18" charset="0"/>
                                  </a:rPr>
                                  <m:t>2</m:t>
                                </m:r>
                              </m:den>
                            </m:f>
                          </m:e>
                        </m:d>
                      </m:e>
                    </m:func>
                    <m:r>
                      <a:rPr lang="ar-AE" sz="2400">
                        <a:latin typeface="Cambria Math" panose="02040503050406030204" pitchFamily="18" charset="0"/>
                      </a:rPr>
                      <m:t>=</m:t>
                    </m:r>
                    <m:func>
                      <m:funcPr>
                        <m:ctrlPr>
                          <a:rPr lang="ar-AE" sz="2400" i="1">
                            <a:latin typeface="Cambria Math" panose="02040503050406030204" pitchFamily="18" charset="0"/>
                          </a:rPr>
                        </m:ctrlPr>
                      </m:funcPr>
                      <m:fName>
                        <m:r>
                          <m:rPr>
                            <m:sty m:val="p"/>
                          </m:rPr>
                          <a:rPr lang="en-US" sz="2400">
                            <a:latin typeface="Cambria Math" panose="02040503050406030204" pitchFamily="18" charset="0"/>
                          </a:rPr>
                          <m:t>cos</m:t>
                        </m:r>
                      </m:fName>
                      <m:e>
                        <m:d>
                          <m:dPr>
                            <m:ctrlPr>
                              <a:rPr lang="ar-AE" sz="2400" i="1">
                                <a:latin typeface="Cambria Math" panose="02040503050406030204" pitchFamily="18" charset="0"/>
                              </a:rPr>
                            </m:ctrlPr>
                          </m:dPr>
                          <m:e>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𝑥</m:t>
                                </m:r>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𝜋</m:t>
                                    </m:r>
                                  </m:num>
                                  <m:den>
                                    <m:r>
                                      <a:rPr lang="ar-AE" sz="2400">
                                        <a:latin typeface="Cambria Math" panose="02040503050406030204" pitchFamily="18" charset="0"/>
                                      </a:rPr>
                                      <m:t>2</m:t>
                                    </m:r>
                                  </m:den>
                                </m:f>
                              </m:e>
                            </m:d>
                          </m:e>
                        </m:d>
                      </m:e>
                    </m:func>
                    <m:r>
                      <a:rPr lang="ar-AE" sz="2400">
                        <a:latin typeface="Cambria Math" panose="02040503050406030204" pitchFamily="18" charset="0"/>
                      </a:rPr>
                      <m:t>=</m:t>
                    </m:r>
                    <m:r>
                      <m:rPr>
                        <m:sty m:val="p"/>
                      </m:rPr>
                      <a:rPr lang="en-US" sz="2400" b="0" i="0" smtClean="0">
                        <a:latin typeface="Cambria Math" panose="02040503050406030204" pitchFamily="18" charset="0"/>
                      </a:rPr>
                      <m:t>cos</m:t>
                    </m:r>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ar-AE" sz="2400">
                                <a:latin typeface="Cambria Math" panose="02040503050406030204" pitchFamily="18" charset="0"/>
                              </a:rPr>
                              <m:t>𝜋</m:t>
                            </m:r>
                          </m:num>
                          <m:den>
                            <m:r>
                              <a:rPr lang="ar-AE" sz="2400">
                                <a:latin typeface="Cambria Math" panose="02040503050406030204" pitchFamily="18" charset="0"/>
                              </a:rPr>
                              <m:t>2</m:t>
                            </m:r>
                          </m:den>
                        </m:f>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ar-AE" sz="2400">
                        <a:latin typeface="Cambria Math" panose="02040503050406030204" pitchFamily="18" charset="0"/>
                      </a:rPr>
                      <m:t>=</m:t>
                    </m:r>
                    <m:func>
                      <m:funcPr>
                        <m:ctrlPr>
                          <a:rPr lang="ar-AE" sz="2400" i="1">
                            <a:latin typeface="Cambria Math" panose="02040503050406030204" pitchFamily="18" charset="0"/>
                          </a:rPr>
                        </m:ctrlPr>
                      </m:funcPr>
                      <m:fName>
                        <m:r>
                          <m:rPr>
                            <m:sty m:val="p"/>
                          </m:rPr>
                          <a:rPr lang="en-US" sz="2400">
                            <a:latin typeface="Cambria Math" panose="02040503050406030204" pitchFamily="18" charset="0"/>
                          </a:rPr>
                          <m:t>sin</m:t>
                        </m:r>
                      </m:fName>
                      <m:e>
                        <m:r>
                          <a:rPr lang="ar-AE" sz="2400">
                            <a:latin typeface="Cambria Math" panose="02040503050406030204" pitchFamily="18" charset="0"/>
                          </a:rPr>
                          <m:t>𝑥</m:t>
                        </m:r>
                      </m:e>
                    </m:func>
                  </m:oMath>
                </a14:m>
                <a:r>
                  <a:rPr lang="ar-AE" sz="2400" dirty="0"/>
                  <a:t>.</a:t>
                </a:r>
                <a:endParaRPr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of Sine and Cosine Curves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Given a fixed real number </a:t>
                </a:r>
                <a14:m>
                  <m:oMath xmlns:m="http://schemas.openxmlformats.org/officeDocument/2006/math">
                    <m:r>
                      <a:rPr>
                        <a:latin typeface="Cambria Math" panose="02040503050406030204" pitchFamily="18" charset="0"/>
                      </a:rPr>
                      <m:t>𝑎</m:t>
                    </m:r>
                  </m:oMath>
                </a14:m>
                <a:r>
                  <a:rPr sz="2800"/>
                  <a:t>, the </a:t>
                </a:r>
                <a:r>
                  <a:rPr sz="2800" b="1"/>
                  <a:t>amplitude</a:t>
                </a:r>
                <a:r>
                  <a:rPr sz="2800"/>
                  <a:t>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a:t> 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𝑥</m:t>
                        </m:r>
                      </m:e>
                    </m:func>
                  </m:oMath>
                </a14:m>
                <a:r>
                  <a:rPr sz="2800"/>
                  <a:t> is the value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a:t>. As we know, the multiplication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a:t> or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r>
                      <a:rPr>
                        <a:latin typeface="Cambria Math" panose="02040503050406030204" pitchFamily="18" charset="0"/>
                      </a:rPr>
                      <m:t>𝑥</m:t>
                    </m:r>
                  </m:oMath>
                </a14:m>
                <a:r>
                  <a:rPr sz="2800"/>
                  <a:t> by </a:t>
                </a:r>
                <a14:m>
                  <m:oMath xmlns:m="http://schemas.openxmlformats.org/officeDocument/2006/math">
                    <m:r>
                      <a:rPr>
                        <a:latin typeface="Cambria Math" panose="02040503050406030204" pitchFamily="18" charset="0"/>
                      </a:rPr>
                      <m:t>𝑎</m:t>
                    </m:r>
                  </m:oMath>
                </a14:m>
                <a:r>
                  <a:rPr sz="2800"/>
                  <a:t> stretches (or compresses, if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&lt;</m:t>
                    </m:r>
                    <m:r>
                      <a:rPr>
                        <a:latin typeface="Cambria Math" panose="02040503050406030204" pitchFamily="18" charset="0"/>
                      </a:rPr>
                      <m:t>𝑎</m:t>
                    </m:r>
                    <m:r>
                      <a:rPr>
                        <a:latin typeface="Cambria Math" panose="02040503050406030204" pitchFamily="18" charset="0"/>
                      </a:rPr>
                      <m:t>&lt;</m:t>
                    </m:r>
                    <m:r>
                      <a:rPr>
                        <a:latin typeface="Cambria Math" panose="02040503050406030204" pitchFamily="18" charset="0"/>
                      </a:rPr>
                      <m:t>1</m:t>
                    </m:r>
                  </m:oMath>
                </a14:m>
                <a:r>
                  <a:rPr sz="2800"/>
                  <a:t>) the graph vertically by a factor of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a:t>, so the amplitude represents the distance between the </a:t>
                </a:r>
                <a14:m>
                  <m:oMath xmlns:m="http://schemas.openxmlformats.org/officeDocument/2006/math">
                    <m:r>
                      <a:rPr>
                        <a:latin typeface="Cambria Math" panose="02040503050406030204" pitchFamily="18" charset="0"/>
                      </a:rPr>
                      <m:t>𝑥</m:t>
                    </m:r>
                  </m:oMath>
                </a14:m>
                <a:r>
                  <a:rPr sz="2800"/>
                  <a:t>-axis and the maximum value of the function.</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of Sine and Cosine Curves (cont.)</a:t>
            </a:r>
          </a:p>
        </p:txBody>
      </p:sp>
      <p:pic>
        <p:nvPicPr>
          <p:cNvPr id="4" name="Picture 3">
            <a:extLst>
              <a:ext uri="{FF2B5EF4-FFF2-40B4-BE49-F238E27FC236}">
                <a16:creationId xmlns:a16="http://schemas.microsoft.com/office/drawing/2014/main" id="{BC5F4739-0557-4DD6-8745-BEEAC7FB6A87}"/>
              </a:ext>
            </a:extLst>
          </p:cNvPr>
          <p:cNvPicPr>
            <a:picLocks noChangeAspect="1"/>
          </p:cNvPicPr>
          <p:nvPr/>
        </p:nvPicPr>
        <p:blipFill>
          <a:blip r:embed="rId2"/>
          <a:stretch>
            <a:fillRect/>
          </a:stretch>
        </p:blipFill>
        <p:spPr>
          <a:xfrm>
            <a:off x="2694269" y="5346127"/>
            <a:ext cx="3755461" cy="749873"/>
          </a:xfrm>
          <a:prstGeom prst="rect">
            <a:avLst/>
          </a:prstGeom>
        </p:spPr>
      </p:pic>
      <p:pic>
        <p:nvPicPr>
          <p:cNvPr id="9" name="Content Placeholder 8">
            <a:extLst>
              <a:ext uri="{FF2B5EF4-FFF2-40B4-BE49-F238E27FC236}">
                <a16:creationId xmlns:a16="http://schemas.microsoft.com/office/drawing/2014/main" id="{BD628B88-DADA-46DC-96A0-BAA9E3A314E4}"/>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8303" y="1183481"/>
            <a:ext cx="4547394" cy="415051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Table 1: Selected Values of Sine and Cosine</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7449410"/>
                  </p:ext>
                </p:extLst>
              </p:nvPr>
            </p:nvGraphicFramePr>
            <p:xfrm>
              <a:off x="457200" y="1105523"/>
              <a:ext cx="4038600" cy="474021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sin</m:t>
                                </m:r>
                                <m:r>
                                  <a:rPr sz="1800">
                                    <a:latin typeface="Cambria Math"/>
                                  </a:rPr>
                                  <m:t>⁡</m:t>
                                </m:r>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cos</m:t>
                                </m:r>
                                <m:r>
                                  <a:rPr sz="1800">
                                    <a:latin typeface="Cambria Math"/>
                                  </a:rPr>
                                  <m:t>⁡</m:t>
                                </m:r>
                                <m:r>
                                  <a:rPr sz="1800">
                                    <a:latin typeface="Cambria Math"/>
                                  </a:rPr>
                                  <m:t>𝑥</m:t>
                                </m:r>
                              </m:oMath>
                            </m:oMathPara>
                          </a14:m>
                          <a:endParaRPr/>
                        </a:p>
                      </a:txBody>
                      <a:tcPr/>
                    </a:tc>
                    <a:extLst>
                      <a:ext uri="{0D108BD9-81ED-4DB2-BD59-A6C34878D82A}">
                        <a16:rowId xmlns:a16="http://schemas.microsoft.com/office/drawing/2014/main" val="10000"/>
                      </a:ext>
                    </a:extLst>
                  </a:tr>
                  <a:tr h="370840">
                    <a:tc>
                      <a:txBody>
                        <a:bodyPr/>
                        <a:lstStyle/>
                        <a:p>
                          <a:pPr algn="ctr"/>
                          <a:r>
                            <a:rPr sz="1550">
                              <a:latin typeface="Cambria Math"/>
                            </a:rPr>
                            <a:t>0</a:t>
                          </a:r>
                        </a:p>
                      </a:txBody>
                      <a:tcPr anchor="ctr"/>
                    </a:tc>
                    <a:tc>
                      <a:txBody>
                        <a:bodyPr/>
                        <a:lstStyle/>
                        <a:p>
                          <a:pPr algn="ctr"/>
                          <a:r>
                            <a:rPr sz="1550">
                              <a:latin typeface="Cambria Math"/>
                            </a:rPr>
                            <a:t>0</a:t>
                          </a:r>
                        </a:p>
                      </a:txBody>
                      <a:tcPr anchor="ctr"/>
                    </a:tc>
                    <a:tc>
                      <a:txBody>
                        <a:bodyPr/>
                        <a:lstStyle/>
                        <a:p>
                          <a:pPr algn="ctr"/>
                          <a:r>
                            <a:rPr sz="1550">
                              <a:latin typeface="Cambria Math"/>
                            </a:rPr>
                            <a:t>1</a:t>
                          </a:r>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6</m:t>
                                    </m:r>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dirty="0"/>
                        </a:p>
                      </a:txBody>
                      <a:tcPr anchor="ctr"/>
                    </a:tc>
                    <a:extLst>
                      <a:ext uri="{0D108BD9-81ED-4DB2-BD59-A6C34878D82A}">
                        <a16:rowId xmlns:a16="http://schemas.microsoft.com/office/drawing/2014/main" val="10004"/>
                      </a:ext>
                    </a:extLst>
                  </a:tr>
                  <a:tr h="474622">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𝜋</m:t>
                                    </m:r>
                                  </m:num>
                                  <m:den>
                                    <m:r>
                                      <a:rPr sz="1550">
                                        <a:latin typeface="Cambria Math"/>
                                      </a:rPr>
                                      <m:t>2</m:t>
                                    </m:r>
                                  </m:den>
                                </m:f>
                              </m:oMath>
                            </m:oMathPara>
                          </a14:m>
                          <a:endParaRPr sz="1550"/>
                        </a:p>
                      </a:txBody>
                      <a:tcPr anchor="ctr"/>
                    </a:tc>
                    <a:tc>
                      <a:txBody>
                        <a:bodyPr/>
                        <a:lstStyle/>
                        <a:p>
                          <a:pPr algn="ctr"/>
                          <a:r>
                            <a:rPr sz="1550" dirty="0">
                              <a:latin typeface="Cambria Math"/>
                            </a:rPr>
                            <a:t>1</a:t>
                          </a:r>
                        </a:p>
                      </a:txBody>
                      <a:tcPr anchor="ct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2</m:t>
                                    </m:r>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3</m:t>
                                    </m:r>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7"/>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5</m:t>
                                    </m:r>
                                    <m:r>
                                      <a:rPr sz="1550">
                                        <a:latin typeface="Cambria Math"/>
                                      </a:rPr>
                                      <m:t>𝜋</m:t>
                                    </m:r>
                                  </m:num>
                                  <m:den>
                                    <m:r>
                                      <a:rPr sz="1550">
                                        <a:latin typeface="Cambria Math"/>
                                      </a:rPr>
                                      <m:t>6</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dirty="0"/>
                        </a:p>
                      </a:txBody>
                      <a:tcPr anchor="ct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57449410"/>
                  </p:ext>
                </p:extLst>
              </p:nvPr>
            </p:nvGraphicFramePr>
            <p:xfrm>
              <a:off x="457200" y="1105523"/>
              <a:ext cx="4038600" cy="474021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l="-905" t="-1639" r="-201810" b="-1180328"/>
                          </a:stretch>
                        </a:blipFill>
                      </a:tcPr>
                    </a:tc>
                    <a:tc>
                      <a:txBody>
                        <a:bodyPr/>
                        <a:lstStyle/>
                        <a:p>
                          <a:endParaRPr lang="en-US"/>
                        </a:p>
                      </a:txBody>
                      <a:tcPr>
                        <a:blipFill>
                          <a:blip r:embed="rId2"/>
                          <a:stretch>
                            <a:fillRect l="-100905" t="-1639" r="-101810" b="-1180328"/>
                          </a:stretch>
                        </a:blipFill>
                      </a:tcPr>
                    </a:tc>
                    <a:tc>
                      <a:txBody>
                        <a:bodyPr/>
                        <a:lstStyle/>
                        <a:p>
                          <a:endParaRPr lang="en-US"/>
                        </a:p>
                      </a:txBody>
                      <a:tcPr>
                        <a:blipFill>
                          <a:blip r:embed="rId2"/>
                          <a:stretch>
                            <a:fillRect l="-200905" t="-1639" r="-1810" b="-1180328"/>
                          </a:stretch>
                        </a:blipFill>
                      </a:tcPr>
                    </a:tc>
                    <a:extLst>
                      <a:ext uri="{0D108BD9-81ED-4DB2-BD59-A6C34878D82A}">
                        <a16:rowId xmlns:a16="http://schemas.microsoft.com/office/drawing/2014/main" val="10000"/>
                      </a:ext>
                    </a:extLst>
                  </a:tr>
                  <a:tr h="370840">
                    <a:tc>
                      <a:txBody>
                        <a:bodyPr/>
                        <a:lstStyle/>
                        <a:p>
                          <a:pPr algn="ctr"/>
                          <a:r>
                            <a:rPr sz="1550">
                              <a:latin typeface="Cambria Math"/>
                            </a:rPr>
                            <a:t>0</a:t>
                          </a:r>
                        </a:p>
                      </a:txBody>
                      <a:tcPr anchor="ctr"/>
                    </a:tc>
                    <a:tc>
                      <a:txBody>
                        <a:bodyPr/>
                        <a:lstStyle/>
                        <a:p>
                          <a:pPr algn="ctr"/>
                          <a:r>
                            <a:rPr sz="1550">
                              <a:latin typeface="Cambria Math"/>
                            </a:rPr>
                            <a:t>0</a:t>
                          </a:r>
                        </a:p>
                      </a:txBody>
                      <a:tcPr anchor="ctr"/>
                    </a:tc>
                    <a:tc>
                      <a:txBody>
                        <a:bodyPr/>
                        <a:lstStyle/>
                        <a:p>
                          <a:pPr algn="ctr"/>
                          <a:r>
                            <a:rPr sz="1550">
                              <a:latin typeface="Cambria Math"/>
                            </a:rPr>
                            <a:t>1</a:t>
                          </a:r>
                        </a:p>
                      </a:txBody>
                      <a:tcPr anchor="ctr"/>
                    </a:tc>
                    <a:extLst>
                      <a:ext uri="{0D108BD9-81ED-4DB2-BD59-A6C34878D82A}">
                        <a16:rowId xmlns:a16="http://schemas.microsoft.com/office/drawing/2014/main" val="10001"/>
                      </a:ext>
                    </a:extLst>
                  </a:tr>
                  <a:tr h="586740">
                    <a:tc>
                      <a:txBody>
                        <a:bodyPr/>
                        <a:lstStyle/>
                        <a:p>
                          <a:endParaRPr lang="en-US"/>
                        </a:p>
                      </a:txBody>
                      <a:tcPr anchor="ctr">
                        <a:blipFill>
                          <a:blip r:embed="rId2"/>
                          <a:stretch>
                            <a:fillRect l="-905" t="-128125" r="-201810" b="-586458"/>
                          </a:stretch>
                        </a:blipFill>
                      </a:tcPr>
                    </a:tc>
                    <a:tc>
                      <a:txBody>
                        <a:bodyPr/>
                        <a:lstStyle/>
                        <a:p>
                          <a:endParaRPr lang="en-US"/>
                        </a:p>
                      </a:txBody>
                      <a:tcPr anchor="ctr">
                        <a:blipFill>
                          <a:blip r:embed="rId2"/>
                          <a:stretch>
                            <a:fillRect l="-100905" t="-128125" r="-101810" b="-586458"/>
                          </a:stretch>
                        </a:blipFill>
                      </a:tcPr>
                    </a:tc>
                    <a:tc>
                      <a:txBody>
                        <a:bodyPr/>
                        <a:lstStyle/>
                        <a:p>
                          <a:endParaRPr lang="en-US"/>
                        </a:p>
                      </a:txBody>
                      <a:tcPr anchor="ctr">
                        <a:blipFill>
                          <a:blip r:embed="rId2"/>
                          <a:stretch>
                            <a:fillRect l="-200905" t="-128125" r="-1810" b="-586458"/>
                          </a:stretch>
                        </a:blipFill>
                      </a:tcPr>
                    </a:tc>
                    <a:extLst>
                      <a:ext uri="{0D108BD9-81ED-4DB2-BD59-A6C34878D82A}">
                        <a16:rowId xmlns:a16="http://schemas.microsoft.com/office/drawing/2014/main" val="10002"/>
                      </a:ext>
                    </a:extLst>
                  </a:tr>
                  <a:tr h="579374">
                    <a:tc>
                      <a:txBody>
                        <a:bodyPr/>
                        <a:lstStyle/>
                        <a:p>
                          <a:endParaRPr lang="en-US"/>
                        </a:p>
                      </a:txBody>
                      <a:tcPr anchor="ctr">
                        <a:blipFill>
                          <a:blip r:embed="rId2"/>
                          <a:stretch>
                            <a:fillRect l="-905" t="-230526" r="-201810" b="-492632"/>
                          </a:stretch>
                        </a:blipFill>
                      </a:tcPr>
                    </a:tc>
                    <a:tc>
                      <a:txBody>
                        <a:bodyPr/>
                        <a:lstStyle/>
                        <a:p>
                          <a:endParaRPr lang="en-US"/>
                        </a:p>
                      </a:txBody>
                      <a:tcPr anchor="ctr">
                        <a:blipFill>
                          <a:blip r:embed="rId2"/>
                          <a:stretch>
                            <a:fillRect l="-100905" t="-230526" r="-101810" b="-492632"/>
                          </a:stretch>
                        </a:blipFill>
                      </a:tcPr>
                    </a:tc>
                    <a:tc>
                      <a:txBody>
                        <a:bodyPr/>
                        <a:lstStyle/>
                        <a:p>
                          <a:endParaRPr lang="en-US"/>
                        </a:p>
                      </a:txBody>
                      <a:tcPr anchor="ctr">
                        <a:blipFill>
                          <a:blip r:embed="rId2"/>
                          <a:stretch>
                            <a:fillRect l="-200905" t="-230526" r="-1810" b="-492632"/>
                          </a:stretch>
                        </a:blipFill>
                      </a:tcPr>
                    </a:tc>
                    <a:extLst>
                      <a:ext uri="{0D108BD9-81ED-4DB2-BD59-A6C34878D82A}">
                        <a16:rowId xmlns:a16="http://schemas.microsoft.com/office/drawing/2014/main" val="10003"/>
                      </a:ext>
                    </a:extLst>
                  </a:tr>
                  <a:tr h="586740">
                    <a:tc>
                      <a:txBody>
                        <a:bodyPr/>
                        <a:lstStyle/>
                        <a:p>
                          <a:endParaRPr lang="en-US"/>
                        </a:p>
                      </a:txBody>
                      <a:tcPr anchor="ctr">
                        <a:blipFill>
                          <a:blip r:embed="rId2"/>
                          <a:stretch>
                            <a:fillRect l="-905" t="-327083" r="-201810" b="-387500"/>
                          </a:stretch>
                        </a:blipFill>
                      </a:tcPr>
                    </a:tc>
                    <a:tc>
                      <a:txBody>
                        <a:bodyPr/>
                        <a:lstStyle/>
                        <a:p>
                          <a:endParaRPr lang="en-US"/>
                        </a:p>
                      </a:txBody>
                      <a:tcPr anchor="ctr">
                        <a:blipFill>
                          <a:blip r:embed="rId2"/>
                          <a:stretch>
                            <a:fillRect l="-100905" t="-327083" r="-101810" b="-387500"/>
                          </a:stretch>
                        </a:blipFill>
                      </a:tcPr>
                    </a:tc>
                    <a:tc>
                      <a:txBody>
                        <a:bodyPr/>
                        <a:lstStyle/>
                        <a:p>
                          <a:endParaRPr lang="en-US"/>
                        </a:p>
                      </a:txBody>
                      <a:tcPr anchor="ctr">
                        <a:blipFill>
                          <a:blip r:embed="rId2"/>
                          <a:stretch>
                            <a:fillRect l="-200905" t="-327083" r="-1810" b="-387500"/>
                          </a:stretch>
                        </a:blipFill>
                      </a:tcPr>
                    </a:tc>
                    <a:extLst>
                      <a:ext uri="{0D108BD9-81ED-4DB2-BD59-A6C34878D82A}">
                        <a16:rowId xmlns:a16="http://schemas.microsoft.com/office/drawing/2014/main" val="10004"/>
                      </a:ext>
                    </a:extLst>
                  </a:tr>
                  <a:tr h="492824">
                    <a:tc>
                      <a:txBody>
                        <a:bodyPr/>
                        <a:lstStyle/>
                        <a:p>
                          <a:endParaRPr lang="en-US"/>
                        </a:p>
                      </a:txBody>
                      <a:tcPr anchor="ctr">
                        <a:blipFill>
                          <a:blip r:embed="rId2"/>
                          <a:stretch>
                            <a:fillRect l="-905" t="-506173" r="-201810" b="-359259"/>
                          </a:stretch>
                        </a:blipFill>
                      </a:tcPr>
                    </a:tc>
                    <a:tc>
                      <a:txBody>
                        <a:bodyPr/>
                        <a:lstStyle/>
                        <a:p>
                          <a:pPr algn="ctr"/>
                          <a:r>
                            <a:rPr sz="1550" dirty="0">
                              <a:latin typeface="Cambria Math"/>
                            </a:rPr>
                            <a:t>1</a:t>
                          </a:r>
                        </a:p>
                      </a:txBody>
                      <a:tcPr anchor="ct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586740">
                    <a:tc>
                      <a:txBody>
                        <a:bodyPr/>
                        <a:lstStyle/>
                        <a:p>
                          <a:endParaRPr lang="en-US"/>
                        </a:p>
                      </a:txBody>
                      <a:tcPr anchor="ctr">
                        <a:blipFill>
                          <a:blip r:embed="rId2"/>
                          <a:stretch>
                            <a:fillRect l="-905" t="-506186" r="-201810" b="-200000"/>
                          </a:stretch>
                        </a:blipFill>
                      </a:tcPr>
                    </a:tc>
                    <a:tc>
                      <a:txBody>
                        <a:bodyPr/>
                        <a:lstStyle/>
                        <a:p>
                          <a:endParaRPr lang="en-US"/>
                        </a:p>
                      </a:txBody>
                      <a:tcPr anchor="ctr">
                        <a:blipFill>
                          <a:blip r:embed="rId2"/>
                          <a:stretch>
                            <a:fillRect l="-100905" t="-506186" r="-101810" b="-200000"/>
                          </a:stretch>
                        </a:blipFill>
                      </a:tcPr>
                    </a:tc>
                    <a:tc>
                      <a:txBody>
                        <a:bodyPr/>
                        <a:lstStyle/>
                        <a:p>
                          <a:endParaRPr lang="en-US"/>
                        </a:p>
                      </a:txBody>
                      <a:tcPr anchor="ctr">
                        <a:blipFill>
                          <a:blip r:embed="rId2"/>
                          <a:stretch>
                            <a:fillRect l="-200905" t="-506186" r="-1810" b="-200000"/>
                          </a:stretch>
                        </a:blipFill>
                      </a:tcPr>
                    </a:tc>
                    <a:extLst>
                      <a:ext uri="{0D108BD9-81ED-4DB2-BD59-A6C34878D82A}">
                        <a16:rowId xmlns:a16="http://schemas.microsoft.com/office/drawing/2014/main" val="10006"/>
                      </a:ext>
                    </a:extLst>
                  </a:tr>
                  <a:tr h="579374">
                    <a:tc>
                      <a:txBody>
                        <a:bodyPr/>
                        <a:lstStyle/>
                        <a:p>
                          <a:endParaRPr lang="en-US"/>
                        </a:p>
                      </a:txBody>
                      <a:tcPr anchor="ctr">
                        <a:blipFill>
                          <a:blip r:embed="rId2"/>
                          <a:stretch>
                            <a:fillRect l="-905" t="-618947" r="-201810" b="-104211"/>
                          </a:stretch>
                        </a:blipFill>
                      </a:tcPr>
                    </a:tc>
                    <a:tc>
                      <a:txBody>
                        <a:bodyPr/>
                        <a:lstStyle/>
                        <a:p>
                          <a:endParaRPr lang="en-US"/>
                        </a:p>
                      </a:txBody>
                      <a:tcPr anchor="ctr">
                        <a:blipFill>
                          <a:blip r:embed="rId2"/>
                          <a:stretch>
                            <a:fillRect l="-100905" t="-618947" r="-101810" b="-104211"/>
                          </a:stretch>
                        </a:blipFill>
                      </a:tcPr>
                    </a:tc>
                    <a:tc>
                      <a:txBody>
                        <a:bodyPr/>
                        <a:lstStyle/>
                        <a:p>
                          <a:endParaRPr lang="en-US"/>
                        </a:p>
                      </a:txBody>
                      <a:tcPr anchor="ctr">
                        <a:blipFill>
                          <a:blip r:embed="rId2"/>
                          <a:stretch>
                            <a:fillRect l="-200905" t="-618947" r="-1810" b="-104211"/>
                          </a:stretch>
                        </a:blipFill>
                      </a:tcPr>
                    </a:tc>
                    <a:extLst>
                      <a:ext uri="{0D108BD9-81ED-4DB2-BD59-A6C34878D82A}">
                        <a16:rowId xmlns:a16="http://schemas.microsoft.com/office/drawing/2014/main" val="10007"/>
                      </a:ext>
                    </a:extLst>
                  </a:tr>
                  <a:tr h="586740">
                    <a:tc>
                      <a:txBody>
                        <a:bodyPr/>
                        <a:lstStyle/>
                        <a:p>
                          <a:endParaRPr lang="en-US"/>
                        </a:p>
                      </a:txBody>
                      <a:tcPr anchor="ctr">
                        <a:blipFill>
                          <a:blip r:embed="rId2"/>
                          <a:stretch>
                            <a:fillRect l="-905" t="-711458" r="-201810" b="-3125"/>
                          </a:stretch>
                        </a:blipFill>
                      </a:tcPr>
                    </a:tc>
                    <a:tc>
                      <a:txBody>
                        <a:bodyPr/>
                        <a:lstStyle/>
                        <a:p>
                          <a:endParaRPr lang="en-US"/>
                        </a:p>
                      </a:txBody>
                      <a:tcPr anchor="ctr">
                        <a:blipFill>
                          <a:blip r:embed="rId2"/>
                          <a:stretch>
                            <a:fillRect l="-100905" t="-711458" r="-101810" b="-3125"/>
                          </a:stretch>
                        </a:blipFill>
                      </a:tcPr>
                    </a:tc>
                    <a:tc>
                      <a:txBody>
                        <a:bodyPr/>
                        <a:lstStyle/>
                        <a:p>
                          <a:endParaRPr lang="en-US"/>
                        </a:p>
                      </a:txBody>
                      <a:tcPr anchor="ctr">
                        <a:blipFill>
                          <a:blip r:embed="rId2"/>
                          <a:stretch>
                            <a:fillRect l="-200905" t="-711458" r="-1810" b="-3125"/>
                          </a:stretch>
                        </a:blipFill>
                      </a:tcPr>
                    </a:tc>
                    <a:extLst>
                      <a:ext uri="{0D108BD9-81ED-4DB2-BD59-A6C34878D82A}">
                        <a16:rowId xmlns:a16="http://schemas.microsoft.com/office/drawing/2014/main" val="100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6CE7143-D2FC-46CB-A60C-4331DF0BF0BD}"/>
                  </a:ext>
                </a:extLst>
              </p:cNvPr>
              <p:cNvGraphicFramePr>
                <a:graphicFrameLocks/>
              </p:cNvGraphicFramePr>
              <p:nvPr>
                <p:extLst>
                  <p:ext uri="{D42A27DB-BD31-4B8C-83A1-F6EECF244321}">
                    <p14:modId xmlns:p14="http://schemas.microsoft.com/office/powerpoint/2010/main" val="1121798751"/>
                  </p:ext>
                </p:extLst>
              </p:nvPr>
            </p:nvGraphicFramePr>
            <p:xfrm>
              <a:off x="4648202" y="1105523"/>
              <a:ext cx="4038600" cy="478104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a:rPr>
                                  <m:t>𝑥</m:t>
                                </m:r>
                              </m:oMath>
                            </m:oMathPara>
                          </a14:m>
                          <a:endParaRPr/>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sin</m:t>
                                </m:r>
                                <m:r>
                                  <a:rPr sz="1800">
                                    <a:latin typeface="Cambria Math"/>
                                  </a:rPr>
                                  <m:t>⁡</m:t>
                                </m:r>
                                <m:r>
                                  <a:rPr sz="1800">
                                    <a:latin typeface="Cambria Math"/>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m:rPr>
                                    <m:sty m:val="p"/>
                                  </m:rPr>
                                  <a:rPr sz="1800">
                                    <a:latin typeface="Cambria Math"/>
                                  </a:rPr>
                                  <m:t>cos</m:t>
                                </m:r>
                                <m:r>
                                  <a:rPr sz="1800">
                                    <a:latin typeface="Cambria Math"/>
                                  </a:rPr>
                                  <m:t>⁡</m:t>
                                </m:r>
                                <m:r>
                                  <a:rPr sz="1800">
                                    <a:latin typeface="Cambria Math"/>
                                  </a:rPr>
                                  <m:t>𝑥</m:t>
                                </m:r>
                              </m:oMath>
                            </m:oMathPara>
                          </a14:m>
                          <a:endParaRP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𝜋</m:t>
                                </m:r>
                              </m:oMath>
                            </m:oMathPara>
                          </a14:m>
                          <a:endParaRPr sz="1550"/>
                        </a:p>
                      </a:txBody>
                      <a:tcPr anchor="ctr"/>
                    </a:tc>
                    <a:tc>
                      <a:txBody>
                        <a:bodyPr/>
                        <a:lstStyle/>
                        <a:p>
                          <a:pPr algn="ctr"/>
                          <a:r>
                            <a:rPr sz="1550">
                              <a:latin typeface="Cambria Math"/>
                            </a:rPr>
                            <a:t>0</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r>
                                  <a:rPr sz="1550">
                                    <a:latin typeface="Cambria Math"/>
                                  </a:rPr>
                                  <m:t>1</m:t>
                                </m:r>
                              </m:oMath>
                            </m:oMathPara>
                          </a14:m>
                          <a:endParaRPr sz="1550"/>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7</m:t>
                                    </m:r>
                                    <m:r>
                                      <a:rPr sz="1550">
                                        <a:latin typeface="Cambria Math"/>
                                      </a:rPr>
                                      <m:t>𝜋</m:t>
                                    </m:r>
                                  </m:num>
                                  <m:den>
                                    <m:r>
                                      <a:rPr sz="1550">
                                        <a:latin typeface="Cambria Math"/>
                                      </a:rPr>
                                      <m:t>6</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5</m:t>
                                    </m:r>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4</m:t>
                                    </m:r>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3</m:t>
                                    </m:r>
                                    <m:r>
                                      <a:rPr sz="1550">
                                        <a:latin typeface="Cambria Math"/>
                                      </a:rPr>
                                      <m:t>𝜋</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r>
                                  <a:rPr sz="1550">
                                    <a:latin typeface="Cambria Math"/>
                                  </a:rPr>
                                  <m:t>1</m:t>
                                </m:r>
                              </m:oMath>
                            </m:oMathPara>
                          </a14:m>
                          <a:endParaRPr sz="1550"/>
                        </a:p>
                      </a:txBody>
                      <a:tcPr anchor="ct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5</m:t>
                                    </m:r>
                                    <m:r>
                                      <a:rPr sz="1550">
                                        <a:latin typeface="Cambria Math"/>
                                      </a:rPr>
                                      <m:t>𝜋</m:t>
                                    </m:r>
                                  </m:num>
                                  <m:den>
                                    <m:r>
                                      <a:rPr sz="1550">
                                        <a:latin typeface="Cambria Math"/>
                                      </a:rPr>
                                      <m:t>3</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7</m:t>
                                    </m:r>
                                    <m:r>
                                      <a:rPr sz="1550">
                                        <a:latin typeface="Cambria Math"/>
                                      </a:rPr>
                                      <m:t>𝜋</m:t>
                                    </m:r>
                                  </m:num>
                                  <m:den>
                                    <m:r>
                                      <a:rPr sz="1550">
                                        <a:latin typeface="Cambria Math"/>
                                      </a:rPr>
                                      <m:t>4</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lang="ar-AE" sz="1550" i="1" smtClean="0">
                                        <a:latin typeface="Cambria Math" panose="02040503050406030204" pitchFamily="18" charset="0"/>
                                      </a:rPr>
                                    </m:ctrlPr>
                                  </m:fPr>
                                  <m:num>
                                    <m:r>
                                      <a:rPr lang="ar-AE" sz="1550" b="0" i="1" smtClean="0">
                                        <a:latin typeface="Cambria Math" panose="02040503050406030204" pitchFamily="18" charset="0"/>
                                      </a:rPr>
                                      <m:t>1</m:t>
                                    </m:r>
                                  </m:num>
                                  <m:den>
                                    <m:rad>
                                      <m:radPr>
                                        <m:degHide m:val="on"/>
                                        <m:ctrlPr>
                                          <a:rPr lang="ar-AE" sz="1550" i="1" smtClean="0">
                                            <a:latin typeface="Cambria Math" panose="02040503050406030204" pitchFamily="18" charset="0"/>
                                          </a:rPr>
                                        </m:ctrlPr>
                                      </m:radPr>
                                      <m:deg/>
                                      <m:e>
                                        <m:r>
                                          <a:rPr lang="ar-AE" sz="1550">
                                            <a:latin typeface="Cambria Math"/>
                                          </a:rPr>
                                          <m:t>2</m:t>
                                        </m:r>
                                      </m:e>
                                    </m:rad>
                                  </m:den>
                                </m:f>
                              </m:oMath>
                            </m:oMathPara>
                          </a14:m>
                          <a:endParaRPr sz="1550" dirty="0"/>
                        </a:p>
                      </a:txBody>
                      <a:tcPr anchor="ctr"/>
                    </a:tc>
                    <a:extLst>
                      <a:ext uri="{0D108BD9-81ED-4DB2-BD59-A6C34878D82A}">
                        <a16:rowId xmlns:a16="http://schemas.microsoft.com/office/drawing/2014/main" val="10007"/>
                      </a:ext>
                    </a:extLst>
                  </a:tr>
                  <a:tr h="0">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
                                      <a:rPr sz="1550">
                                        <a:latin typeface="Cambria Math"/>
                                      </a:rPr>
                                      <m:t>11</m:t>
                                    </m:r>
                                    <m:r>
                                      <a:rPr sz="1550">
                                        <a:latin typeface="Cambria Math"/>
                                      </a:rPr>
                                      <m:t>𝜋</m:t>
                                    </m:r>
                                  </m:num>
                                  <m:den>
                                    <m:r>
                                      <a:rPr sz="1550">
                                        <a:latin typeface="Cambria Math"/>
                                      </a:rPr>
                                      <m:t>6</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r>
                                  <a:rPr sz="1550">
                                    <a:latin typeface="Cambria Math"/>
                                  </a:rPr>
                                  <m:t>−</m:t>
                                </m:r>
                                <m:f>
                                  <m:fPr>
                                    <m:ctrlPr>
                                      <a:rPr sz="1550" i="1">
                                        <a:latin typeface="Cambria Math" panose="02040503050406030204" pitchFamily="18" charset="0"/>
                                      </a:rPr>
                                    </m:ctrlPr>
                                  </m:fPr>
                                  <m:num>
                                    <m:r>
                                      <a:rPr sz="1550">
                                        <a:latin typeface="Cambria Math"/>
                                      </a:rPr>
                                      <m:t>1</m:t>
                                    </m:r>
                                  </m:num>
                                  <m:den>
                                    <m:r>
                                      <a:rPr sz="1550">
                                        <a:latin typeface="Cambria Math"/>
                                      </a:rPr>
                                      <m:t>2</m:t>
                                    </m:r>
                                  </m:den>
                                </m:f>
                              </m:oMath>
                            </m:oMathPara>
                          </a14:m>
                          <a:endParaRPr sz="1550"/>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550" i="1">
                                        <a:latin typeface="Cambria Math" panose="02040503050406030204" pitchFamily="18" charset="0"/>
                                      </a:rPr>
                                    </m:ctrlPr>
                                  </m:fPr>
                                  <m:num>
                                    <m:rad>
                                      <m:radPr>
                                        <m:degHide m:val="on"/>
                                        <m:ctrlPr>
                                          <a:rPr sz="1550" i="1">
                                            <a:latin typeface="Cambria Math" panose="02040503050406030204" pitchFamily="18" charset="0"/>
                                          </a:rPr>
                                        </m:ctrlPr>
                                      </m:radPr>
                                      <m:deg/>
                                      <m:e>
                                        <m:r>
                                          <a:rPr sz="1550">
                                            <a:latin typeface="Cambria Math"/>
                                          </a:rPr>
                                          <m:t>3</m:t>
                                        </m:r>
                                      </m:e>
                                    </m:rad>
                                  </m:num>
                                  <m:den>
                                    <m:r>
                                      <a:rPr sz="1550">
                                        <a:latin typeface="Cambria Math"/>
                                      </a:rPr>
                                      <m:t>2</m:t>
                                    </m:r>
                                  </m:den>
                                </m:f>
                              </m:oMath>
                            </m:oMathPara>
                          </a14:m>
                          <a:endParaRPr sz="1550" dirty="0"/>
                        </a:p>
                      </a:txBody>
                      <a:tcPr anchor="ctr"/>
                    </a:tc>
                    <a:extLst>
                      <a:ext uri="{0D108BD9-81ED-4DB2-BD59-A6C34878D82A}">
                        <a16:rowId xmlns:a16="http://schemas.microsoft.com/office/drawing/2014/main" val="10008"/>
                      </a:ext>
                    </a:extLst>
                  </a:tr>
                </a:tbl>
              </a:graphicData>
            </a:graphic>
          </p:graphicFrame>
        </mc:Choice>
        <mc:Fallback xmlns="">
          <p:graphicFrame>
            <p:nvGraphicFramePr>
              <p:cNvPr id="4" name="Table Placeholder 2">
                <a:extLst>
                  <a:ext uri="{FF2B5EF4-FFF2-40B4-BE49-F238E27FC236}">
                    <a16:creationId xmlns:a16="http://schemas.microsoft.com/office/drawing/2014/main" id="{76CE7143-D2FC-46CB-A60C-4331DF0BF0BD}"/>
                  </a:ext>
                </a:extLst>
              </p:cNvPr>
              <p:cNvGraphicFramePr>
                <a:graphicFrameLocks/>
              </p:cNvGraphicFramePr>
              <p:nvPr>
                <p:extLst>
                  <p:ext uri="{D42A27DB-BD31-4B8C-83A1-F6EECF244321}">
                    <p14:modId xmlns:p14="http://schemas.microsoft.com/office/powerpoint/2010/main" val="1121798751"/>
                  </p:ext>
                </p:extLst>
              </p:nvPr>
            </p:nvGraphicFramePr>
            <p:xfrm>
              <a:off x="4648202" y="1105523"/>
              <a:ext cx="4038600" cy="4781042"/>
            </p:xfrm>
            <a:graphic>
              <a:graphicData uri="http://schemas.openxmlformats.org/drawingml/2006/table">
                <a:tbl>
                  <a:tblPr firstRow="1" bandRow="1">
                    <a:tableStyleId>{5C22544A-7EE6-4342-B048-85BDC9FD1C3A}</a:tableStyleId>
                  </a:tblPr>
                  <a:tblGrid>
                    <a:gridCol w="13462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370840">
                    <a:tc>
                      <a:txBody>
                        <a:bodyPr/>
                        <a:lstStyle/>
                        <a:p>
                          <a:endParaRPr lang="en-US"/>
                        </a:p>
                      </a:txBody>
                      <a:tcPr>
                        <a:blipFill>
                          <a:blip r:embed="rId3"/>
                          <a:stretch>
                            <a:fillRect l="-452" t="-1639" r="-202262" b="-1190164"/>
                          </a:stretch>
                        </a:blipFill>
                      </a:tcPr>
                    </a:tc>
                    <a:tc>
                      <a:txBody>
                        <a:bodyPr/>
                        <a:lstStyle/>
                        <a:p>
                          <a:endParaRPr lang="en-US"/>
                        </a:p>
                      </a:txBody>
                      <a:tcPr>
                        <a:blipFill>
                          <a:blip r:embed="rId3"/>
                          <a:stretch>
                            <a:fillRect l="-100000" t="-1639" r="-101351" b="-1190164"/>
                          </a:stretch>
                        </a:blipFill>
                      </a:tcPr>
                    </a:tc>
                    <a:tc>
                      <a:txBody>
                        <a:bodyPr/>
                        <a:lstStyle/>
                        <a:p>
                          <a:endParaRPr lang="en-US"/>
                        </a:p>
                      </a:txBody>
                      <a:tcPr>
                        <a:blipFill>
                          <a:blip r:embed="rId3"/>
                          <a:stretch>
                            <a:fillRect l="-200905" t="-1639" r="-1810" b="-1190164"/>
                          </a:stretch>
                        </a:blipFill>
                      </a:tcPr>
                    </a:tc>
                    <a:extLst>
                      <a:ext uri="{0D108BD9-81ED-4DB2-BD59-A6C34878D82A}">
                        <a16:rowId xmlns:a16="http://schemas.microsoft.com/office/drawing/2014/main" val="10000"/>
                      </a:ext>
                    </a:extLst>
                  </a:tr>
                  <a:tr h="370840">
                    <a:tc>
                      <a:txBody>
                        <a:bodyPr/>
                        <a:lstStyle/>
                        <a:p>
                          <a:endParaRPr lang="en-US"/>
                        </a:p>
                      </a:txBody>
                      <a:tcPr anchor="ctr">
                        <a:blipFill>
                          <a:blip r:embed="rId3"/>
                          <a:stretch>
                            <a:fillRect l="-452" t="-101639" r="-202262" b="-1090164"/>
                          </a:stretch>
                        </a:blipFill>
                      </a:tcPr>
                    </a:tc>
                    <a:tc>
                      <a:txBody>
                        <a:bodyPr/>
                        <a:lstStyle/>
                        <a:p>
                          <a:pPr algn="ctr"/>
                          <a:r>
                            <a:rPr sz="1550">
                              <a:latin typeface="Cambria Math"/>
                            </a:rPr>
                            <a:t>0</a:t>
                          </a:r>
                        </a:p>
                      </a:txBody>
                      <a:tcPr anchor="ctr"/>
                    </a:tc>
                    <a:tc>
                      <a:txBody>
                        <a:bodyPr/>
                        <a:lstStyle/>
                        <a:p>
                          <a:endParaRPr lang="en-US"/>
                        </a:p>
                      </a:txBody>
                      <a:tcPr anchor="ctr">
                        <a:blipFill>
                          <a:blip r:embed="rId3"/>
                          <a:stretch>
                            <a:fillRect l="-200905" t="-101639" r="-1810" b="-1090164"/>
                          </a:stretch>
                        </a:blipFill>
                      </a:tcPr>
                    </a:tc>
                    <a:extLst>
                      <a:ext uri="{0D108BD9-81ED-4DB2-BD59-A6C34878D82A}">
                        <a16:rowId xmlns:a16="http://schemas.microsoft.com/office/drawing/2014/main" val="10001"/>
                      </a:ext>
                    </a:extLst>
                  </a:tr>
                  <a:tr h="586740">
                    <a:tc>
                      <a:txBody>
                        <a:bodyPr/>
                        <a:lstStyle/>
                        <a:p>
                          <a:endParaRPr lang="en-US"/>
                        </a:p>
                      </a:txBody>
                      <a:tcPr anchor="ctr">
                        <a:blipFill>
                          <a:blip r:embed="rId3"/>
                          <a:stretch>
                            <a:fillRect l="-452" t="-128125" r="-202262" b="-592708"/>
                          </a:stretch>
                        </a:blipFill>
                      </a:tcPr>
                    </a:tc>
                    <a:tc>
                      <a:txBody>
                        <a:bodyPr/>
                        <a:lstStyle/>
                        <a:p>
                          <a:endParaRPr lang="en-US"/>
                        </a:p>
                      </a:txBody>
                      <a:tcPr anchor="ctr">
                        <a:blipFill>
                          <a:blip r:embed="rId3"/>
                          <a:stretch>
                            <a:fillRect l="-100000" t="-128125" r="-101351" b="-592708"/>
                          </a:stretch>
                        </a:blipFill>
                      </a:tcPr>
                    </a:tc>
                    <a:tc>
                      <a:txBody>
                        <a:bodyPr/>
                        <a:lstStyle/>
                        <a:p>
                          <a:endParaRPr lang="en-US"/>
                        </a:p>
                      </a:txBody>
                      <a:tcPr anchor="ctr">
                        <a:blipFill>
                          <a:blip r:embed="rId3"/>
                          <a:stretch>
                            <a:fillRect l="-200905" t="-128125" r="-1810" b="-592708"/>
                          </a:stretch>
                        </a:blipFill>
                      </a:tcPr>
                    </a:tc>
                    <a:extLst>
                      <a:ext uri="{0D108BD9-81ED-4DB2-BD59-A6C34878D82A}">
                        <a16:rowId xmlns:a16="http://schemas.microsoft.com/office/drawing/2014/main" val="10002"/>
                      </a:ext>
                    </a:extLst>
                  </a:tr>
                  <a:tr h="579374">
                    <a:tc>
                      <a:txBody>
                        <a:bodyPr/>
                        <a:lstStyle/>
                        <a:p>
                          <a:endParaRPr lang="en-US"/>
                        </a:p>
                      </a:txBody>
                      <a:tcPr anchor="ctr">
                        <a:blipFill>
                          <a:blip r:embed="rId3"/>
                          <a:stretch>
                            <a:fillRect l="-452" t="-230526" r="-202262" b="-498947"/>
                          </a:stretch>
                        </a:blipFill>
                      </a:tcPr>
                    </a:tc>
                    <a:tc>
                      <a:txBody>
                        <a:bodyPr/>
                        <a:lstStyle/>
                        <a:p>
                          <a:endParaRPr lang="en-US"/>
                        </a:p>
                      </a:txBody>
                      <a:tcPr anchor="ctr">
                        <a:blipFill>
                          <a:blip r:embed="rId3"/>
                          <a:stretch>
                            <a:fillRect l="-100000" t="-230526" r="-101351" b="-498947"/>
                          </a:stretch>
                        </a:blipFill>
                      </a:tcPr>
                    </a:tc>
                    <a:tc>
                      <a:txBody>
                        <a:bodyPr/>
                        <a:lstStyle/>
                        <a:p>
                          <a:endParaRPr lang="en-US"/>
                        </a:p>
                      </a:txBody>
                      <a:tcPr anchor="ctr">
                        <a:blipFill>
                          <a:blip r:embed="rId3"/>
                          <a:stretch>
                            <a:fillRect l="-200905" t="-230526" r="-1810" b="-498947"/>
                          </a:stretch>
                        </a:blipFill>
                      </a:tcPr>
                    </a:tc>
                    <a:extLst>
                      <a:ext uri="{0D108BD9-81ED-4DB2-BD59-A6C34878D82A}">
                        <a16:rowId xmlns:a16="http://schemas.microsoft.com/office/drawing/2014/main" val="10003"/>
                      </a:ext>
                    </a:extLst>
                  </a:tr>
                  <a:tr h="586740">
                    <a:tc>
                      <a:txBody>
                        <a:bodyPr/>
                        <a:lstStyle/>
                        <a:p>
                          <a:endParaRPr lang="en-US"/>
                        </a:p>
                      </a:txBody>
                      <a:tcPr anchor="ctr">
                        <a:blipFill>
                          <a:blip r:embed="rId3"/>
                          <a:stretch>
                            <a:fillRect l="-452" t="-323711" r="-202262" b="-388660"/>
                          </a:stretch>
                        </a:blipFill>
                      </a:tcPr>
                    </a:tc>
                    <a:tc>
                      <a:txBody>
                        <a:bodyPr/>
                        <a:lstStyle/>
                        <a:p>
                          <a:endParaRPr lang="en-US"/>
                        </a:p>
                      </a:txBody>
                      <a:tcPr anchor="ctr">
                        <a:blipFill>
                          <a:blip r:embed="rId3"/>
                          <a:stretch>
                            <a:fillRect l="-100000" t="-323711" r="-101351" b="-388660"/>
                          </a:stretch>
                        </a:blipFill>
                      </a:tcPr>
                    </a:tc>
                    <a:tc>
                      <a:txBody>
                        <a:bodyPr/>
                        <a:lstStyle/>
                        <a:p>
                          <a:endParaRPr lang="en-US"/>
                        </a:p>
                      </a:txBody>
                      <a:tcPr anchor="ctr">
                        <a:blipFill>
                          <a:blip r:embed="rId3"/>
                          <a:stretch>
                            <a:fillRect l="-200905" t="-323711" r="-1810" b="-388660"/>
                          </a:stretch>
                        </a:blipFill>
                      </a:tcPr>
                    </a:tc>
                    <a:extLst>
                      <a:ext uri="{0D108BD9-81ED-4DB2-BD59-A6C34878D82A}">
                        <a16:rowId xmlns:a16="http://schemas.microsoft.com/office/drawing/2014/main" val="10004"/>
                      </a:ext>
                    </a:extLst>
                  </a:tr>
                  <a:tr h="533654">
                    <a:tc>
                      <a:txBody>
                        <a:bodyPr/>
                        <a:lstStyle/>
                        <a:p>
                          <a:endParaRPr lang="en-US"/>
                        </a:p>
                      </a:txBody>
                      <a:tcPr anchor="ctr">
                        <a:blipFill>
                          <a:blip r:embed="rId3"/>
                          <a:stretch>
                            <a:fillRect l="-452" t="-472414" r="-202262" b="-333333"/>
                          </a:stretch>
                        </a:blipFill>
                      </a:tcPr>
                    </a:tc>
                    <a:tc>
                      <a:txBody>
                        <a:bodyPr/>
                        <a:lstStyle/>
                        <a:p>
                          <a:endParaRPr lang="en-US"/>
                        </a:p>
                      </a:txBody>
                      <a:tcPr anchor="ctr">
                        <a:blipFill>
                          <a:blip r:embed="rId3"/>
                          <a:stretch>
                            <a:fillRect l="-100000" t="-472414" r="-101351" b="-333333"/>
                          </a:stretch>
                        </a:blipFill>
                      </a:tcPr>
                    </a:tc>
                    <a:tc>
                      <a:txBody>
                        <a:bodyPr/>
                        <a:lstStyle/>
                        <a:p>
                          <a:pPr algn="ctr"/>
                          <a:r>
                            <a:rPr sz="1550">
                              <a:latin typeface="Cambria Math"/>
                            </a:rPr>
                            <a:t>0</a:t>
                          </a:r>
                        </a:p>
                      </a:txBody>
                      <a:tcPr anchor="ctr"/>
                    </a:tc>
                    <a:extLst>
                      <a:ext uri="{0D108BD9-81ED-4DB2-BD59-A6C34878D82A}">
                        <a16:rowId xmlns:a16="http://schemas.microsoft.com/office/drawing/2014/main" val="10005"/>
                      </a:ext>
                    </a:extLst>
                  </a:tr>
                  <a:tr h="586740">
                    <a:tc>
                      <a:txBody>
                        <a:bodyPr/>
                        <a:lstStyle/>
                        <a:p>
                          <a:endParaRPr lang="en-US"/>
                        </a:p>
                      </a:txBody>
                      <a:tcPr anchor="ctr">
                        <a:blipFill>
                          <a:blip r:embed="rId3"/>
                          <a:stretch>
                            <a:fillRect l="-452" t="-513402" r="-202262" b="-198969"/>
                          </a:stretch>
                        </a:blipFill>
                      </a:tcPr>
                    </a:tc>
                    <a:tc>
                      <a:txBody>
                        <a:bodyPr/>
                        <a:lstStyle/>
                        <a:p>
                          <a:endParaRPr lang="en-US"/>
                        </a:p>
                      </a:txBody>
                      <a:tcPr anchor="ctr">
                        <a:blipFill>
                          <a:blip r:embed="rId3"/>
                          <a:stretch>
                            <a:fillRect l="-100000" t="-513402" r="-101351" b="-198969"/>
                          </a:stretch>
                        </a:blipFill>
                      </a:tcPr>
                    </a:tc>
                    <a:tc>
                      <a:txBody>
                        <a:bodyPr/>
                        <a:lstStyle/>
                        <a:p>
                          <a:endParaRPr lang="en-US"/>
                        </a:p>
                      </a:txBody>
                      <a:tcPr anchor="ctr">
                        <a:blipFill>
                          <a:blip r:embed="rId3"/>
                          <a:stretch>
                            <a:fillRect l="-200905" t="-513402" r="-1810" b="-198969"/>
                          </a:stretch>
                        </a:blipFill>
                      </a:tcPr>
                    </a:tc>
                    <a:extLst>
                      <a:ext uri="{0D108BD9-81ED-4DB2-BD59-A6C34878D82A}">
                        <a16:rowId xmlns:a16="http://schemas.microsoft.com/office/drawing/2014/main" val="10006"/>
                      </a:ext>
                    </a:extLst>
                  </a:tr>
                  <a:tr h="579374">
                    <a:tc>
                      <a:txBody>
                        <a:bodyPr/>
                        <a:lstStyle/>
                        <a:p>
                          <a:endParaRPr lang="en-US"/>
                        </a:p>
                      </a:txBody>
                      <a:tcPr anchor="ctr">
                        <a:blipFill>
                          <a:blip r:embed="rId3"/>
                          <a:stretch>
                            <a:fillRect l="-452" t="-626316" r="-202262" b="-103158"/>
                          </a:stretch>
                        </a:blipFill>
                      </a:tcPr>
                    </a:tc>
                    <a:tc>
                      <a:txBody>
                        <a:bodyPr/>
                        <a:lstStyle/>
                        <a:p>
                          <a:endParaRPr lang="en-US"/>
                        </a:p>
                      </a:txBody>
                      <a:tcPr anchor="ctr">
                        <a:blipFill>
                          <a:blip r:embed="rId3"/>
                          <a:stretch>
                            <a:fillRect l="-100000" t="-626316" r="-101351" b="-103158"/>
                          </a:stretch>
                        </a:blipFill>
                      </a:tcPr>
                    </a:tc>
                    <a:tc>
                      <a:txBody>
                        <a:bodyPr/>
                        <a:lstStyle/>
                        <a:p>
                          <a:endParaRPr lang="en-US"/>
                        </a:p>
                      </a:txBody>
                      <a:tcPr anchor="ctr">
                        <a:blipFill>
                          <a:blip r:embed="rId3"/>
                          <a:stretch>
                            <a:fillRect l="-200905" t="-626316" r="-1810" b="-103158"/>
                          </a:stretch>
                        </a:blipFill>
                      </a:tcPr>
                    </a:tc>
                    <a:extLst>
                      <a:ext uri="{0D108BD9-81ED-4DB2-BD59-A6C34878D82A}">
                        <a16:rowId xmlns:a16="http://schemas.microsoft.com/office/drawing/2014/main" val="10007"/>
                      </a:ext>
                    </a:extLst>
                  </a:tr>
                  <a:tr h="586740">
                    <a:tc>
                      <a:txBody>
                        <a:bodyPr/>
                        <a:lstStyle/>
                        <a:p>
                          <a:endParaRPr lang="en-US"/>
                        </a:p>
                      </a:txBody>
                      <a:tcPr anchor="ctr">
                        <a:blipFill>
                          <a:blip r:embed="rId3"/>
                          <a:stretch>
                            <a:fillRect l="-452" t="-718750" r="-202262" b="-2083"/>
                          </a:stretch>
                        </a:blipFill>
                      </a:tcPr>
                    </a:tc>
                    <a:tc>
                      <a:txBody>
                        <a:bodyPr/>
                        <a:lstStyle/>
                        <a:p>
                          <a:endParaRPr lang="en-US"/>
                        </a:p>
                      </a:txBody>
                      <a:tcPr anchor="ctr">
                        <a:blipFill>
                          <a:blip r:embed="rId3"/>
                          <a:stretch>
                            <a:fillRect l="-100000" t="-718750" r="-101351" b="-2083"/>
                          </a:stretch>
                        </a:blipFill>
                      </a:tcPr>
                    </a:tc>
                    <a:tc>
                      <a:txBody>
                        <a:bodyPr/>
                        <a:lstStyle/>
                        <a:p>
                          <a:endParaRPr lang="en-US"/>
                        </a:p>
                      </a:txBody>
                      <a:tcPr anchor="ctr">
                        <a:blipFill>
                          <a:blip r:embed="rId3"/>
                          <a:stretch>
                            <a:fillRect l="-200905" t="-718750" r="-1810" b="-2083"/>
                          </a:stretch>
                        </a:blipFill>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of Sine and Cosine Curves (cont.)</a:t>
            </a:r>
          </a:p>
        </p:txBody>
      </p:sp>
      <p:pic>
        <p:nvPicPr>
          <p:cNvPr id="4" name="Picture 3">
            <a:extLst>
              <a:ext uri="{FF2B5EF4-FFF2-40B4-BE49-F238E27FC236}">
                <a16:creationId xmlns:a16="http://schemas.microsoft.com/office/drawing/2014/main" id="{8EB42B05-953D-4ADC-80CB-09635C78E21E}"/>
              </a:ext>
            </a:extLst>
          </p:cNvPr>
          <p:cNvPicPr>
            <a:picLocks noChangeAspect="1"/>
          </p:cNvPicPr>
          <p:nvPr/>
        </p:nvPicPr>
        <p:blipFill>
          <a:blip r:embed="rId2"/>
          <a:stretch>
            <a:fillRect/>
          </a:stretch>
        </p:blipFill>
        <p:spPr>
          <a:xfrm>
            <a:off x="2660738" y="5346127"/>
            <a:ext cx="3822523" cy="749873"/>
          </a:xfrm>
          <a:prstGeom prst="rect">
            <a:avLst/>
          </a:prstGeom>
        </p:spPr>
      </p:pic>
      <p:pic>
        <p:nvPicPr>
          <p:cNvPr id="9" name="Content Placeholder 8">
            <a:extLst>
              <a:ext uri="{FF2B5EF4-FFF2-40B4-BE49-F238E27FC236}">
                <a16:creationId xmlns:a16="http://schemas.microsoft.com/office/drawing/2014/main" id="{A007E1DB-EA9B-4097-B245-9ED06937793E}"/>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8206" y="1219200"/>
            <a:ext cx="4827588" cy="412692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Frequency of Sine and Cosine Curves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a fixed real number </a:t>
                </a:r>
                <a14:m>
                  <m:oMath xmlns:m="http://schemas.openxmlformats.org/officeDocument/2006/math">
                    <m:r>
                      <a:rPr>
                        <a:latin typeface="Cambria Math" panose="02040503050406030204" pitchFamily="18" charset="0"/>
                      </a:rPr>
                      <m:t>𝑏</m:t>
                    </m:r>
                  </m:oMath>
                </a14:m>
                <a:r>
                  <a:rPr sz="2800" dirty="0"/>
                  <a:t>, the </a:t>
                </a:r>
                <a:r>
                  <a:rPr sz="2800" b="1" dirty="0"/>
                  <a:t>frequency</a:t>
                </a:r>
                <a:r>
                  <a:rPr sz="2800" dirty="0"/>
                  <a:t>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dirty="0"/>
                  <a:t> or the function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dirty="0"/>
                  <a:t> is the number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𝑏</m:t>
                        </m:r>
                      </m:num>
                      <m:den>
                        <m:r>
                          <a:rPr>
                            <a:latin typeface="Cambria Math" panose="02040503050406030204" pitchFamily="18" charset="0"/>
                          </a:rPr>
                          <m:t>2</m:t>
                        </m:r>
                        <m:r>
                          <a:rPr lang="en-US" i="1" smtClean="0">
                            <a:latin typeface="Cambria Math" panose="02040503050406030204" pitchFamily="18" charset="0"/>
                            <a:ea typeface="Cambria Math" panose="02040503050406030204" pitchFamily="18" charset="0"/>
                          </a:rPr>
                          <m:t>𝜋</m:t>
                        </m:r>
                      </m:den>
                    </m:f>
                  </m:oMath>
                </a14:m>
                <a:r>
                  <a:rPr sz="2800" dirty="0"/>
                  <a:t>. When the independent variable represents time, measured in seconds, the measurement of frequency is stated in terms of </a:t>
                </a:r>
                <a:r>
                  <a:rPr sz="2800" b="1" dirty="0"/>
                  <a:t>cycles per second</a:t>
                </a:r>
                <a:r>
                  <a:rPr sz="2800" dirty="0"/>
                  <a:t>, or </a:t>
                </a:r>
                <a:r>
                  <a:rPr sz="2800" b="1" dirty="0"/>
                  <a:t>hertz (Hz)</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Amplitude and Frequency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amplitude and frequency of each of the following functions. Then use your results to sketch the graph of one complete cycle of each function starting at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a:t>
                </a:r>
              </a:p>
              <a:p>
                <a:pPr marL="514350" indent="-514350">
                  <a:buFont typeface="+mj-lt"/>
                  <a:buAutoNum type="alphaLcPeriod"/>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=3</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e>
                        </m:d>
                      </m:e>
                    </m:func>
                  </m:oMath>
                </a14:m>
                <a:endParaRPr lang="en-US" dirty="0"/>
              </a:p>
              <a:p>
                <a:pPr marL="514350" indent="-514350">
                  <a:buFont typeface="+mj-lt"/>
                  <a:buAutoNum type="alphaLcPeriod" startAt="2"/>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𝜋</m:t>
                            </m:r>
                            <m:r>
                              <a:rPr>
                                <a:latin typeface="Cambria Math" panose="02040503050406030204" pitchFamily="18" charset="0"/>
                              </a:rPr>
                              <m:t>𝑥</m:t>
                            </m:r>
                          </m:e>
                        </m:d>
                      </m:e>
                    </m:func>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444"/>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marL="514350" indent="-514350">
                  <a:buFont typeface="+mj-lt"/>
                  <a:buAutoNum type="alphaLcPeriod"/>
                  <a:defRPr sz="2800"/>
                </a:pPr>
                <a:r>
                  <a:rPr dirty="0"/>
                  <a:t>​</a:t>
                </a:r>
                <a:r>
                  <a:rPr sz="2800" dirty="0"/>
                  <a:t>Regardless of the argument, sine always oscillates between </a:t>
                </a:r>
                <a14:m>
                  <m:oMath xmlns:m="http://schemas.openxmlformats.org/officeDocument/2006/math">
                    <m:r>
                      <a:rPr>
                        <a:latin typeface="Cambria Math" panose="02040503050406030204" pitchFamily="18" charset="0"/>
                      </a:rPr>
                      <m:t>−1</m:t>
                    </m:r>
                  </m:oMath>
                </a14:m>
                <a:r>
                  <a:rPr sz="2800" dirty="0"/>
                  <a:t> and </a:t>
                </a:r>
                <a:r>
                  <a:rPr sz="2800" dirty="0">
                    <a:latin typeface="Cambria Math"/>
                  </a:rPr>
                  <a:t>1</a:t>
                </a:r>
                <a:r>
                  <a:rPr sz="2800" dirty="0"/>
                  <a:t> in magnitude. Multiplying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e>
                    </m:d>
                  </m:oMath>
                </a14:m>
                <a:r>
                  <a:rPr sz="2800" dirty="0"/>
                  <a:t> by </a:t>
                </a:r>
                <a:endParaRPr lang="en-US" sz="2800" dirty="0"/>
              </a:p>
              <a:p>
                <a:pPr marL="457200" lvl="1" indent="0">
                  <a:buNone/>
                  <a:defRPr sz="2800"/>
                </a:pPr>
                <a:r>
                  <a:rPr dirty="0">
                    <a:latin typeface="Cambria Math"/>
                  </a:rPr>
                  <a:t>3</a:t>
                </a:r>
                <a:r>
                  <a:rPr dirty="0"/>
                  <a:t> then stretches the graph vertically by a factor of </a:t>
                </a:r>
                <a:r>
                  <a:rPr dirty="0">
                    <a:latin typeface="Cambria Math"/>
                  </a:rPr>
                  <a:t>3</a:t>
                </a:r>
                <a:r>
                  <a:rPr dirty="0"/>
                  <a:t>, so the function </a:t>
                </a:r>
                <a14:m>
                  <m:oMath xmlns:m="http://schemas.openxmlformats.org/officeDocument/2006/math">
                    <m:r>
                      <a:rPr>
                        <a:latin typeface="Cambria Math" panose="02040503050406030204" pitchFamily="18" charset="0"/>
                      </a:rPr>
                      <m:t>𝑓</m:t>
                    </m:r>
                  </m:oMath>
                </a14:m>
                <a:r>
                  <a:rPr dirty="0"/>
                  <a:t> has an amplitude of </a:t>
                </a:r>
                <a:r>
                  <a:rPr dirty="0">
                    <a:latin typeface="Cambria Math"/>
                  </a:rPr>
                  <a:t>3</a:t>
                </a:r>
                <a:r>
                  <a:rPr dirty="0"/>
                  <a:t>. The number </a:t>
                </a:r>
                <a14:m>
                  <m:oMath xmlns:m="http://schemas.openxmlformats.org/officeDocument/2006/math">
                    <m:r>
                      <a:rPr>
                        <a:latin typeface="Cambria Math" panose="02040503050406030204" pitchFamily="18" charset="0"/>
                      </a:rPr>
                      <m:t>𝑏</m:t>
                    </m:r>
                  </m:oMath>
                </a14:m>
                <a:r>
                  <a:rPr dirty="0"/>
                  <a:t> multiplying </a:t>
                </a:r>
                <a14:m>
                  <m:oMath xmlns:m="http://schemas.openxmlformats.org/officeDocument/2006/math">
                    <m:r>
                      <a:rPr>
                        <a:latin typeface="Cambria Math" panose="02040503050406030204" pitchFamily="18" charset="0"/>
                      </a:rPr>
                      <m:t>𝑥</m:t>
                    </m:r>
                  </m:oMath>
                </a14:m>
                <a:r>
                  <a:rPr dirty="0"/>
                  <a: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dirty="0"/>
                  <a:t>, so the frequency of </a:t>
                </a:r>
                <a14:m>
                  <m:oMath xmlns:m="http://schemas.openxmlformats.org/officeDocument/2006/math">
                    <m:r>
                      <a:rPr>
                        <a:latin typeface="Cambria Math" panose="02040503050406030204" pitchFamily="18" charset="0"/>
                      </a:rPr>
                      <m:t>𝑓</m:t>
                    </m:r>
                  </m:oMath>
                </a14:m>
                <a:r>
                  <a:rPr dirty="0"/>
                  <a:t> is </a:t>
                </a:r>
                <a14:m>
                  <m:oMath xmlns:m="http://schemas.openxmlformats.org/officeDocument/2006/math">
                    <m:f>
                      <m:fPr>
                        <m:ctrlPr>
                          <a:rPr i="1">
                            <a:latin typeface="Cambria Math" panose="02040503050406030204" pitchFamily="18" charset="0"/>
                          </a:rPr>
                        </m:ctrlPr>
                      </m:fPr>
                      <m:num>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num>
                      <m:den>
                        <m:r>
                          <a:rPr>
                            <a:latin typeface="Cambria Math" panose="02040503050406030204" pitchFamily="18" charset="0"/>
                          </a:rPr>
                          <m:t>2</m:t>
                        </m:r>
                        <m:r>
                          <a:rPr>
                            <a:latin typeface="Cambria Math" panose="02040503050406030204" pitchFamily="18" charset="0"/>
                          </a:rPr>
                          <m:t>𝜋</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r>
                          <a:rPr>
                            <a:latin typeface="Cambria Math" panose="02040503050406030204" pitchFamily="18" charset="0"/>
                          </a:rPr>
                          <m:t>𝜋</m:t>
                        </m:r>
                      </m:den>
                    </m:f>
                  </m:oMath>
                </a14:m>
                <a:r>
                  <a:rPr dirty="0"/>
                  <a:t>. </a:t>
                </a:r>
                <a:endParaRPr lang="en-US" dirty="0"/>
              </a:p>
              <a:p>
                <a:pPr marL="457200" lvl="1" indent="0">
                  <a:buNone/>
                  <a:defRPr sz="2800"/>
                </a:pPr>
                <a:r>
                  <a:rPr dirty="0"/>
                  <a:t>This means </a:t>
                </a:r>
                <a14:m>
                  <m:oMath xmlns:m="http://schemas.openxmlformats.org/officeDocument/2006/math">
                    <m:r>
                      <a:rPr>
                        <a:latin typeface="Cambria Math" panose="02040503050406030204" pitchFamily="18" charset="0"/>
                      </a:rPr>
                      <m:t>𝑓</m:t>
                    </m:r>
                  </m:oMath>
                </a14:m>
                <a:r>
                  <a:rPr dirty="0"/>
                  <a:t> goes through this fraction of a cycle over an interval of length </a:t>
                </a:r>
                <a:r>
                  <a:rPr dirty="0">
                    <a:latin typeface="Cambria Math"/>
                  </a:rPr>
                  <a:t>1</a:t>
                </a:r>
                <a:r>
                  <a:rPr dirty="0"/>
                  <a:t> or, put another way, requires an interval of length </a:t>
                </a:r>
                <a14:m>
                  <m:oMath xmlns:m="http://schemas.openxmlformats.org/officeDocument/2006/math">
                    <m:r>
                      <a:rPr>
                        <a:latin typeface="Cambria Math" panose="02040503050406030204" pitchFamily="18" charset="0"/>
                      </a:rPr>
                      <m:t>4</m:t>
                    </m:r>
                    <m:r>
                      <a:rPr>
                        <a:latin typeface="Cambria Math" panose="02040503050406030204" pitchFamily="18" charset="0"/>
                      </a:rPr>
                      <m:t>𝜋</m:t>
                    </m:r>
                  </m:oMath>
                </a14:m>
                <a:r>
                  <a:rPr dirty="0"/>
                  <a:t> in order to go through one complete cycle. Using this fact and its amplitude, the graph of </a:t>
                </a:r>
                <a14:m>
                  <m:oMath xmlns:m="http://schemas.openxmlformats.org/officeDocument/2006/math">
                    <m:r>
                      <a:rPr>
                        <a:latin typeface="Cambria Math" panose="02040503050406030204" pitchFamily="18" charset="0"/>
                      </a:rPr>
                      <m:t>𝑓</m:t>
                    </m:r>
                  </m:oMath>
                </a14:m>
                <a:r>
                  <a:rPr dirty="0"/>
                  <a:t> is shown in Figure </a:t>
                </a:r>
                <a:r>
                  <a:rPr lang="en-US" dirty="0"/>
                  <a:t>9</a:t>
                </a:r>
                <a:r>
                  <a:rPr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33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p:pic>
        <p:nvPicPr>
          <p:cNvPr id="4" name="Picture 3">
            <a:extLst>
              <a:ext uri="{FF2B5EF4-FFF2-40B4-BE49-F238E27FC236}">
                <a16:creationId xmlns:a16="http://schemas.microsoft.com/office/drawing/2014/main" id="{097F1622-5525-47F4-A1C2-B86E898ABAF4}"/>
              </a:ext>
            </a:extLst>
          </p:cNvPr>
          <p:cNvPicPr>
            <a:picLocks noChangeAspect="1"/>
          </p:cNvPicPr>
          <p:nvPr/>
        </p:nvPicPr>
        <p:blipFill>
          <a:blip r:embed="rId2"/>
          <a:stretch>
            <a:fillRect/>
          </a:stretch>
        </p:blipFill>
        <p:spPr>
          <a:xfrm>
            <a:off x="2175932" y="5346127"/>
            <a:ext cx="3920068" cy="749873"/>
          </a:xfrm>
          <a:prstGeom prst="rect">
            <a:avLst/>
          </a:prstGeom>
        </p:spPr>
      </p:pic>
      <p:pic>
        <p:nvPicPr>
          <p:cNvPr id="21" name="Content Placeholder 20">
            <a:extLst>
              <a:ext uri="{FF2B5EF4-FFF2-40B4-BE49-F238E27FC236}">
                <a16:creationId xmlns:a16="http://schemas.microsoft.com/office/drawing/2014/main" id="{71C1FE78-6389-4523-BDAE-AC1C18F0C0A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0300" y="1082676"/>
            <a:ext cx="4343400" cy="43434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amplitude of the function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but the fact that the cosine function has been multiplied by a negative number means the graph is reflected with respect to the </a:t>
                </a:r>
                <a14:m>
                  <m:oMath xmlns:m="http://schemas.openxmlformats.org/officeDocument/2006/math">
                    <m:r>
                      <a:rPr>
                        <a:latin typeface="Cambria Math" panose="02040503050406030204" pitchFamily="18" charset="0"/>
                      </a:rPr>
                      <m:t>𝑥</m:t>
                    </m:r>
                  </m:oMath>
                </a14:m>
                <a:r>
                  <a:rPr sz="2800" dirty="0"/>
                  <a:t>-axis. The frequency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2</m:t>
                        </m:r>
                        <m:r>
                          <a:rPr>
                            <a:latin typeface="Cambria Math" panose="02040503050406030204" pitchFamily="18" charset="0"/>
                          </a:rPr>
                          <m:t>𝜋</m:t>
                        </m:r>
                      </m:den>
                    </m:f>
                    <m:r>
                      <a:rPr>
                        <a:latin typeface="Cambria Math" panose="02040503050406030204" pitchFamily="18" charset="0"/>
                      </a:rPr>
                      <m:t>=1</m:t>
                    </m:r>
                  </m:oMath>
                </a14:m>
                <a:r>
                  <a:rPr sz="2800" dirty="0"/>
                  <a:t>, so </a:t>
                </a:r>
                <a14:m>
                  <m:oMath xmlns:m="http://schemas.openxmlformats.org/officeDocument/2006/math">
                    <m:r>
                      <a:rPr>
                        <a:latin typeface="Cambria Math" panose="02040503050406030204" pitchFamily="18" charset="0"/>
                      </a:rPr>
                      <m:t>𝑔</m:t>
                    </m:r>
                  </m:oMath>
                </a14:m>
                <a:r>
                  <a:rPr sz="2800" dirty="0"/>
                  <a:t> goes through one complete cycle over an interval of length </a:t>
                </a:r>
                <a:r>
                  <a:rPr sz="2800" dirty="0">
                    <a:latin typeface="Cambria Math"/>
                  </a:rPr>
                  <a:t>1</a:t>
                </a:r>
                <a:r>
                  <a:rPr sz="2800" dirty="0"/>
                  <a:t>. These facts lead to the graph of </a:t>
                </a:r>
                <a14:m>
                  <m:oMath xmlns:m="http://schemas.openxmlformats.org/officeDocument/2006/math">
                    <m:r>
                      <a:rPr>
                        <a:latin typeface="Cambria Math" panose="02040503050406030204" pitchFamily="18" charset="0"/>
                      </a:rPr>
                      <m:t>𝑔</m:t>
                    </m:r>
                  </m:oMath>
                </a14:m>
                <a:r>
                  <a:rPr sz="2800" dirty="0"/>
                  <a:t> shown in Figure </a:t>
                </a:r>
                <a:r>
                  <a:rPr lang="en-US" sz="2800" dirty="0"/>
                  <a:t>10</a:t>
                </a:r>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r="-1852"/>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Amplitude and Frequency (cont.)</a:t>
            </a:r>
          </a:p>
        </p:txBody>
      </p:sp>
      <p:pic>
        <p:nvPicPr>
          <p:cNvPr id="4" name="Picture 3">
            <a:extLst>
              <a:ext uri="{FF2B5EF4-FFF2-40B4-BE49-F238E27FC236}">
                <a16:creationId xmlns:a16="http://schemas.microsoft.com/office/drawing/2014/main" id="{F7F6B774-22B6-40E5-8AB4-666CEDD91D46}"/>
              </a:ext>
            </a:extLst>
          </p:cNvPr>
          <p:cNvPicPr>
            <a:picLocks noChangeAspect="1"/>
          </p:cNvPicPr>
          <p:nvPr/>
        </p:nvPicPr>
        <p:blipFill>
          <a:blip r:embed="rId2"/>
          <a:stretch>
            <a:fillRect/>
          </a:stretch>
        </p:blipFill>
        <p:spPr>
          <a:xfrm>
            <a:off x="1950493" y="5269927"/>
            <a:ext cx="5243014" cy="749873"/>
          </a:xfrm>
          <a:prstGeom prst="rect">
            <a:avLst/>
          </a:prstGeom>
        </p:spPr>
      </p:pic>
      <p:pic>
        <p:nvPicPr>
          <p:cNvPr id="9" name="Content Placeholder 8">
            <a:extLst>
              <a:ext uri="{FF2B5EF4-FFF2-40B4-BE49-F238E27FC236}">
                <a16:creationId xmlns:a16="http://schemas.microsoft.com/office/drawing/2014/main" id="{3423F235-E7F4-4085-AC0E-F45E7B0EC168}"/>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7094" y="1111190"/>
            <a:ext cx="4849813" cy="4191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Period Revisited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Given a fixed real number </a:t>
                </a:r>
                <a14:m>
                  <m:oMath xmlns:m="http://schemas.openxmlformats.org/officeDocument/2006/math">
                    <m:r>
                      <a:rPr>
                        <a:latin typeface="Cambria Math" panose="02040503050406030204" pitchFamily="18" charset="0"/>
                      </a:rPr>
                      <m:t>𝑏</m:t>
                    </m:r>
                  </m:oMath>
                </a14:m>
                <a:r>
                  <a:rPr sz="2800"/>
                  <a:t>, the </a:t>
                </a:r>
                <a:r>
                  <a:rPr sz="2800" b="1"/>
                  <a:t>period</a:t>
                </a:r>
                <a:r>
                  <a:rPr sz="2800"/>
                  <a:t> of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a:t> or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𝑏𝑥</m:t>
                            </m:r>
                          </m:e>
                        </m:d>
                      </m:e>
                    </m:func>
                  </m:oMath>
                </a14:m>
                <a:r>
                  <a:rPr sz="2800"/>
                  <a:t> is the number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𝑏</m:t>
                        </m:r>
                      </m:den>
                    </m:f>
                  </m:oMath>
                </a14:m>
                <a:r>
                  <a:rPr sz="2800"/>
                  <a:t>. The period and frequency of a sinusoidal function are reciprocals of one another.</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664"/>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Period Using Frequency</a:t>
            </a:r>
          </a:p>
        </p:txBody>
      </p:sp>
      <p:sp>
        <p:nvSpPr>
          <p:cNvPr id="3" name="Text Placeholder 2"/>
          <p:cNvSpPr>
            <a:spLocks noGrp="1"/>
          </p:cNvSpPr>
          <p:nvPr>
            <p:ph type="body" sz="quarter" idx="10"/>
          </p:nvPr>
        </p:nvSpPr>
        <p:spPr/>
        <p:txBody>
          <a:bodyPr>
            <a:normAutofit/>
          </a:bodyPr>
          <a:lstStyle/>
          <a:p>
            <a:r>
              <a:rPr sz="2800"/>
              <a:t>The A and D strings of a cello are tuned to vibrate at frequencies of </a:t>
            </a:r>
            <a:r>
              <a:rPr sz="2800">
                <a:latin typeface="Cambria Math"/>
              </a:rPr>
              <a:t>220</a:t>
            </a:r>
            <a:r>
              <a:rPr sz="2800"/>
              <a:t> Hz and </a:t>
            </a:r>
            <a:r>
              <a:rPr sz="2800">
                <a:latin typeface="Cambria Math"/>
              </a:rPr>
              <a:t>146.8</a:t>
            </a:r>
            <a:r>
              <a:rPr sz="2800"/>
              <a:t> Hz, respectively. What are the periods of the waves that these two strings produce?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Period Using Frequency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A frequency of </a:t>
                </a:r>
                <a:r>
                  <a:rPr lang="en-US" sz="2800" dirty="0">
                    <a:latin typeface="Cambria Math"/>
                  </a:rPr>
                  <a:t>220</a:t>
                </a:r>
                <a:r>
                  <a:rPr lang="en-US" sz="2800" dirty="0"/>
                  <a:t> Hz means that the A string produces a wave with </a:t>
                </a:r>
                <a:r>
                  <a:rPr lang="en-US" sz="2800" dirty="0">
                    <a:latin typeface="Cambria Math"/>
                  </a:rPr>
                  <a:t>220</a:t>
                </a:r>
                <a:r>
                  <a:rPr lang="en-US" sz="2800" dirty="0"/>
                  <a:t> cycles per second, so its period (the length of time required for one cycle) is</a:t>
                </a:r>
              </a:p>
              <a:p>
                <a:pPr algn="ctr">
                  <a:defRPr sz="2800"/>
                </a:pP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220</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00455</m:t>
                    </m:r>
                    <m:r>
                      <a:rPr lang="ar-AE" b="0" i="0" smtClean="0">
                        <a:latin typeface="Cambria Math" panose="02040503050406030204" pitchFamily="18" charset="0"/>
                      </a:rPr>
                      <m:t> </m:t>
                    </m:r>
                    <m:r>
                      <m:rPr>
                        <m:nor/>
                      </m:rPr>
                      <a:rPr lang="en-US"/>
                      <m:t>s</m:t>
                    </m:r>
                  </m:oMath>
                </a14:m>
                <a:r>
                  <a:rPr lang="en-US" sz="2800" dirty="0"/>
                  <a:t>.</a:t>
                </a:r>
              </a:p>
              <a:p>
                <a:endParaRPr lang="en-US" sz="2800" dirty="0"/>
              </a:p>
              <a:p>
                <a:r>
                  <a:rPr lang="en-US" sz="2800" dirty="0"/>
                  <a:t>Similarly, the period of the wave produced by the D string is</a:t>
                </a:r>
              </a:p>
              <a:p>
                <a:pPr algn="ctr">
                  <a:defRPr sz="2800"/>
                </a:pP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146</m:t>
                        </m:r>
                        <m:r>
                          <a:rPr lang="ar-AE">
                            <a:latin typeface="Cambria Math" panose="02040503050406030204" pitchFamily="18" charset="0"/>
                          </a:rPr>
                          <m:t>.</m:t>
                        </m:r>
                        <m:r>
                          <a:rPr lang="ar-AE">
                            <a:latin typeface="Cambria Math" panose="02040503050406030204" pitchFamily="18" charset="0"/>
                          </a:rPr>
                          <m:t>8</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00681</m:t>
                    </m:r>
                    <m:r>
                      <a:rPr lang="en-US" b="0" i="0" smtClean="0">
                        <a:latin typeface="Cambria Math" panose="02040503050406030204" pitchFamily="18" charset="0"/>
                      </a:rPr>
                      <m:t> </m:t>
                    </m:r>
                    <m:r>
                      <m:rPr>
                        <m:nor/>
                      </m:rPr>
                      <a:rPr lang="en-US"/>
                      <m:t>s</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5: Graphs of Sine and Cosine</a:t>
            </a:r>
            <a:endParaRPr dirty="0"/>
          </a:p>
        </p:txBody>
      </p:sp>
      <p:sp>
        <p:nvSpPr>
          <p:cNvPr id="9" name="Content Placeholder 8">
            <a:extLst>
              <a:ext uri="{FF2B5EF4-FFF2-40B4-BE49-F238E27FC236}">
                <a16:creationId xmlns:a16="http://schemas.microsoft.com/office/drawing/2014/main" id="{FCA6E77C-F637-4E04-8BA7-0F969DC4307E}"/>
              </a:ext>
            </a:extLst>
          </p:cNvPr>
          <p:cNvSpPr>
            <a:spLocks noGrp="1"/>
          </p:cNvSpPr>
          <p:nvPr>
            <p:ph sz="quarter" idx="11"/>
          </p:nvPr>
        </p:nvSpPr>
        <p:spPr/>
        <p:txBody>
          <a:bodyPr/>
          <a:lstStyle/>
          <a:p>
            <a:endParaRPr lang="en-US" dirty="0"/>
          </a:p>
        </p:txBody>
      </p:sp>
      <p:pic>
        <p:nvPicPr>
          <p:cNvPr id="11" name="Picture 10">
            <a:extLst>
              <a:ext uri="{FF2B5EF4-FFF2-40B4-BE49-F238E27FC236}">
                <a16:creationId xmlns:a16="http://schemas.microsoft.com/office/drawing/2014/main" id="{7D7F63E0-240E-463F-9512-E24D92FDF25B}"/>
              </a:ext>
            </a:extLst>
          </p:cNvPr>
          <p:cNvPicPr>
            <a:picLocks noChangeAspect="1"/>
          </p:cNvPicPr>
          <p:nvPr/>
        </p:nvPicPr>
        <p:blipFill>
          <a:blip r:embed="rId2"/>
          <a:stretch>
            <a:fillRect/>
          </a:stretch>
        </p:blipFill>
        <p:spPr>
          <a:xfrm>
            <a:off x="1843409" y="1029287"/>
            <a:ext cx="5457183" cy="4903201"/>
          </a:xfrm>
          <a:prstGeom prst="rect">
            <a:avLst/>
          </a:prstGeom>
        </p:spPr>
      </p:pic>
    </p:spTree>
    <p:extLst>
      <p:ext uri="{BB962C8B-B14F-4D97-AF65-F5344CB8AC3E}">
        <p14:creationId xmlns:p14="http://schemas.microsoft.com/office/powerpoint/2010/main" val="3773701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Period, and Phase Shift Combined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constants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(such that </a:t>
                </a:r>
                <a14:m>
                  <m:oMath xmlns:m="http://schemas.openxmlformats.org/officeDocument/2006/math">
                    <m:r>
                      <a:rPr>
                        <a:latin typeface="Cambria Math" panose="02040503050406030204" pitchFamily="18" charset="0"/>
                      </a:rPr>
                      <m:t>𝑏</m:t>
                    </m:r>
                    <m:r>
                      <a:rPr>
                        <a:latin typeface="Cambria Math" panose="02040503050406030204" pitchFamily="18" charset="0"/>
                      </a:rPr>
                      <m:t>&gt;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𝑐</m:t>
                    </m:r>
                  </m:oMath>
                </a14:m>
                <a:r>
                  <a:rPr sz="2800" dirty="0"/>
                  <a:t>, the functions</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e>
                        </m:d>
                      </m:e>
                    </m:func>
                  </m:oMath>
                </a14:m>
                <a:r>
                  <a:rPr sz="2800" dirty="0"/>
                  <a:t> </a:t>
                </a:r>
                <a:r>
                  <a:rPr lang="en-US" sz="2800" dirty="0"/>
                  <a:t>  </a:t>
                </a:r>
                <a:r>
                  <a:rPr sz="2800" dirty="0"/>
                  <a:t>and</a:t>
                </a:r>
                <a:r>
                  <a:rPr lang="en-US" sz="2800" dirty="0"/>
                  <a:t>  </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e>
                        </m:d>
                      </m:e>
                    </m:func>
                  </m:oMath>
                </a14:m>
                <a:endParaRPr sz="2800" dirty="0"/>
              </a:p>
              <a:p>
                <a:pPr>
                  <a:defRPr sz="2800"/>
                </a:pPr>
                <a:r>
                  <a:rPr sz="2800" dirty="0"/>
                  <a:t>have </a:t>
                </a:r>
                <a:r>
                  <a:rPr sz="2800" b="1" dirty="0"/>
                  <a:t>amplitude</a:t>
                </a:r>
                <a:r>
                  <a:rPr sz="2800" dirty="0"/>
                  <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dirty="0"/>
                  <a:t>, </a:t>
                </a:r>
                <a:r>
                  <a:rPr sz="2800" b="1" dirty="0"/>
                  <a:t>period</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𝑏</m:t>
                        </m:r>
                      </m:den>
                    </m:f>
                  </m:oMath>
                </a14:m>
                <a:r>
                  <a:rPr sz="2800" dirty="0"/>
                  <a:t>, and a </a:t>
                </a:r>
                <a:r>
                  <a:rPr sz="2800" b="1" dirty="0"/>
                  <a:t>phase shift</a:t>
                </a:r>
                <a:r>
                  <a:rPr sz="2800" dirty="0"/>
                  <a:t>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𝑐</m:t>
                        </m:r>
                      </m:num>
                      <m:den>
                        <m:r>
                          <a:rPr>
                            <a:latin typeface="Cambria Math" panose="02040503050406030204" pitchFamily="18" charset="0"/>
                          </a:rPr>
                          <m:t>𝑏</m:t>
                        </m:r>
                      </m:den>
                    </m:f>
                  </m:oMath>
                </a14:m>
                <a:r>
                  <a:rPr sz="2800" dirty="0"/>
                  <a:t>. The left endpoint of one cycle of either function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𝑐</m:t>
                        </m:r>
                      </m:num>
                      <m:den>
                        <m:r>
                          <a:rPr>
                            <a:latin typeface="Cambria Math" panose="02040503050406030204" pitchFamily="18" charset="0"/>
                          </a:rPr>
                          <m:t>𝑏</m:t>
                        </m:r>
                      </m:den>
                    </m:f>
                  </m:oMath>
                </a14:m>
                <a:r>
                  <a:rPr sz="2800" dirty="0"/>
                  <a:t> and the right endpoint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𝑐</m:t>
                        </m:r>
                      </m:num>
                      <m:den>
                        <m:r>
                          <a:rPr>
                            <a:latin typeface="Cambria Math" panose="02040503050406030204" pitchFamily="18" charset="0"/>
                          </a:rPr>
                          <m:t>𝑏</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𝑏</m:t>
                        </m:r>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Period, and Phase Shift Combined (cont.)</a:t>
            </a:r>
          </a:p>
        </p:txBody>
      </p:sp>
      <p:pic>
        <p:nvPicPr>
          <p:cNvPr id="4" name="Picture 3">
            <a:extLst>
              <a:ext uri="{FF2B5EF4-FFF2-40B4-BE49-F238E27FC236}">
                <a16:creationId xmlns:a16="http://schemas.microsoft.com/office/drawing/2014/main" id="{200A8A9C-C223-4DD3-9605-085B91D13F1A}"/>
              </a:ext>
            </a:extLst>
          </p:cNvPr>
          <p:cNvPicPr>
            <a:picLocks noChangeAspect="1"/>
          </p:cNvPicPr>
          <p:nvPr/>
        </p:nvPicPr>
        <p:blipFill>
          <a:blip r:embed="rId2"/>
          <a:stretch>
            <a:fillRect/>
          </a:stretch>
        </p:blipFill>
        <p:spPr>
          <a:xfrm>
            <a:off x="2209800" y="5334000"/>
            <a:ext cx="4944285" cy="749873"/>
          </a:xfrm>
          <a:prstGeom prst="rect">
            <a:avLst/>
          </a:prstGeom>
        </p:spPr>
      </p:pic>
      <p:pic>
        <p:nvPicPr>
          <p:cNvPr id="9" name="Content Placeholder 8">
            <a:extLst>
              <a:ext uri="{FF2B5EF4-FFF2-40B4-BE49-F238E27FC236}">
                <a16:creationId xmlns:a16="http://schemas.microsoft.com/office/drawing/2014/main" id="{95B07EDF-4921-41B7-BC3A-3A1EFF3A909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4192" y="1160756"/>
            <a:ext cx="4415616" cy="416299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Amplitude, Period, and Phase Shift Combined (cont.)</a:t>
            </a:r>
          </a:p>
        </p:txBody>
      </p:sp>
      <p:pic>
        <p:nvPicPr>
          <p:cNvPr id="4" name="Picture 3">
            <a:extLst>
              <a:ext uri="{FF2B5EF4-FFF2-40B4-BE49-F238E27FC236}">
                <a16:creationId xmlns:a16="http://schemas.microsoft.com/office/drawing/2014/main" id="{BF0B3C71-D84F-413F-AD8E-AFAA54C0F717}"/>
              </a:ext>
            </a:extLst>
          </p:cNvPr>
          <p:cNvPicPr>
            <a:picLocks noChangeAspect="1"/>
          </p:cNvPicPr>
          <p:nvPr/>
        </p:nvPicPr>
        <p:blipFill>
          <a:blip r:embed="rId2"/>
          <a:stretch>
            <a:fillRect/>
          </a:stretch>
        </p:blipFill>
        <p:spPr>
          <a:xfrm>
            <a:off x="2133600" y="5346127"/>
            <a:ext cx="5011346" cy="749873"/>
          </a:xfrm>
          <a:prstGeom prst="rect">
            <a:avLst/>
          </a:prstGeom>
        </p:spPr>
      </p:pic>
      <p:pic>
        <p:nvPicPr>
          <p:cNvPr id="9" name="Content Placeholder 8">
            <a:extLst>
              <a:ext uri="{FF2B5EF4-FFF2-40B4-BE49-F238E27FC236}">
                <a16:creationId xmlns:a16="http://schemas.microsoft.com/office/drawing/2014/main" id="{EE66D541-3D24-4B36-84B3-42BD6EC97E21}"/>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72" y="1162492"/>
            <a:ext cx="4634256" cy="4297274"/>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Graphing Transformed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Sketch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𝜋</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𝜋</m:t>
                            </m:r>
                          </m:e>
                        </m:d>
                      </m:e>
                    </m:func>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Graphing Transformed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The graph of the basic cosine function completes one cycle over an interval of length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𝜋</m:t>
                    </m:r>
                  </m:oMath>
                </a14:m>
                <a:r>
                  <a:rPr lang="en-US" sz="2800" dirty="0"/>
                  <a:t>, so we can determine the left and right endpoints of one cycle of </a:t>
                </a:r>
                <a14:m>
                  <m:oMath xmlns:m="http://schemas.openxmlformats.org/officeDocument/2006/math">
                    <m:r>
                      <a:rPr lang="en-US">
                        <a:latin typeface="Cambria Math" panose="02040503050406030204" pitchFamily="18" charset="0"/>
                      </a:rPr>
                      <m:t>𝑓</m:t>
                    </m:r>
                  </m:oMath>
                </a14:m>
                <a:r>
                  <a:rPr lang="en-US" sz="2800" dirty="0"/>
                  <a:t> by solving </a:t>
                </a:r>
                <a14:m>
                  <m:oMath xmlns:m="http://schemas.openxmlformats.org/officeDocument/2006/math">
                    <m:r>
                      <a:rPr lang="en-US">
                        <a:latin typeface="Cambria Math" panose="02040503050406030204" pitchFamily="18" charset="0"/>
                      </a:rPr>
                      <m:t>𝜋</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𝜋</m:t>
                    </m:r>
                    <m:r>
                      <a:rPr lang="en-US">
                        <a:latin typeface="Cambria Math" panose="02040503050406030204" pitchFamily="18" charset="0"/>
                      </a:rPr>
                      <m:t>=</m:t>
                    </m:r>
                    <m:r>
                      <a:rPr lang="en-US">
                        <a:latin typeface="Cambria Math" panose="02040503050406030204" pitchFamily="18" charset="0"/>
                      </a:rPr>
                      <m:t>0</m:t>
                    </m:r>
                  </m:oMath>
                </a14:m>
                <a:r>
                  <a:rPr lang="en-US" sz="2800" dirty="0"/>
                  <a:t> and </a:t>
                </a:r>
                <a14:m>
                  <m:oMath xmlns:m="http://schemas.openxmlformats.org/officeDocument/2006/math">
                    <m:r>
                      <a:rPr lang="en-US">
                        <a:latin typeface="Cambria Math" panose="02040503050406030204" pitchFamily="18" charset="0"/>
                      </a:rPr>
                      <m:t>𝜋</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𝜋</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𝜋</m:t>
                    </m:r>
                  </m:oMath>
                </a14:m>
                <a:r>
                  <a:rPr lang="en-US" sz="2800" dirty="0"/>
                  <a:t>.</a:t>
                </a:r>
              </a:p>
              <a:p>
                <a:pPr algn="ctr"/>
                <a:r>
                  <a:rPr lang="en-US" dirty="0"/>
                  <a:t>​</a:t>
                </a:r>
              </a:p>
              <a:p>
                <a:pPr algn="l"/>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902869660"/>
                  </p:ext>
                </p:extLst>
              </p:nvPr>
            </p:nvGraphicFramePr>
            <p:xfrm>
              <a:off x="9144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r>
                                <a:rPr sz="2800">
                                  <a:latin typeface="Cambria Math"/>
                                </a:rPr>
                                <m:t>−</m:t>
                              </m:r>
                              <m:r>
                                <a:rPr sz="2800">
                                  <a:latin typeface="Cambria Math"/>
                                </a:rPr>
                                <m:t>𝜋</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𝜋</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902869660"/>
                  </p:ext>
                </p:extLst>
              </p:nvPr>
            </p:nvGraphicFramePr>
            <p:xfrm>
              <a:off x="9144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100000" b="-221000"/>
                          </a:stretch>
                        </a:blipFill>
                      </a:tcPr>
                    </a:tc>
                    <a:tc>
                      <a:txBody>
                        <a:bodyPr/>
                        <a:lstStyle/>
                        <a:p>
                          <a:endParaRPr lang="en-US"/>
                        </a:p>
                      </a:txBody>
                      <a:tcPr marL="36576" marR="36576" marT="36576" marB="36576" anchor="ctr">
                        <a:blipFill>
                          <a:blip r:embed="rId3"/>
                          <a:stretch>
                            <a:fillRect l="-100000"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100000" b="-121000"/>
                          </a:stretch>
                        </a:blipFill>
                      </a:tcPr>
                    </a:tc>
                    <a:tc>
                      <a:txBody>
                        <a:bodyPr/>
                        <a:lstStyle/>
                        <a:p>
                          <a:endParaRPr lang="en-US"/>
                        </a:p>
                      </a:txBody>
                      <a:tcPr marL="36576" marR="36576" marT="36576" marB="36576" anchor="ctr">
                        <a:blipFill>
                          <a:blip r:embed="rId3"/>
                          <a:stretch>
                            <a:fillRect l="-100000"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100000" b="-21000"/>
                          </a:stretch>
                        </a:blipFill>
                      </a:tcPr>
                    </a:tc>
                    <a:tc>
                      <a:txBody>
                        <a:bodyPr/>
                        <a:lstStyle/>
                        <a:p>
                          <a:endParaRPr lang="en-US"/>
                        </a:p>
                      </a:txBody>
                      <a:tcPr marL="36576" marR="36576" marT="36576" marB="36576" anchor="ctr">
                        <a:blipFill>
                          <a:blip r:embed="rId3"/>
                          <a:stretch>
                            <a:fillRect l="-100000" t="-202000" b="-21000"/>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4181169"/>
                  </p:ext>
                </p:extLst>
              </p:nvPr>
            </p:nvGraphicFramePr>
            <p:xfrm>
              <a:off x="45720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r>
                                <a:rPr sz="2800">
                                  <a:latin typeface="Cambria Math"/>
                                </a:rPr>
                                <m:t>−</m:t>
                              </m:r>
                              <m:r>
                                <a:rPr sz="2800">
                                  <a:latin typeface="Cambria Math"/>
                                </a:rPr>
                                <m:t>𝜋</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r>
                                <a:rPr sz="2800">
                                  <a:latin typeface="Cambria Math"/>
                                </a:rPr>
                                <m:t>𝜋</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𝜋</m:t>
                              </m:r>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r>
                                <a:rPr sz="2800">
                                  <a:latin typeface="Cambria Math"/>
                                </a:rPr>
                                <m:t>𝜋</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4181169"/>
                  </p:ext>
                </p:extLst>
              </p:nvPr>
            </p:nvGraphicFramePr>
            <p:xfrm>
              <a:off x="4572000" y="36576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4"/>
                          <a:stretch>
                            <a:fillRect t="-2000" r="-100000" b="-221000"/>
                          </a:stretch>
                        </a:blipFill>
                      </a:tcPr>
                    </a:tc>
                    <a:tc>
                      <a:txBody>
                        <a:bodyPr/>
                        <a:lstStyle/>
                        <a:p>
                          <a:endParaRPr lang="en-US"/>
                        </a:p>
                      </a:txBody>
                      <a:tcPr marL="36576" marR="36576" marT="36576" marB="36576" anchor="ctr">
                        <a:blipFill>
                          <a:blip r:embed="rId4"/>
                          <a:stretch>
                            <a:fillRect l="-100000"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4"/>
                          <a:stretch>
                            <a:fillRect t="-102000" r="-100000" b="-121000"/>
                          </a:stretch>
                        </a:blipFill>
                      </a:tcPr>
                    </a:tc>
                    <a:tc>
                      <a:txBody>
                        <a:bodyPr/>
                        <a:lstStyle/>
                        <a:p>
                          <a:endParaRPr lang="en-US"/>
                        </a:p>
                      </a:txBody>
                      <a:tcPr marL="36576" marR="36576" marT="36576" marB="36576" anchor="ctr">
                        <a:blipFill>
                          <a:blip r:embed="rId4"/>
                          <a:stretch>
                            <a:fillRect l="-100000"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4"/>
                          <a:stretch>
                            <a:fillRect t="-202000" r="-100000" b="-21000"/>
                          </a:stretch>
                        </a:blipFill>
                      </a:tcPr>
                    </a:tc>
                    <a:tc>
                      <a:txBody>
                        <a:bodyPr/>
                        <a:lstStyle/>
                        <a:p>
                          <a:endParaRPr lang="en-US"/>
                        </a:p>
                      </a:txBody>
                      <a:tcPr marL="36576" marR="36576" marT="36576" marB="36576" anchor="ctr">
                        <a:blipFill>
                          <a:blip r:embed="rId4"/>
                          <a:stretch>
                            <a:fillRect l="-100000"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209145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Graphing Transformed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05800" cy="4967067"/>
              </a:xfrm>
            </p:spPr>
            <p:txBody>
              <a:bodyPr>
                <a:normAutofit/>
              </a:bodyPr>
              <a:lstStyle/>
              <a:p>
                <a:pPr algn="l">
                  <a:defRPr sz="2800"/>
                </a:pPr>
                <a:r>
                  <a:rPr sz="2800" dirty="0"/>
                  <a:t>This tells us that </a:t>
                </a:r>
                <a14:m>
                  <m:oMath xmlns:m="http://schemas.openxmlformats.org/officeDocument/2006/math">
                    <m:r>
                      <a:rPr>
                        <a:latin typeface="Cambria Math" panose="02040503050406030204" pitchFamily="18" charset="0"/>
                      </a:rPr>
                      <m:t>𝑓</m:t>
                    </m:r>
                  </m:oMath>
                </a14:m>
                <a:r>
                  <a:rPr sz="2800" dirty="0"/>
                  <a:t> has a period of </a:t>
                </a:r>
                <a:r>
                  <a:rPr sz="2800" dirty="0">
                    <a:latin typeface="Cambria Math"/>
                  </a:rPr>
                  <a:t>2</a:t>
                </a:r>
                <a:r>
                  <a:rPr sz="2800" dirty="0"/>
                  <a:t> and the cycle of cosine that occurs over the interval </a:t>
                </a:r>
                <a14:m>
                  <m:oMath xmlns:m="http://schemas.openxmlformats.org/officeDocument/2006/math">
                    <m:r>
                      <a:rPr>
                        <a:latin typeface="Cambria Math" panose="02040503050406030204" pitchFamily="18" charset="0"/>
                      </a:rPr>
                      <m:t>[0,2</m:t>
                    </m:r>
                    <m:r>
                      <a:rPr>
                        <a:latin typeface="Cambria Math" panose="02040503050406030204" pitchFamily="18" charset="0"/>
                      </a:rPr>
                      <m:t>𝜋</m:t>
                    </m:r>
                    <m:r>
                      <a:rPr>
                        <a:latin typeface="Cambria Math" panose="02040503050406030204" pitchFamily="18" charset="0"/>
                      </a:rPr>
                      <m:t>]</m:t>
                    </m:r>
                  </m:oMath>
                </a14:m>
                <a:r>
                  <a:rPr sz="2800" dirty="0"/>
                  <a:t> instead occurs for </a:t>
                </a:r>
                <a14:m>
                  <m:oMath xmlns:m="http://schemas.openxmlformats.org/officeDocument/2006/math">
                    <m:r>
                      <a:rPr>
                        <a:latin typeface="Cambria Math" panose="02040503050406030204" pitchFamily="18" charset="0"/>
                      </a:rPr>
                      <m:t>𝑓</m:t>
                    </m:r>
                  </m:oMath>
                </a14:m>
                <a:r>
                  <a:rPr sz="2800" dirty="0"/>
                  <a:t> over the interval </a:t>
                </a:r>
                <a14:m>
                  <m:oMath xmlns:m="http://schemas.openxmlformats.org/officeDocument/2006/math">
                    <m:r>
                      <a:rPr>
                        <a:latin typeface="Cambria Math" panose="02040503050406030204" pitchFamily="18" charset="0"/>
                      </a:rPr>
                      <m:t>[1,3]</m:t>
                    </m:r>
                  </m:oMath>
                </a14:m>
                <a:r>
                  <a:rPr sz="2800" dirty="0"/>
                  <a:t>. However, the </a:t>
                </a:r>
                <a14:m>
                  <m:oMath xmlns:m="http://schemas.openxmlformats.org/officeDocument/2006/math">
                    <m:r>
                      <a:rPr>
                        <a:latin typeface="Cambria Math" panose="02040503050406030204" pitchFamily="18" charset="0"/>
                      </a:rPr>
                      <m:t>−2</m:t>
                    </m:r>
                  </m:oMath>
                </a14:m>
                <a:r>
                  <a:rPr sz="2800" dirty="0"/>
                  <a:t> factor of </a:t>
                </a:r>
                <a14:m>
                  <m:oMath xmlns:m="http://schemas.openxmlformats.org/officeDocument/2006/math">
                    <m:r>
                      <a:rPr>
                        <a:latin typeface="Cambria Math" panose="02040503050406030204" pitchFamily="18" charset="0"/>
                      </a:rPr>
                      <m:t>𝑓</m:t>
                    </m:r>
                  </m:oMath>
                </a14:m>
                <a:r>
                  <a:rPr sz="2800" dirty="0"/>
                  <a:t> tells us that the amplitude of </a:t>
                </a:r>
                <a14:m>
                  <m:oMath xmlns:m="http://schemas.openxmlformats.org/officeDocument/2006/math">
                    <m:r>
                      <a:rPr>
                        <a:latin typeface="Cambria Math" panose="02040503050406030204" pitchFamily="18" charset="0"/>
                      </a:rPr>
                      <m:t>𝑓</m:t>
                    </m:r>
                  </m:oMath>
                </a14:m>
                <a:r>
                  <a:rPr sz="2800" dirty="0"/>
                  <a:t> is </a:t>
                </a:r>
                <a:r>
                  <a:rPr sz="2800" dirty="0">
                    <a:latin typeface="Cambria Math"/>
                  </a:rPr>
                  <a:t>2</a:t>
                </a:r>
                <a:r>
                  <a:rPr sz="2800" dirty="0"/>
                  <a:t> and the graph of the cycle is reflected with respect to the </a:t>
                </a:r>
                <a14:m>
                  <m:oMath xmlns:m="http://schemas.openxmlformats.org/officeDocument/2006/math">
                    <m:r>
                      <a:rPr>
                        <a:latin typeface="Cambria Math" panose="02040503050406030204" pitchFamily="18" charset="0"/>
                      </a:rPr>
                      <m:t>𝑥</m:t>
                    </m:r>
                  </m:oMath>
                </a14:m>
                <a:r>
                  <a:rPr sz="2800" dirty="0"/>
                  <a:t>-axis. Putting this all together we get the graph shown in Figure </a:t>
                </a:r>
                <a:r>
                  <a:rPr lang="en-US" sz="2800" dirty="0"/>
                  <a:t>13</a:t>
                </a:r>
                <a:r>
                  <a:rPr sz="2800" dirty="0"/>
                  <a:t>, which shows two complete cycles of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467" t="-1595" r="-183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Graphing Transformed Trigonometric Functions (cont.)</a:t>
            </a:r>
          </a:p>
        </p:txBody>
      </p:sp>
      <p:pic>
        <p:nvPicPr>
          <p:cNvPr id="4" name="Picture 3">
            <a:extLst>
              <a:ext uri="{FF2B5EF4-FFF2-40B4-BE49-F238E27FC236}">
                <a16:creationId xmlns:a16="http://schemas.microsoft.com/office/drawing/2014/main" id="{0FE4382E-8F0B-4C0E-92EB-C9727577C5D1}"/>
              </a:ext>
            </a:extLst>
          </p:cNvPr>
          <p:cNvPicPr>
            <a:picLocks noChangeAspect="1"/>
          </p:cNvPicPr>
          <p:nvPr/>
        </p:nvPicPr>
        <p:blipFill>
          <a:blip r:embed="rId2"/>
          <a:stretch>
            <a:fillRect/>
          </a:stretch>
        </p:blipFill>
        <p:spPr>
          <a:xfrm>
            <a:off x="3505200" y="5486400"/>
            <a:ext cx="1755800" cy="749873"/>
          </a:xfrm>
          <a:prstGeom prst="rect">
            <a:avLst/>
          </a:prstGeom>
        </p:spPr>
      </p:pic>
      <p:pic>
        <p:nvPicPr>
          <p:cNvPr id="9" name="Content Placeholder 8">
            <a:extLst>
              <a:ext uri="{FF2B5EF4-FFF2-40B4-BE49-F238E27FC236}">
                <a16:creationId xmlns:a16="http://schemas.microsoft.com/office/drawing/2014/main" id="{EB8FE90E-8F83-4A55-9BB5-0321B6345F54}"/>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7474" y="1082676"/>
            <a:ext cx="4489053" cy="448905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Graphing Transformed Trigonometric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=1+</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Transformed Trigonometric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graph of </a:t>
                </a:r>
                <a14:m>
                  <m:oMath xmlns:m="http://schemas.openxmlformats.org/officeDocument/2006/math">
                    <m:r>
                      <a:rPr>
                        <a:latin typeface="Cambria Math" panose="02040503050406030204" pitchFamily="18" charset="0"/>
                      </a:rPr>
                      <m:t>𝑔</m:t>
                    </m:r>
                  </m:oMath>
                </a14:m>
                <a:r>
                  <a:rPr sz="2800" dirty="0"/>
                  <a:t> is the graph of </a:t>
                </a:r>
                <a14:m>
                  <m:oMath xmlns:m="http://schemas.openxmlformats.org/officeDocument/2006/math">
                    <m:r>
                      <m:rPr>
                        <m:sty m:val="p"/>
                      </m:rPr>
                      <a:rPr>
                        <a:latin typeface="Cambria Math" panose="02040503050406030204" pitchFamily="18" charset="0"/>
                      </a:rPr>
                      <m:t>sin</m:t>
                    </m:r>
                    <m:r>
                      <a:rPr>
                        <a:latin typeface="Cambria Math" panose="02040503050406030204" pitchFamily="18" charset="0"/>
                      </a:rPr>
                      <m:t>⁡</m:t>
                    </m:r>
                    <m:r>
                      <a:rPr>
                        <a:latin typeface="Cambria Math" panose="02040503050406030204" pitchFamily="18" charset="0"/>
                      </a:rPr>
                      <m:t>𝑥</m:t>
                    </m:r>
                  </m:oMath>
                </a14:m>
                <a:r>
                  <a:rPr sz="2800" dirty="0"/>
                  <a:t> shifted to the right by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oMath>
                </a14:m>
                <a:r>
                  <a:rPr sz="2800" dirty="0"/>
                  <a:t> units and up by </a:t>
                </a:r>
                <a:r>
                  <a:rPr sz="2800" dirty="0">
                    <a:latin typeface="Cambria Math"/>
                  </a:rPr>
                  <a:t>1</a:t>
                </a:r>
                <a:r>
                  <a:rPr sz="2800" dirty="0"/>
                  <a:t> (recall that adding a constant to a function merely shifts the graph up or down, according to whether the constant is positive or negative). Neither the amplitude nor period has changed, however. Our sketch is thus</a:t>
                </a:r>
                <a:r>
                  <a:rPr lang="en-US" sz="2800" dirty="0"/>
                  <a:t> the following.</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Transformed Trigonometric Functions (cont.)</a:t>
            </a:r>
          </a:p>
        </p:txBody>
      </p:sp>
      <p:pic>
        <p:nvPicPr>
          <p:cNvPr id="16" name="Picture 15">
            <a:extLst>
              <a:ext uri="{FF2B5EF4-FFF2-40B4-BE49-F238E27FC236}">
                <a16:creationId xmlns:a16="http://schemas.microsoft.com/office/drawing/2014/main" id="{6CA13293-F14F-4DB5-9E4A-22526794D586}"/>
              </a:ext>
            </a:extLst>
          </p:cNvPr>
          <p:cNvPicPr>
            <a:picLocks noChangeAspect="1"/>
          </p:cNvPicPr>
          <p:nvPr/>
        </p:nvPicPr>
        <p:blipFill>
          <a:blip r:embed="rId2"/>
          <a:stretch>
            <a:fillRect/>
          </a:stretch>
        </p:blipFill>
        <p:spPr>
          <a:xfrm>
            <a:off x="3578200" y="5410200"/>
            <a:ext cx="1755800" cy="749873"/>
          </a:xfrm>
          <a:prstGeom prst="rect">
            <a:avLst/>
          </a:prstGeom>
        </p:spPr>
      </p:pic>
      <p:sp>
        <p:nvSpPr>
          <p:cNvPr id="18" name="Content Placeholder 17">
            <a:extLst>
              <a:ext uri="{FF2B5EF4-FFF2-40B4-BE49-F238E27FC236}">
                <a16:creationId xmlns:a16="http://schemas.microsoft.com/office/drawing/2014/main" id="{39085DBF-95BF-4997-92CD-5B8AA489927B}"/>
              </a:ext>
            </a:extLst>
          </p:cNvPr>
          <p:cNvSpPr>
            <a:spLocks noGrp="1"/>
          </p:cNvSpPr>
          <p:nvPr>
            <p:ph sz="quarter" idx="11"/>
          </p:nvPr>
        </p:nvSpPr>
        <p:spPr/>
        <p:txBody>
          <a:bodyPr/>
          <a:lstStyle/>
          <a:p>
            <a:endParaRPr lang="en-US" dirty="0"/>
          </a:p>
        </p:txBody>
      </p:sp>
      <p:pic>
        <p:nvPicPr>
          <p:cNvPr id="19" name="Picture 18">
            <a:extLst>
              <a:ext uri="{FF2B5EF4-FFF2-40B4-BE49-F238E27FC236}">
                <a16:creationId xmlns:a16="http://schemas.microsoft.com/office/drawing/2014/main" id="{635ED7B6-254C-49A2-9134-C88B26F0E9AE}"/>
              </a:ext>
            </a:extLst>
          </p:cNvPr>
          <p:cNvPicPr>
            <a:picLocks noChangeAspect="1"/>
          </p:cNvPicPr>
          <p:nvPr/>
        </p:nvPicPr>
        <p:blipFill>
          <a:blip r:embed="rId3"/>
          <a:stretch>
            <a:fillRect/>
          </a:stretch>
        </p:blipFill>
        <p:spPr>
          <a:xfrm>
            <a:off x="2198094" y="1029287"/>
            <a:ext cx="4747812" cy="45994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The domain of both sine and cosine is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oMath>
                </a14:m>
                <a:r>
                  <a:rPr lang="en-US" sz="2800" dirty="0"/>
                  <a:t> and the range of both sine and cosine is </a:t>
                </a:r>
                <a14:m>
                  <m:oMath xmlns:m="http://schemas.openxmlformats.org/officeDocument/2006/math">
                    <m:r>
                      <a:rPr lang="en-US" sz="2800" b="0" i="1" smtClean="0">
                        <a:latin typeface="Cambria Math" panose="02040503050406030204" pitchFamily="18" charset="0"/>
                      </a:rPr>
                      <m:t>[−1,1]</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extLst>
      <p:ext uri="{BB962C8B-B14F-4D97-AF65-F5344CB8AC3E}">
        <p14:creationId xmlns:p14="http://schemas.microsoft.com/office/powerpoint/2010/main" val="3686679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Simple Harmonic Motion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If an object is oscillating and its displacement from some midpoint at time </a:t>
                </a:r>
                <a14:m>
                  <m:oMath xmlns:m="http://schemas.openxmlformats.org/officeDocument/2006/math">
                    <m:r>
                      <a:rPr>
                        <a:latin typeface="Cambria Math" panose="02040503050406030204" pitchFamily="18" charset="0"/>
                      </a:rPr>
                      <m:t>𝑡</m:t>
                    </m:r>
                  </m:oMath>
                </a14:m>
                <a:r>
                  <a:rPr sz="2800"/>
                  <a:t> can be described by either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𝑏𝑡</m:t>
                            </m:r>
                          </m:e>
                        </m:d>
                      </m:e>
                    </m:func>
                  </m:oMath>
                </a14:m>
                <a:r>
                  <a:rPr sz="280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𝑏𝑡</m:t>
                            </m:r>
                          </m:e>
                        </m:d>
                      </m:e>
                    </m:func>
                  </m:oMath>
                </a14:m>
                <a:r>
                  <a:rPr sz="2800"/>
                  <a:t>, the object is said to be in </a:t>
                </a:r>
                <a:r>
                  <a:rPr sz="2800" b="1"/>
                  <a:t>simple harmonic motion (SHM)</a:t>
                </a:r>
                <a:r>
                  <a:rPr sz="2800"/>
                  <a:t>. In both cases, the maximum displacement of the object from its midpoint is the amplitude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𝑎</m:t>
                        </m:r>
                      </m:e>
                    </m:d>
                  </m:oMath>
                </a14:m>
                <a:r>
                  <a:rPr sz="2800"/>
                  <a:t> and its frequency of oscillation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𝑏</m:t>
                        </m:r>
                      </m:num>
                      <m:den>
                        <m:r>
                          <a:rPr>
                            <a:latin typeface="Cambria Math" panose="02040503050406030204" pitchFamily="18" charset="0"/>
                          </a:rPr>
                          <m:t>2</m:t>
                        </m:r>
                        <m:r>
                          <a:rPr>
                            <a:latin typeface="Cambria Math" panose="02040503050406030204" pitchFamily="18" charset="0"/>
                          </a:rPr>
                          <m:t>𝜋</m:t>
                        </m:r>
                      </m:den>
                    </m:f>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Simple Harmonic Motion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first approximation to the motion of an object suspended at the end of a spring and set into vertical oscillation is given by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𝑎</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𝑏𝑡</m:t>
                            </m:r>
                          </m:e>
                        </m:d>
                      </m:e>
                    </m:func>
                  </m:oMath>
                </a14:m>
                <a:r>
                  <a:rPr sz="2800" dirty="0"/>
                  <a:t>, where </a:t>
                </a:r>
                <a14:m>
                  <m:oMath xmlns:m="http://schemas.openxmlformats.org/officeDocument/2006/math">
                    <m:r>
                      <a:rPr>
                        <a:latin typeface="Cambria Math" panose="02040503050406030204" pitchFamily="18" charset="0"/>
                      </a:rPr>
                      <m:t>𝑦</m:t>
                    </m:r>
                  </m:oMath>
                </a14:m>
                <a:r>
                  <a:rPr sz="2800" dirty="0"/>
                  <a:t> is the displacement of the object above or below its rest position. Suppose several potatoes are dumped into the basket of a grocer's scale, which then proceeds to bounce up and down with a frequency of </a:t>
                </a:r>
                <a:r>
                  <a:rPr sz="2800" dirty="0">
                    <a:latin typeface="Cambria Math"/>
                  </a:rPr>
                  <a:t>3</a:t>
                </a:r>
                <a:r>
                  <a:rPr sz="2800" dirty="0"/>
                  <a:t> Hz. Given that the distance traveled between peaks of the basket's oscillation is </a:t>
                </a:r>
                <a:r>
                  <a:rPr sz="2800" dirty="0">
                    <a:latin typeface="Cambria Math"/>
                  </a:rPr>
                  <a:t>8</a:t>
                </a:r>
                <a:r>
                  <a:rPr sz="2800" dirty="0"/>
                  <a:t> centimeters, find a mathematical model for the basket's motion.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From the given information, we know that our model must describe an object traveling </a:t>
                </a:r>
                <a:r>
                  <a:rPr sz="2800" dirty="0">
                    <a:latin typeface="Cambria Math"/>
                  </a:rPr>
                  <a:t>4</a:t>
                </a:r>
                <a:r>
                  <a:rPr sz="2800" dirty="0"/>
                  <a:t> centimeters above and </a:t>
                </a:r>
                <a:r>
                  <a:rPr sz="2800" dirty="0">
                    <a:latin typeface="Cambria Math"/>
                  </a:rPr>
                  <a:t>4</a:t>
                </a:r>
                <a:r>
                  <a:rPr sz="2800" dirty="0"/>
                  <a:t> centimeters below its rest position; in other words, the amplitude must be </a:t>
                </a:r>
                <a:r>
                  <a:rPr sz="2800" dirty="0">
                    <a:latin typeface="Cambria Math"/>
                  </a:rPr>
                  <a:t>4</a:t>
                </a:r>
                <a:r>
                  <a:rPr sz="2800" dirty="0"/>
                  <a:t>. We have a choice to make, however: we can define our coordinate system so that a positive displacement is either up or down. The most natural choice in this problem is probably to choose positive displacement as being in the upward direction, so we would like to arrange it so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4</m:t>
                    </m:r>
                  </m:oMath>
                </a14:m>
                <a:r>
                  <a:rPr sz="2800" dirty="0"/>
                  <a:t> when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0</m:t>
                    </m:r>
                  </m:oMath>
                </a14:m>
                <a:r>
                  <a:rPr sz="2800" dirty="0"/>
                  <a:t>. That is, a good model of the basket's oscillation will have the basket starting out </a:t>
                </a:r>
                <a:r>
                  <a:rPr sz="2800" dirty="0">
                    <a:latin typeface="Cambria Math"/>
                  </a:rPr>
                  <a:t>4</a:t>
                </a:r>
                <a:r>
                  <a:rPr sz="2800" dirty="0"/>
                  <a:t> centimeters below its midpoint position at the moment (</a:t>
                </a:r>
                <a14:m>
                  <m:oMath xmlns:m="http://schemas.openxmlformats.org/officeDocument/2006/math">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0</m:t>
                    </m:r>
                  </m:oMath>
                </a14:m>
                <a:r>
                  <a:rPr sz="2800" dirty="0"/>
                  <a:t>) when the potatoes are dumped in. This means we want to set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1926"/>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frequency of </a:t>
                </a:r>
                <a:r>
                  <a:rPr sz="2800" dirty="0">
                    <a:latin typeface="Cambria Math"/>
                  </a:rPr>
                  <a:t>3</a:t>
                </a:r>
                <a:r>
                  <a:rPr sz="2800" dirty="0"/>
                  <a:t> Hz means that the basket makes </a:t>
                </a:r>
                <a:r>
                  <a:rPr sz="2800" dirty="0">
                    <a:latin typeface="Cambria Math"/>
                  </a:rPr>
                  <a:t>3</a:t>
                </a:r>
                <a:r>
                  <a:rPr sz="2800" dirty="0"/>
                  <a:t> complete up-and-down cycles every second. This means that </a:t>
                </a:r>
                <a14:m>
                  <m:oMath xmlns:m="http://schemas.openxmlformats.org/officeDocument/2006/math">
                    <m:r>
                      <a:rPr>
                        <a:latin typeface="Cambria Math" panose="02040503050406030204" pitchFamily="18" charset="0"/>
                      </a:rPr>
                      <m:t>𝑏</m:t>
                    </m:r>
                    <m:r>
                      <a:rPr>
                        <a:latin typeface="Cambria Math" panose="02040503050406030204" pitchFamily="18" charset="0"/>
                      </a:rPr>
                      <m:t>=6</m:t>
                    </m:r>
                    <m:r>
                      <a:rPr>
                        <a:latin typeface="Cambria Math" panose="02040503050406030204" pitchFamily="18" charset="0"/>
                      </a:rPr>
                      <m:t>𝜋</m:t>
                    </m:r>
                  </m:oMath>
                </a14:m>
                <a:r>
                  <a:rPr sz="2800" dirty="0"/>
                  <a:t>, and so our model is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=−4</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𝜋</m:t>
                            </m:r>
                            <m:r>
                              <a:rPr>
                                <a:latin typeface="Cambria Math" panose="02040503050406030204" pitchFamily="18" charset="0"/>
                              </a:rPr>
                              <m:t>𝑡</m:t>
                            </m:r>
                          </m:e>
                        </m:d>
                      </m:e>
                    </m:func>
                  </m:oMath>
                </a14:m>
                <a:r>
                  <a:rPr sz="2800" dirty="0"/>
                  <a:t>. To see how our model relates to the physical situation, consider the following graph</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667"/>
                </a:stretch>
              </a:blipFill>
            </p:spPr>
            <p:txBody>
              <a:bodyPr/>
              <a:lstStyle/>
              <a:p>
                <a:r>
                  <a:rPr lang="en-US">
                    <a:noFill/>
                  </a:rPr>
                  <a:t> </a:t>
                </a:r>
              </a:p>
            </p:txBody>
          </p:sp>
        </mc:Fallback>
      </mc:AlternateContent>
    </p:spTree>
    <p:extLst>
      <p:ext uri="{BB962C8B-B14F-4D97-AF65-F5344CB8AC3E}">
        <p14:creationId xmlns:p14="http://schemas.microsoft.com/office/powerpoint/2010/main" val="1172783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p:pic>
        <p:nvPicPr>
          <p:cNvPr id="7" name="Picture 6">
            <a:extLst>
              <a:ext uri="{FF2B5EF4-FFF2-40B4-BE49-F238E27FC236}">
                <a16:creationId xmlns:a16="http://schemas.microsoft.com/office/drawing/2014/main" id="{2396E160-0363-4D24-8AA2-1D0FBEDCBC23}"/>
              </a:ext>
            </a:extLst>
          </p:cNvPr>
          <p:cNvPicPr>
            <a:picLocks noChangeAspect="1"/>
          </p:cNvPicPr>
          <p:nvPr/>
        </p:nvPicPr>
        <p:blipFill>
          <a:blip r:embed="rId2"/>
          <a:stretch>
            <a:fillRect/>
          </a:stretch>
        </p:blipFill>
        <p:spPr>
          <a:xfrm>
            <a:off x="3657600" y="5422327"/>
            <a:ext cx="1755800" cy="749873"/>
          </a:xfrm>
          <a:prstGeom prst="rect">
            <a:avLst/>
          </a:prstGeom>
        </p:spPr>
      </p:pic>
      <p:sp>
        <p:nvSpPr>
          <p:cNvPr id="9" name="Content Placeholder 8">
            <a:extLst>
              <a:ext uri="{FF2B5EF4-FFF2-40B4-BE49-F238E27FC236}">
                <a16:creationId xmlns:a16="http://schemas.microsoft.com/office/drawing/2014/main" id="{23DFC949-EDCA-406B-AA46-C0E422B1C15B}"/>
              </a:ext>
            </a:extLst>
          </p:cNvPr>
          <p:cNvSpPr>
            <a:spLocks noGrp="1"/>
          </p:cNvSpPr>
          <p:nvPr>
            <p:ph sz="quarter" idx="11"/>
          </p:nvPr>
        </p:nvSpPr>
        <p:spPr/>
        <p:txBody>
          <a:bodyPr/>
          <a:lstStyle/>
          <a:p>
            <a:endParaRPr lang="en-US" dirty="0"/>
          </a:p>
        </p:txBody>
      </p:sp>
      <p:pic>
        <p:nvPicPr>
          <p:cNvPr id="11" name="Picture 10">
            <a:extLst>
              <a:ext uri="{FF2B5EF4-FFF2-40B4-BE49-F238E27FC236}">
                <a16:creationId xmlns:a16="http://schemas.microsoft.com/office/drawing/2014/main" id="{33592561-38DB-4E2C-B5A7-3E7AFC14F07D}"/>
              </a:ext>
            </a:extLst>
          </p:cNvPr>
          <p:cNvPicPr>
            <a:picLocks noChangeAspect="1"/>
          </p:cNvPicPr>
          <p:nvPr/>
        </p:nvPicPr>
        <p:blipFill>
          <a:blip r:embed="rId3"/>
          <a:stretch>
            <a:fillRect/>
          </a:stretch>
        </p:blipFill>
        <p:spPr>
          <a:xfrm>
            <a:off x="2222541" y="1058637"/>
            <a:ext cx="4698918" cy="450396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Simple Harmonic Motion (cont.)</a:t>
            </a:r>
          </a:p>
        </p:txBody>
      </p:sp>
      <p:sp>
        <p:nvSpPr>
          <p:cNvPr id="3" name="Text Placeholder 2"/>
          <p:cNvSpPr>
            <a:spLocks noGrp="1"/>
          </p:cNvSpPr>
          <p:nvPr>
            <p:ph type="body" sz="quarter" idx="10"/>
          </p:nvPr>
        </p:nvSpPr>
        <p:spPr/>
        <p:txBody>
          <a:bodyPr>
            <a:normAutofit/>
          </a:bodyPr>
          <a:lstStyle/>
          <a:p>
            <a:r>
              <a:rPr sz="2800" dirty="0"/>
              <a:t>From the graph, it's clear that the basket really does make </a:t>
            </a:r>
            <a:r>
              <a:rPr sz="2800" dirty="0">
                <a:latin typeface="Cambria Math"/>
              </a:rPr>
              <a:t>3</a:t>
            </a:r>
            <a:r>
              <a:rPr sz="2800" dirty="0"/>
              <a:t> complete cycles during the course of the first second, that it starts out </a:t>
            </a:r>
            <a:r>
              <a:rPr sz="2800" dirty="0">
                <a:latin typeface="Cambria Math"/>
              </a:rPr>
              <a:t>4</a:t>
            </a:r>
            <a:r>
              <a:rPr sz="2800" dirty="0"/>
              <a:t> centimeters below the midpoint position, and that its maximum displacement above midpoint is also </a:t>
            </a:r>
            <a:r>
              <a:rPr sz="2800" dirty="0">
                <a:latin typeface="Cambria Math"/>
              </a:rPr>
              <a:t>4</a:t>
            </a:r>
            <a:r>
              <a:rPr sz="2800" dirty="0"/>
              <a:t> centimeters.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Modeling Damped Harmonic Motion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Sketch the graph of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𝜋</m:t>
                            </m:r>
                            <m:r>
                              <a:rPr>
                                <a:latin typeface="Cambria Math" panose="02040503050406030204" pitchFamily="18" charset="0"/>
                              </a:rPr>
                              <m:t>𝑡</m:t>
                            </m:r>
                          </m:e>
                        </m:d>
                      </m:e>
                    </m:func>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Modeling Damped Harmonic Motion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534400" cy="4967067"/>
              </a:xfrm>
            </p:spPr>
            <p:txBody>
              <a:bodyPr>
                <a:normAutofit/>
              </a:bodyPr>
              <a:lstStyle/>
              <a:p>
                <a:r>
                  <a:rPr sz="2800" b="1" dirty="0"/>
                  <a:t>Solution</a:t>
                </a:r>
              </a:p>
              <a:p>
                <a:pPr>
                  <a:defRPr sz="2800"/>
                </a:pPr>
                <a:r>
                  <a:rPr sz="2800" dirty="0"/>
                  <a:t>We've already graphed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=−4</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6</m:t>
                            </m:r>
                            <m:r>
                              <a:rPr>
                                <a:latin typeface="Cambria Math" panose="02040503050406030204" pitchFamily="18" charset="0"/>
                              </a:rPr>
                              <m:t>𝜋</m:t>
                            </m:r>
                            <m:r>
                              <a:rPr>
                                <a:latin typeface="Cambria Math" panose="02040503050406030204" pitchFamily="18" charset="0"/>
                              </a:rPr>
                              <m:t>𝑡</m:t>
                            </m:r>
                          </m:e>
                        </m:d>
                      </m:e>
                    </m:func>
                  </m:oMath>
                </a14:m>
                <a:r>
                  <a:rPr sz="2800" dirty="0"/>
                  <a:t> (this function was our simple model for the motion of the grocer's basket in Example 8). The factor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oMath>
                </a14:m>
                <a:r>
                  <a:rPr sz="2800" dirty="0"/>
                  <a:t> provides the desired damping effect. In </a:t>
                </a:r>
                <a:r>
                  <a:rPr lang="en-US" sz="2800" dirty="0"/>
                  <a:t>F</a:t>
                </a:r>
                <a:r>
                  <a:rPr sz="2800" dirty="0"/>
                  <a:t>igure 1</a:t>
                </a:r>
                <a:r>
                  <a:rPr lang="en-US" sz="2800" dirty="0"/>
                  <a:t>7</a:t>
                </a:r>
                <a:r>
                  <a:rPr sz="2800" dirty="0"/>
                  <a:t>, the graphs of </a:t>
                </a:r>
                <a14:m>
                  <m:oMath xmlns:m="http://schemas.openxmlformats.org/officeDocument/2006/math">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oMath>
                </a14:m>
                <a:r>
                  <a:rPr sz="2800" dirty="0"/>
                  <a:t> and </a:t>
                </a:r>
                <a14:m>
                  <m:oMath xmlns:m="http://schemas.openxmlformats.org/officeDocument/2006/math">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𝑡</m:t>
                        </m:r>
                      </m:sup>
                    </m:sSup>
                  </m:oMath>
                </a14:m>
                <a:r>
                  <a:rPr lang="en-US" sz="2800" dirty="0"/>
                  <a:t> </a:t>
                </a:r>
                <a:r>
                  <a:rPr sz="2800" dirty="0"/>
                  <a:t>are included to show how they describe the "envelope" of amplitude modulation. The result is that the magnitude of the displacement of the grocer's basket decreases over time. Notice, however, the period is unaffected.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534400" cy="4967067"/>
              </a:xfrm>
              <a:blipFill>
                <a:blip r:embed="rId2"/>
                <a:stretch>
                  <a:fillRect l="-1429" t="-1227" r="-1714"/>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Modeling Damped Harmonic Motion (cont.)</a:t>
            </a:r>
          </a:p>
        </p:txBody>
      </p:sp>
      <p:pic>
        <p:nvPicPr>
          <p:cNvPr id="5" name="Content Placeholder 4">
            <a:extLst>
              <a:ext uri="{FF2B5EF4-FFF2-40B4-BE49-F238E27FC236}">
                <a16:creationId xmlns:a16="http://schemas.microsoft.com/office/drawing/2014/main" id="{2729B4BE-2C55-4F29-87BA-666FE4BCDDB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67297" y="1082676"/>
            <a:ext cx="4990703" cy="4474424"/>
          </a:xfrm>
        </p:spPr>
      </p:pic>
      <p:pic>
        <p:nvPicPr>
          <p:cNvPr id="4" name="Picture 3">
            <a:extLst>
              <a:ext uri="{FF2B5EF4-FFF2-40B4-BE49-F238E27FC236}">
                <a16:creationId xmlns:a16="http://schemas.microsoft.com/office/drawing/2014/main" id="{8BE4FF5A-9A2A-44E4-B2A0-B5A519C057BF}"/>
              </a:ext>
            </a:extLst>
          </p:cNvPr>
          <p:cNvPicPr>
            <a:picLocks noChangeAspect="1"/>
          </p:cNvPicPr>
          <p:nvPr/>
        </p:nvPicPr>
        <p:blipFill>
          <a:blip r:embed="rId4"/>
          <a:stretch>
            <a:fillRect/>
          </a:stretch>
        </p:blipFill>
        <p:spPr>
          <a:xfrm>
            <a:off x="3694100" y="5422327"/>
            <a:ext cx="1755800" cy="7498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Transformation of Cosine, Part 1</a:t>
            </a:r>
          </a:p>
        </p:txBody>
      </p:sp>
      <p:sp>
        <p:nvSpPr>
          <p:cNvPr id="3" name="Text Placeholder 2"/>
          <p:cNvSpPr>
            <a:spLocks noGrp="1"/>
          </p:cNvSpPr>
          <p:nvPr>
            <p:ph type="body" sz="quarter" idx="10"/>
          </p:nvPr>
        </p:nvSpPr>
        <p:spPr/>
        <p:txBody>
          <a:bodyPr>
            <a:normAutofit/>
          </a:bodyPr>
          <a:lstStyle/>
          <a:p>
            <a:r>
              <a:rPr sz="2800" dirty="0"/>
              <a:t>Based on the graphs of sine and cosine in Figure 5 and the values of sine and cosine shown in Table 1, construct a transformation of cosine </a:t>
            </a:r>
            <a:r>
              <a:rPr lang="en-US" dirty="0"/>
              <a:t>that</a:t>
            </a:r>
            <a:r>
              <a:rPr sz="2800" dirty="0"/>
              <a:t> is equal to sine.</a:t>
            </a:r>
          </a:p>
        </p:txBody>
      </p:sp>
    </p:spTree>
    <p:extLst>
      <p:ext uri="{BB962C8B-B14F-4D97-AF65-F5344CB8AC3E}">
        <p14:creationId xmlns:p14="http://schemas.microsoft.com/office/powerpoint/2010/main" val="75892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Transformation of Cosine, Part 1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r>
                  <a:rPr sz="2800" b="1" dirty="0"/>
                  <a:t>Solution</a:t>
                </a:r>
              </a:p>
              <a:p>
                <a:pPr>
                  <a:defRPr sz="2800"/>
                </a:pPr>
                <a:r>
                  <a:rPr sz="2800" dirty="0"/>
                  <a:t>Based on Figure 5, it appears that the graph of cosine is the same shape as the graph of sine, but shifted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units to the left. </a:t>
                </a:r>
                <a:r>
                  <a:rPr lang="en-US" sz="2800" dirty="0"/>
                  <a:t>T</a:t>
                </a:r>
                <a:r>
                  <a:rPr sz="2800" dirty="0"/>
                  <a:t>he graph of </a:t>
                </a: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oMath>
                </a14:m>
                <a:r>
                  <a:rPr sz="2800" dirty="0"/>
                  <a:t> should coincide with the graph of sine, as the replacement of </a:t>
                </a:r>
                <a14:m>
                  <m:oMath xmlns:m="http://schemas.openxmlformats.org/officeDocument/2006/math">
                    <m:r>
                      <a:rPr>
                        <a:latin typeface="Cambria Math" panose="02040503050406030204" pitchFamily="18" charset="0"/>
                      </a:rPr>
                      <m:t>𝑥</m:t>
                    </m:r>
                  </m:oMath>
                </a14:m>
                <a:r>
                  <a:rPr sz="2800" dirty="0"/>
                  <a:t> with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shifts the graph of cosine to the right by</a:t>
                </a:r>
                <a:r>
                  <a:rPr lang="en-US"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oMath>
                </a14:m>
                <a:r>
                  <a:rPr sz="2800" dirty="0"/>
                  <a:t> units. We can verify that this transformation works at a few convenient angles by making use of the calculations in Table 1,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Transformation of Cosine, Part 1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ad>
                            <m:radPr>
                              <m:degHide m:val="on"/>
                              <m:ctrlPr>
                                <a:rPr i="1">
                                  <a:latin typeface="Cambria Math" panose="02040503050406030204" pitchFamily="18" charset="0"/>
                                </a:rPr>
                              </m:ctrlPr>
                            </m:radPr>
                            <m:deg/>
                            <m:e>
                              <m:r>
                                <a:rPr>
                                  <a:latin typeface="Cambria Math" panose="02040503050406030204" pitchFamily="18" charset="0"/>
                                </a:rPr>
                                <m:t>2</m:t>
                              </m:r>
                            </m:e>
                          </m:rad>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oMath>
                  </m:oMathPara>
                </a14:m>
                <a:endParaRPr sz="2800" dirty="0"/>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e>
                      </m:func>
                    </m:oMath>
                  </m:oMathPara>
                </a14:m>
                <a:endParaRPr sz="2800" dirty="0"/>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11</m:t>
                                  </m:r>
                                  <m:r>
                                    <a:rPr>
                                      <a:latin typeface="Cambria Math" panose="02040503050406030204" pitchFamily="18" charset="0"/>
                                    </a:rPr>
                                    <m:t>𝜋</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11</m:t>
                                  </m:r>
                                  <m:r>
                                    <a:rPr>
                                      <a:latin typeface="Cambria Math" panose="02040503050406030204" pitchFamily="18" charset="0"/>
                                    </a:rPr>
                                    <m:t>𝜋</m:t>
                                  </m:r>
                                </m:num>
                                <m:den>
                                  <m:r>
                                    <a:rPr>
                                      <a:latin typeface="Cambria Math" panose="02040503050406030204" pitchFamily="18" charset="0"/>
                                    </a:rPr>
                                    <m:t>6</m:t>
                                  </m:r>
                                </m:den>
                              </m:f>
                            </m:e>
                          </m:d>
                        </m:e>
                      </m:func>
                    </m:oMath>
                  </m:oMathPara>
                </a14:m>
                <a:endParaRPr sz="2800" dirty="0"/>
              </a:p>
              <a:p>
                <a:pPr>
                  <a:defRPr sz="2800"/>
                </a:pPr>
                <a:r>
                  <a:rPr sz="2800" dirty="0"/>
                  <a:t>While these few calculations don't prove that </a:t>
                </a:r>
                <a:br>
                  <a:rPr lang="en-US" sz="2800" dirty="0"/>
                </a:br>
                <a14:m>
                  <m:oMath xmlns:m="http://schemas.openxmlformats.org/officeDocument/2006/math">
                    <m:r>
                      <m:rPr>
                        <m:sty m:val="p"/>
                      </m:rPr>
                      <a:rPr>
                        <a:latin typeface="Cambria Math" panose="02040503050406030204" pitchFamily="18" charset="0"/>
                      </a:rPr>
                      <m:t>cos</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2</m:t>
                            </m:r>
                          </m:den>
                        </m:f>
                      </m:e>
                    </m:d>
                    <m:r>
                      <a:rPr>
                        <a:latin typeface="Cambria Math" panose="02040503050406030204" pitchFamily="18" charset="0"/>
                      </a:rPr>
                      <m:t>=</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𝑥</m:t>
                        </m:r>
                      </m:e>
                    </m:func>
                  </m:oMath>
                </a14:m>
                <a:r>
                  <a:rPr sz="2800" dirty="0"/>
                  <a:t> for all </a:t>
                </a:r>
                <a14:m>
                  <m:oMath xmlns:m="http://schemas.openxmlformats.org/officeDocument/2006/math">
                    <m:r>
                      <a:rPr>
                        <a:latin typeface="Cambria Math" panose="02040503050406030204" pitchFamily="18" charset="0"/>
                      </a:rPr>
                      <m:t>𝑥</m:t>
                    </m:r>
                  </m:oMath>
                </a14:m>
                <a:r>
                  <a:rPr sz="2800" dirty="0"/>
                  <a:t>, they certainly suggest we're on the right track. We will soon return to this problem and prove that this transformation of cosine does indeed equal sine everywhere.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b="-736"/>
                </a:stretch>
              </a:blipFill>
            </p:spPr>
            <p:txBody>
              <a:bodyPr/>
              <a:lstStyle/>
              <a:p>
                <a:r>
                  <a:rPr lang="en-US">
                    <a:noFill/>
                  </a:rPr>
                  <a:t> </a:t>
                </a:r>
              </a:p>
            </p:txBody>
          </p:sp>
        </mc:Fallback>
      </mc:AlternateContent>
    </p:spTree>
    <p:extLst>
      <p:ext uri="{BB962C8B-B14F-4D97-AF65-F5344CB8AC3E}">
        <p14:creationId xmlns:p14="http://schemas.microsoft.com/office/powerpoint/2010/main" val="349304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Period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A function </a:t>
                </a:r>
                <a14:m>
                  <m:oMath xmlns:m="http://schemas.openxmlformats.org/officeDocument/2006/math">
                    <m:r>
                      <a:rPr>
                        <a:latin typeface="Cambria Math" panose="02040503050406030204" pitchFamily="18" charset="0"/>
                      </a:rPr>
                      <m:t>𝑓</m:t>
                    </m:r>
                  </m:oMath>
                </a14:m>
                <a:r>
                  <a:rPr sz="2800"/>
                  <a:t> is said to be </a:t>
                </a:r>
                <a:r>
                  <a:rPr sz="2800" b="1"/>
                  <a:t>periodic</a:t>
                </a:r>
                <a:r>
                  <a:rPr sz="2800"/>
                  <a:t> if there is a positive number </a:t>
                </a:r>
                <a14:m>
                  <m:oMath xmlns:m="http://schemas.openxmlformats.org/officeDocument/2006/math">
                    <m:r>
                      <a:rPr>
                        <a:latin typeface="Cambria Math" panose="02040503050406030204" pitchFamily="18" charset="0"/>
                      </a:rPr>
                      <m:t>𝑝</m:t>
                    </m:r>
                  </m:oMath>
                </a14:m>
                <a:r>
                  <a:rPr sz="2800"/>
                  <a:t> such that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𝑝</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oMath>
                  </m:oMathPara>
                </a14:m>
                <a:endParaRPr sz="2800"/>
              </a:p>
              <a:p>
                <a:pPr>
                  <a:defRPr sz="2800"/>
                </a:pPr>
                <a:r>
                  <a:rPr sz="2800"/>
                  <a:t>for all </a:t>
                </a:r>
                <a14:m>
                  <m:oMath xmlns:m="http://schemas.openxmlformats.org/officeDocument/2006/math">
                    <m:r>
                      <a:rPr>
                        <a:latin typeface="Cambria Math" panose="02040503050406030204" pitchFamily="18" charset="0"/>
                      </a:rPr>
                      <m:t>𝑥</m:t>
                    </m:r>
                  </m:oMath>
                </a14:m>
                <a:r>
                  <a:rPr sz="2800"/>
                  <a:t> in the domain of </a:t>
                </a:r>
                <a14:m>
                  <m:oMath xmlns:m="http://schemas.openxmlformats.org/officeDocument/2006/math">
                    <m:r>
                      <a:rPr>
                        <a:latin typeface="Cambria Math" panose="02040503050406030204" pitchFamily="18" charset="0"/>
                      </a:rPr>
                      <m:t>𝑓</m:t>
                    </m:r>
                  </m:oMath>
                </a14:m>
                <a:r>
                  <a:rPr sz="2800"/>
                  <a:t>. The smallest such number </a:t>
                </a:r>
                <a14:m>
                  <m:oMath xmlns:m="http://schemas.openxmlformats.org/officeDocument/2006/math">
                    <m:r>
                      <a:rPr>
                        <a:latin typeface="Cambria Math" panose="02040503050406030204" pitchFamily="18" charset="0"/>
                      </a:rPr>
                      <m:t>𝑝</m:t>
                    </m:r>
                  </m:oMath>
                </a14:m>
                <a:r>
                  <a:rPr sz="2800"/>
                  <a:t> is called the </a:t>
                </a:r>
                <a:r>
                  <a:rPr sz="2800" b="1"/>
                  <a:t>period</a:t>
                </a:r>
                <a:r>
                  <a:rPr sz="2800"/>
                  <a:t> of </a:t>
                </a:r>
                <a14:m>
                  <m:oMath xmlns:m="http://schemas.openxmlformats.org/officeDocument/2006/math">
                    <m:r>
                      <a:rPr>
                        <a:latin typeface="Cambria Math" panose="02040503050406030204" pitchFamily="18" charset="0"/>
                      </a:rPr>
                      <m:t>𝑓</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the Period of Trigonometric Functions</a:t>
            </a:r>
          </a:p>
        </p:txBody>
      </p:sp>
      <p:sp>
        <p:nvSpPr>
          <p:cNvPr id="3" name="Text Placeholder 2"/>
          <p:cNvSpPr>
            <a:spLocks noGrp="1"/>
          </p:cNvSpPr>
          <p:nvPr>
            <p:ph type="body" sz="quarter" idx="10"/>
          </p:nvPr>
        </p:nvSpPr>
        <p:spPr/>
        <p:txBody>
          <a:bodyPr>
            <a:normAutofit/>
          </a:bodyPr>
          <a:lstStyle/>
          <a:p>
            <a:r>
              <a:rPr sz="2800"/>
              <a:t>Determine the periods of the secant, cosecant, tangent, and cotangent functions.</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2646</Words>
  <Application>Microsoft Office PowerPoint</Application>
  <PresentationFormat>On-screen Show (4:3)</PresentationFormat>
  <Paragraphs>197</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Cambria Math</vt:lpstr>
      <vt:lpstr>Courier New</vt:lpstr>
      <vt:lpstr>Office Theme</vt:lpstr>
      <vt:lpstr>Section 8.4</vt:lpstr>
      <vt:lpstr>Table 1: Selected Values of Sine and Cosine</vt:lpstr>
      <vt:lpstr>Figure 5: Graphs of Sine and Cosine</vt:lpstr>
      <vt:lpstr>Note:</vt:lpstr>
      <vt:lpstr>Example 1: Transformation of Cosine, Part 1</vt:lpstr>
      <vt:lpstr>Example 1: Transformation of Cosine, Part 1 (cont.)</vt:lpstr>
      <vt:lpstr>Example 1: Transformation of Cosine, Part 1 (cont.)</vt:lpstr>
      <vt:lpstr>Period of a Function</vt:lpstr>
      <vt:lpstr>Example 2: Finding the Period of Trigonometric Functions</vt:lpstr>
      <vt:lpstr>Example 2: Finding the Period of Trigonometric Functions (cont.)</vt:lpstr>
      <vt:lpstr>Example 2: Finding the Period of Trigonometric Functions (cont.)</vt:lpstr>
      <vt:lpstr>Example 2: Finding the Period of Trigonometric Functions (cont.)</vt:lpstr>
      <vt:lpstr>Example 2: Finding the Period of Trigonometric Functions (cont.)</vt:lpstr>
      <vt:lpstr>Example 2: Finding the Period of Trigonometric Functions (cont.)</vt:lpstr>
      <vt:lpstr>Even/Odd Identities</vt:lpstr>
      <vt:lpstr>Example 3: Transformation of Cosine, Part 2</vt:lpstr>
      <vt:lpstr>Example 3: Transformation of Cosine, Part 2 (cont.)</vt:lpstr>
      <vt:lpstr>Amplitude of Sine and Cosine Curves</vt:lpstr>
      <vt:lpstr>Amplitude of Sine and Cosine Curves (cont.)</vt:lpstr>
      <vt:lpstr>Amplitude of Sine and Cosine Curves (cont.)</vt:lpstr>
      <vt:lpstr>Frequency of Sine and Cosine Curves</vt:lpstr>
      <vt:lpstr>Example 4: Finding Amplitude and Frequency</vt:lpstr>
      <vt:lpstr>Example 4: Finding Amplitude and Frequency (cont.)</vt:lpstr>
      <vt:lpstr>Example 4: Finding Amplitude and Frequency (cont.)</vt:lpstr>
      <vt:lpstr>Example 4: Finding Amplitude and Frequency (cont.)</vt:lpstr>
      <vt:lpstr>Example 4: Finding Amplitude and Frequency (cont.)</vt:lpstr>
      <vt:lpstr>Period Revisited</vt:lpstr>
      <vt:lpstr>Example 5: Finding the Period Using Frequency</vt:lpstr>
      <vt:lpstr>Example 5: Finding the Period Using Frequency (cont.)</vt:lpstr>
      <vt:lpstr>Amplitude, Period, and Phase Shift Combined</vt:lpstr>
      <vt:lpstr>Amplitude, Period, and Phase Shift Combined (cont.)</vt:lpstr>
      <vt:lpstr>Amplitude, Period, and Phase Shift Combined (cont.)</vt:lpstr>
      <vt:lpstr>Example 6: Graphing Transformed Trigonometric Functions</vt:lpstr>
      <vt:lpstr>Example 6: Graphing Transformed Trigonometric Functions (cont.)</vt:lpstr>
      <vt:lpstr>Example 6: Graphing Transformed Trigonometric Functions (cont.)</vt:lpstr>
      <vt:lpstr>Example 6: Graphing Transformed Trigonometric Functions (cont.)</vt:lpstr>
      <vt:lpstr>Example 7: Graphing Transformed Trigonometric Functions</vt:lpstr>
      <vt:lpstr>Example 7: Graphing Transformed Trigonometric Functions (cont.)</vt:lpstr>
      <vt:lpstr>Example 7: Graphing Transformed Trigonometric Functions (cont.)</vt:lpstr>
      <vt:lpstr>Simple Harmonic Motion</vt:lpstr>
      <vt:lpstr>Example 8: Using Simple Harmonic Motion</vt:lpstr>
      <vt:lpstr>Example 8: Using Simple Harmonic Motion (cont.)</vt:lpstr>
      <vt:lpstr>Example 8: Using Simple Harmonic Motion (cont.)</vt:lpstr>
      <vt:lpstr>Example 8: Using Simple Harmonic Motion (cont.)</vt:lpstr>
      <vt:lpstr>Example 8: Using Simple Harmonic Motion (cont.)</vt:lpstr>
      <vt:lpstr>Example 9: Modeling Damped Harmonic Motion</vt:lpstr>
      <vt:lpstr>Example 9: Modeling Damped Harmonic Motion (cont.)</vt:lpstr>
      <vt:lpstr>Example 9: Modeling Damped Harmonic Motion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143</cp:revision>
  <dcterms:created xsi:type="dcterms:W3CDTF">2013-04-26T14:43:13Z</dcterms:created>
  <dcterms:modified xsi:type="dcterms:W3CDTF">2022-08-18T17:31:48Z</dcterms:modified>
</cp:coreProperties>
</file>