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1"/>
  </p:notesMasterIdLst>
  <p:handoutMasterIdLst>
    <p:handoutMasterId r:id="rId32"/>
  </p:handoutMasterIdLst>
  <p:sldIdLst>
    <p:sldId id="256" r:id="rId2"/>
    <p:sldId id="257" r:id="rId3"/>
    <p:sldId id="260" r:id="rId4"/>
    <p:sldId id="261" r:id="rId5"/>
    <p:sldId id="262" r:id="rId6"/>
    <p:sldId id="263" r:id="rId7"/>
    <p:sldId id="287" r:id="rId8"/>
    <p:sldId id="288" r:id="rId9"/>
    <p:sldId id="289" r:id="rId10"/>
    <p:sldId id="264" r:id="rId11"/>
    <p:sldId id="265" r:id="rId12"/>
    <p:sldId id="266" r:id="rId13"/>
    <p:sldId id="267" r:id="rId14"/>
    <p:sldId id="268" r:id="rId15"/>
    <p:sldId id="269" r:id="rId16"/>
    <p:sldId id="270" r:id="rId17"/>
    <p:sldId id="271" r:id="rId18"/>
    <p:sldId id="272" r:id="rId19"/>
    <p:sldId id="275" r:id="rId20"/>
    <p:sldId id="276" r:id="rId21"/>
    <p:sldId id="277" r:id="rId22"/>
    <p:sldId id="278" r:id="rId23"/>
    <p:sldId id="279" r:id="rId24"/>
    <p:sldId id="280" r:id="rId25"/>
    <p:sldId id="281" r:id="rId26"/>
    <p:sldId id="282" r:id="rId27"/>
    <p:sldId id="283" r:id="rId28"/>
    <p:sldId id="284" r:id="rId29"/>
    <p:sldId id="285" r:id="rId30"/>
  </p:sldIdLst>
  <p:sldSz cx="9144000" cy="6858000" type="screen4x3"/>
  <p:notesSz cx="6858000" cy="9144000"/>
  <p:embeddedFontLst>
    <p:embeddedFont>
      <p:font typeface="Calibri" panose="020F0502020204030204" pitchFamily="34" charset="0"/>
      <p:regular r:id="rId33"/>
      <p:bold r:id="rId34"/>
      <p:italic r:id="rId35"/>
      <p:boldItalic r:id="rId36"/>
    </p:embeddedFont>
    <p:embeddedFont>
      <p:font typeface="Cambria Math" panose="02040503050406030204" pitchFamily="18" charset="0"/>
      <p:regular r:id="rId3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ick  Belloit" initials="" lastIdx="1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2D7D9F"/>
    <a:srgbClr val="0000FF"/>
    <a:srgbClr val="000099"/>
    <a:srgbClr val="1F497D"/>
    <a:srgbClr val="366092"/>
    <a:srgbClr val="1F49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853" autoAdjust="0"/>
    <p:restoredTop sz="94660"/>
  </p:normalViewPr>
  <p:slideViewPr>
    <p:cSldViewPr>
      <p:cViewPr varScale="1">
        <p:scale>
          <a:sx n="114" d="100"/>
          <a:sy n="114" d="100"/>
        </p:scale>
        <p:origin x="1686" y="102"/>
      </p:cViewPr>
      <p:guideLst>
        <p:guide orient="horz" pos="2160"/>
        <p:guide pos="2880"/>
      </p:guideLst>
    </p:cSldViewPr>
  </p:slideViewPr>
  <p:notesTextViewPr>
    <p:cViewPr>
      <p:scale>
        <a:sx n="3" d="2"/>
        <a:sy n="3" d="2"/>
      </p:scale>
      <p:origin x="0" y="0"/>
    </p:cViewPr>
  </p:notesTextViewPr>
  <p:sorterViewPr>
    <p:cViewPr>
      <p:scale>
        <a:sx n="66" d="100"/>
        <a:sy n="66" d="100"/>
      </p:scale>
      <p:origin x="0" y="0"/>
    </p:cViewPr>
  </p:sorterViewPr>
  <p:notesViewPr>
    <p:cSldViewPr>
      <p:cViewPr varScale="1">
        <p:scale>
          <a:sx n="58" d="100"/>
          <a:sy n="58" d="100"/>
        </p:scale>
        <p:origin x="3024"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font" Target="fonts/font2.fntdata"/><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37" Type="http://schemas.openxmlformats.org/officeDocument/2006/relationships/font" Target="fonts/font5.fnt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3.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1.fntdata"/><Relationship Id="rId38"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E235DB0-18E5-42EE-8A41-3EE53E7DF1D8}" type="datetimeFigureOut">
              <a:rPr lang="en-US" smtClean="0"/>
              <a:pPr/>
              <a:t>8/18/2022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74792EB-0FA9-4C62-9AEF-94474B71BCAD}" type="slidenum">
              <a:rPr lang="en-US" smtClean="0"/>
              <a:pPr/>
              <a:t>‹#›</a:t>
            </a:fld>
            <a:endParaRPr lang="en-US"/>
          </a:p>
        </p:txBody>
      </p:sp>
    </p:spTree>
    <p:extLst>
      <p:ext uri="{BB962C8B-B14F-4D97-AF65-F5344CB8AC3E}">
        <p14:creationId xmlns:p14="http://schemas.microsoft.com/office/powerpoint/2010/main" val="41630158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69A0D3-B478-40F2-A888-1E8089CEC0F3}" type="datetimeFigureOut">
              <a:rPr lang="en-US" smtClean="0"/>
              <a:pPr/>
              <a:t>8/18/2022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E6DA207-A26B-4388-9112-E8BB699F6246}" type="slidenum">
              <a:rPr lang="en-US" smtClean="0"/>
              <a:pPr/>
              <a:t>‹#›</a:t>
            </a:fld>
            <a:endParaRPr lang="en-US"/>
          </a:p>
        </p:txBody>
      </p:sp>
    </p:spTree>
    <p:extLst>
      <p:ext uri="{BB962C8B-B14F-4D97-AF65-F5344CB8AC3E}">
        <p14:creationId xmlns:p14="http://schemas.microsoft.com/office/powerpoint/2010/main" val="6156667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10"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4" name="Text Placeholder 3">
            <a:extLst>
              <a:ext uri="{FF2B5EF4-FFF2-40B4-BE49-F238E27FC236}">
                <a16:creationId xmlns:a16="http://schemas.microsoft.com/office/drawing/2014/main" id="{71A0D54E-FB3F-4E00-91DF-E7D7900CC666}"/>
              </a:ext>
            </a:extLst>
          </p:cNvPr>
          <p:cNvSpPr>
            <a:spLocks noGrp="1"/>
          </p:cNvSpPr>
          <p:nvPr>
            <p:ph type="body" sz="quarter" idx="10" hasCustomPrompt="1"/>
          </p:nvPr>
        </p:nvSpPr>
        <p:spPr>
          <a:xfrm>
            <a:off x="1371600" y="3502152"/>
            <a:ext cx="6400800" cy="1755648"/>
          </a:xfrm>
          <a:prstGeom prst="rect">
            <a:avLst/>
          </a:prstGeom>
        </p:spPr>
        <p:txBody>
          <a:bodyPr anchor="t" anchorCtr="1"/>
          <a:lstStyle>
            <a:lvl1pPr marL="0" indent="0">
              <a:buFontTx/>
              <a:buNone/>
              <a:defRPr b="1" i="1"/>
            </a:lvl1pPr>
          </a:lstStyle>
          <a:p>
            <a:pPr lvl="0"/>
            <a:r>
              <a:rPr lang="en-US" dirty="0"/>
              <a:t>Click to add subtitle</a:t>
            </a:r>
          </a:p>
        </p:txBody>
      </p:sp>
      <p:sp>
        <p:nvSpPr>
          <p:cNvPr id="3" name="Title 2">
            <a:extLst>
              <a:ext uri="{FF2B5EF4-FFF2-40B4-BE49-F238E27FC236}">
                <a16:creationId xmlns:a16="http://schemas.microsoft.com/office/drawing/2014/main" id="{F01147E5-B1BD-4168-9DA2-D332C27DB199}"/>
              </a:ext>
            </a:extLst>
          </p:cNvPr>
          <p:cNvSpPr>
            <a:spLocks noGrp="1"/>
          </p:cNvSpPr>
          <p:nvPr>
            <p:ph type="title"/>
          </p:nvPr>
        </p:nvSpPr>
        <p:spPr>
          <a:xfrm>
            <a:off x="640080" y="2130552"/>
            <a:ext cx="7772400" cy="1472184"/>
          </a:xfrm>
          <a:prstGeom prst="rect">
            <a:avLst/>
          </a:prstGeom>
        </p:spPr>
        <p:txBody>
          <a:bodyPr anchor="ctr" anchorCtr="0"/>
          <a:lstStyle>
            <a:lvl1pPr>
              <a:defRPr b="1">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3651075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rrors">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ext Placeholder 2">
            <a:extLst>
              <a:ext uri="{FF2B5EF4-FFF2-40B4-BE49-F238E27FC236}">
                <a16:creationId xmlns:a16="http://schemas.microsoft.com/office/drawing/2014/main" id="{C7651718-6C8C-47B1-82C8-30B07A449145}"/>
              </a:ext>
            </a:extLst>
          </p:cNvPr>
          <p:cNvSpPr>
            <a:spLocks noGrp="1"/>
          </p:cNvSpPr>
          <p:nvPr>
            <p:ph type="body" sz="quarter" idx="10"/>
          </p:nvPr>
        </p:nvSpPr>
        <p:spPr>
          <a:xfrm>
            <a:off x="457200" y="1082078"/>
            <a:ext cx="8229600" cy="4914276"/>
          </a:xfrm>
          <a:prstGeom prst="rect">
            <a:avLst/>
          </a:prstGeom>
          <a:ln w="28575">
            <a:solidFill>
              <a:srgbClr val="FF0000"/>
            </a:solidFill>
          </a:ln>
        </p:spPr>
        <p:txBody>
          <a:bodyPr/>
          <a:lstStyle>
            <a:lvl1pPr marL="0" indent="0">
              <a:buNone/>
              <a:defRPr sz="2800">
                <a:solidFill>
                  <a:srgbClr val="000000"/>
                </a:solidFill>
              </a:defRPr>
            </a:lvl1pPr>
          </a:lstStyle>
          <a:p>
            <a:pPr lvl="0"/>
            <a:endParaRPr lang="en-US" dirty="0"/>
          </a:p>
        </p:txBody>
      </p:sp>
    </p:spTree>
    <p:extLst>
      <p:ext uri="{BB962C8B-B14F-4D97-AF65-F5344CB8AC3E}">
        <p14:creationId xmlns:p14="http://schemas.microsoft.com/office/powerpoint/2010/main" val="23534850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rrors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9" name="Rectangle 8">
            <a:extLst>
              <a:ext uri="{FF2B5EF4-FFF2-40B4-BE49-F238E27FC236}">
                <a16:creationId xmlns:a16="http://schemas.microsoft.com/office/drawing/2014/main" id="{FCDC75ED-AB7E-4E7F-BC5E-A252D6044ADB}"/>
              </a:ext>
            </a:extLst>
          </p:cNvPr>
          <p:cNvSpPr/>
          <p:nvPr userDrawn="1"/>
        </p:nvSpPr>
        <p:spPr>
          <a:xfrm>
            <a:off x="457200" y="1092966"/>
            <a:ext cx="8229599" cy="4850594"/>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15A2C83-F758-497D-9ED7-F511E4334CAF}"/>
              </a:ext>
            </a:extLst>
          </p:cNvPr>
          <p:cNvSpPr>
            <a:spLocks noGrp="1"/>
          </p:cNvSpPr>
          <p:nvPr>
            <p:ph sz="quarter" idx="10" hasCustomPrompt="1"/>
          </p:nvPr>
        </p:nvSpPr>
        <p:spPr>
          <a:xfrm>
            <a:off x="457200" y="1092200"/>
            <a:ext cx="8229600" cy="4840288"/>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11792827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rrors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able Placeholder 2">
            <a:extLst>
              <a:ext uri="{FF2B5EF4-FFF2-40B4-BE49-F238E27FC236}">
                <a16:creationId xmlns:a16="http://schemas.microsoft.com/office/drawing/2014/main" id="{46C5300E-46C0-4573-BB9D-2DC5A4375238}"/>
              </a:ext>
            </a:extLst>
          </p:cNvPr>
          <p:cNvSpPr>
            <a:spLocks noGrp="1"/>
          </p:cNvSpPr>
          <p:nvPr>
            <p:ph type="tbl" sz="quarter" idx="10"/>
          </p:nvPr>
        </p:nvSpPr>
        <p:spPr>
          <a:xfrm>
            <a:off x="457200" y="1105523"/>
            <a:ext cx="8229600" cy="4838040"/>
          </a:xfrm>
          <a:prstGeom prst="rect">
            <a:avLst/>
          </a:prstGeom>
          <a:ln w="28575">
            <a:solidFill>
              <a:srgbClr val="FF0000"/>
            </a:solidFill>
          </a:ln>
        </p:spPr>
        <p:txBody>
          <a:bodyPr/>
          <a:lstStyle>
            <a:lvl1pPr>
              <a:defRPr sz="2800"/>
            </a:lvl1pPr>
          </a:lstStyle>
          <a:p>
            <a:endParaRPr lang="en-US" dirty="0"/>
          </a:p>
        </p:txBody>
      </p:sp>
    </p:spTree>
    <p:extLst>
      <p:ext uri="{BB962C8B-B14F-4D97-AF65-F5344CB8AC3E}">
        <p14:creationId xmlns:p14="http://schemas.microsoft.com/office/powerpoint/2010/main" val="7629876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Notes">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ext Placeholder 2">
            <a:extLst>
              <a:ext uri="{FF2B5EF4-FFF2-40B4-BE49-F238E27FC236}">
                <a16:creationId xmlns:a16="http://schemas.microsoft.com/office/drawing/2014/main" id="{CDC7A059-BE2D-4107-9D5E-745311FEFA72}"/>
              </a:ext>
            </a:extLst>
          </p:cNvPr>
          <p:cNvSpPr>
            <a:spLocks noGrp="1"/>
          </p:cNvSpPr>
          <p:nvPr>
            <p:ph type="body" sz="quarter" idx="10"/>
          </p:nvPr>
        </p:nvSpPr>
        <p:spPr>
          <a:xfrm>
            <a:off x="457200" y="1082078"/>
            <a:ext cx="8229600" cy="4861484"/>
          </a:xfrm>
          <a:prstGeom prst="rect">
            <a:avLst/>
          </a:prstGeom>
          <a:ln w="28575">
            <a:solidFill>
              <a:schemeClr val="accent1"/>
            </a:solidFill>
          </a:ln>
        </p:spPr>
        <p:txBody>
          <a:bodyPr/>
          <a:lstStyle>
            <a:lvl1pPr marL="0" indent="0">
              <a:buNone/>
              <a:defRPr sz="2800"/>
            </a:lvl1pPr>
          </a:lstStyle>
          <a:p>
            <a:pPr lvl="0"/>
            <a:endParaRPr lang="en-US" dirty="0"/>
          </a:p>
        </p:txBody>
      </p:sp>
    </p:spTree>
    <p:extLst>
      <p:ext uri="{BB962C8B-B14F-4D97-AF65-F5344CB8AC3E}">
        <p14:creationId xmlns:p14="http://schemas.microsoft.com/office/powerpoint/2010/main" val="29797087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Notes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9" name="Rectangle 8">
            <a:extLst>
              <a:ext uri="{FF2B5EF4-FFF2-40B4-BE49-F238E27FC236}">
                <a16:creationId xmlns:a16="http://schemas.microsoft.com/office/drawing/2014/main" id="{9BD3E83F-5038-477C-AF54-68062F1599E0}"/>
              </a:ext>
            </a:extLst>
          </p:cNvPr>
          <p:cNvSpPr/>
          <p:nvPr userDrawn="1"/>
        </p:nvSpPr>
        <p:spPr>
          <a:xfrm>
            <a:off x="457201" y="1092969"/>
            <a:ext cx="8229599" cy="4850594"/>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AA0EA87-BE08-4809-8855-91948461D982}"/>
              </a:ext>
            </a:extLst>
          </p:cNvPr>
          <p:cNvSpPr>
            <a:spLocks noGrp="1"/>
          </p:cNvSpPr>
          <p:nvPr>
            <p:ph sz="quarter" idx="10" hasCustomPrompt="1"/>
          </p:nvPr>
        </p:nvSpPr>
        <p:spPr>
          <a:xfrm>
            <a:off x="457200" y="1092200"/>
            <a:ext cx="8229600" cy="4862513"/>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1155031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Notes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able Placeholder 2">
            <a:extLst>
              <a:ext uri="{FF2B5EF4-FFF2-40B4-BE49-F238E27FC236}">
                <a16:creationId xmlns:a16="http://schemas.microsoft.com/office/drawing/2014/main" id="{C306A871-D043-41D9-9A57-60349F9974E7}"/>
              </a:ext>
            </a:extLst>
          </p:cNvPr>
          <p:cNvSpPr>
            <a:spLocks noGrp="1"/>
          </p:cNvSpPr>
          <p:nvPr>
            <p:ph type="tbl" sz="quarter" idx="10"/>
          </p:nvPr>
        </p:nvSpPr>
        <p:spPr>
          <a:xfrm>
            <a:off x="457200" y="1105523"/>
            <a:ext cx="8229600" cy="4838040"/>
          </a:xfrm>
          <a:prstGeom prst="rect">
            <a:avLst/>
          </a:prstGeom>
          <a:ln w="28575">
            <a:solidFill>
              <a:schemeClr val="accent1"/>
            </a:solidFill>
          </a:ln>
        </p:spPr>
        <p:txBody>
          <a:bodyPr/>
          <a:lstStyle>
            <a:lvl1pPr>
              <a:defRPr sz="2800"/>
            </a:lvl1pPr>
          </a:lstStyle>
          <a:p>
            <a:endParaRPr lang="en-US" dirty="0"/>
          </a:p>
        </p:txBody>
      </p:sp>
    </p:spTree>
    <p:extLst>
      <p:ext uri="{BB962C8B-B14F-4D97-AF65-F5344CB8AC3E}">
        <p14:creationId xmlns:p14="http://schemas.microsoft.com/office/powerpoint/2010/main" val="7891612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bjectives">
    <p:spTree>
      <p:nvGrpSpPr>
        <p:cNvPr id="1" name=""/>
        <p:cNvGrpSpPr/>
        <p:nvPr/>
      </p:nvGrpSpPr>
      <p:grpSpPr>
        <a:xfrm>
          <a:off x="0" y="0"/>
          <a:ext cx="0" cy="0"/>
          <a:chOff x="0" y="0"/>
          <a:chExt cx="0" cy="0"/>
        </a:xfrm>
      </p:grpSpPr>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997527"/>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457200" indent="-457200">
              <a:buFont typeface="Courier New" panose="02070309020205020404" pitchFamily="49" charset="0"/>
              <a:buChar char="o"/>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9" name="TextBox 18">
            <a:extLst>
              <a:ext uri="{FF2B5EF4-FFF2-40B4-BE49-F238E27FC236}">
                <a16:creationId xmlns:a16="http://schemas.microsoft.com/office/drawing/2014/main" id="{A5FF21EF-72E3-4AF0-B271-8ABDCFDC73DB}"/>
              </a:ext>
            </a:extLst>
          </p:cNvPr>
          <p:cNvSpPr txBox="1"/>
          <p:nvPr userDrawn="1"/>
        </p:nvSpPr>
        <p:spPr>
          <a:xfrm>
            <a:off x="457200" y="155448"/>
            <a:ext cx="8229600" cy="941832"/>
          </a:xfrm>
          <a:prstGeom prst="rect">
            <a:avLst/>
          </a:prstGeom>
          <a:noFill/>
        </p:spPr>
        <p:txBody>
          <a:bodyPr wrap="square" rtlCol="0" anchor="ctr" anchorCtr="1">
            <a:noAutofit/>
          </a:bodyPr>
          <a:lstStyle/>
          <a:p>
            <a:pPr algn="ctr"/>
            <a:r>
              <a:rPr lang="en-US" sz="3200" dirty="0">
                <a:latin typeface="+mj-lt"/>
              </a:rPr>
              <a:t>Objectives</a:t>
            </a:r>
          </a:p>
        </p:txBody>
      </p:sp>
    </p:spTree>
    <p:extLst>
      <p:ext uri="{BB962C8B-B14F-4D97-AF65-F5344CB8AC3E}">
        <p14:creationId xmlns:p14="http://schemas.microsoft.com/office/powerpoint/2010/main" val="31983257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xamp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3" name="Text Placeholder 2">
            <a:extLst>
              <a:ext uri="{FF2B5EF4-FFF2-40B4-BE49-F238E27FC236}">
                <a16:creationId xmlns:a16="http://schemas.microsoft.com/office/drawing/2014/main" id="{D6EEC94A-BFCC-4A85-9B96-436ED92D723F}"/>
              </a:ext>
            </a:extLst>
          </p:cNvPr>
          <p:cNvSpPr>
            <a:spLocks noGrp="1"/>
          </p:cNvSpPr>
          <p:nvPr>
            <p:ph type="body" sz="quarter" idx="10"/>
          </p:nvPr>
        </p:nvSpPr>
        <p:spPr>
          <a:xfrm>
            <a:off x="457200" y="1029287"/>
            <a:ext cx="8229600" cy="4967067"/>
          </a:xfrm>
          <a:prstGeom prst="rect">
            <a:avLst/>
          </a:prstGeom>
        </p:spPr>
        <p:txBody>
          <a:bodyPr/>
          <a:lstStyle>
            <a:lvl1pPr marL="0" indent="0">
              <a:buNone/>
              <a:defRPr sz="2800"/>
            </a:lvl1pPr>
          </a:lstStyle>
          <a:p>
            <a:pPr lvl="0"/>
            <a:endParaRPr lang="en-US" dirty="0"/>
          </a:p>
        </p:txBody>
      </p:sp>
    </p:spTree>
    <p:extLst>
      <p:ext uri="{BB962C8B-B14F-4D97-AF65-F5344CB8AC3E}">
        <p14:creationId xmlns:p14="http://schemas.microsoft.com/office/powerpoint/2010/main" val="15416598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xample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7110E547-E237-4E17-8363-3FC8F7FE0291}"/>
              </a:ext>
            </a:extLst>
          </p:cNvPr>
          <p:cNvSpPr>
            <a:spLocks noGrp="1"/>
          </p:cNvSpPr>
          <p:nvPr>
            <p:ph sz="quarter" idx="11" hasCustomPrompt="1"/>
          </p:nvPr>
        </p:nvSpPr>
        <p:spPr>
          <a:xfrm>
            <a:off x="457200" y="1081890"/>
            <a:ext cx="8229600" cy="4850597"/>
          </a:xfrm>
          <a:prstGeom prst="rect">
            <a:avLst/>
          </a:prstGeom>
        </p:spPr>
        <p:txBody>
          <a:bodyPr/>
          <a:lstStyle>
            <a:lvl1pPr marL="0" indent="0">
              <a:buNone/>
              <a:defRPr/>
            </a:lvl1pPr>
          </a:lstStyle>
          <a:p>
            <a:pPr lvl="0"/>
            <a:r>
              <a:rPr lang="en-US" dirty="0"/>
              <a:t> </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32457249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xample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3" name="Table Placeholder 2">
            <a:extLst>
              <a:ext uri="{FF2B5EF4-FFF2-40B4-BE49-F238E27FC236}">
                <a16:creationId xmlns:a16="http://schemas.microsoft.com/office/drawing/2014/main" id="{2AE9D435-6335-42D3-BEA2-55D97E207BB9}"/>
              </a:ext>
            </a:extLst>
          </p:cNvPr>
          <p:cNvSpPr>
            <a:spLocks noGrp="1"/>
          </p:cNvSpPr>
          <p:nvPr>
            <p:ph type="tbl" sz="quarter" idx="10"/>
          </p:nvPr>
        </p:nvSpPr>
        <p:spPr>
          <a:xfrm>
            <a:off x="457200" y="1105523"/>
            <a:ext cx="8229600" cy="4838040"/>
          </a:xfrm>
          <a:prstGeom prst="rect">
            <a:avLst/>
          </a:prstGeom>
        </p:spPr>
        <p:txBody>
          <a:bodyPr/>
          <a:lstStyle>
            <a:lvl1pPr>
              <a:defRPr sz="2800"/>
            </a:lvl1pPr>
          </a:lstStyle>
          <a:p>
            <a:endParaRPr lang="en-US" dirty="0"/>
          </a:p>
        </p:txBody>
      </p:sp>
    </p:spTree>
    <p:extLst>
      <p:ext uri="{BB962C8B-B14F-4D97-AF65-F5344CB8AC3E}">
        <p14:creationId xmlns:p14="http://schemas.microsoft.com/office/powerpoint/2010/main" val="36006380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 examp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029393"/>
            <a:ext cx="4069080" cy="523220"/>
          </a:xfrm>
          <a:prstGeom prst="rect">
            <a:avLst/>
          </a:prstGeom>
        </p:spPr>
        <p:txBody>
          <a:bodyPr>
            <a:sp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Content Placeholder 2">
            <a:extLst>
              <a:ext uri="{FF2B5EF4-FFF2-40B4-BE49-F238E27FC236}">
                <a16:creationId xmlns:a16="http://schemas.microsoft.com/office/drawing/2014/main" id="{0487DEF6-2239-4AD8-B0A9-28BD2B313F4C}"/>
              </a:ext>
            </a:extLst>
          </p:cNvPr>
          <p:cNvSpPr>
            <a:spLocks noGrp="1"/>
          </p:cNvSpPr>
          <p:nvPr>
            <p:ph idx="10"/>
          </p:nvPr>
        </p:nvSpPr>
        <p:spPr>
          <a:xfrm>
            <a:off x="4617722" y="1051454"/>
            <a:ext cx="4069080" cy="523220"/>
          </a:xfrm>
          <a:prstGeom prst="rect">
            <a:avLst/>
          </a:prstGeom>
        </p:spPr>
        <p:txBody>
          <a:bodyPr>
            <a:spAutoFit/>
          </a:bodyPr>
          <a:lstStyle>
            <a:lvl1pPr marL="0" indent="0">
              <a:buFontTx/>
              <a:buNone/>
              <a:defRPr sz="2800" b="0" i="0" baseline="0">
                <a:solidFill>
                  <a:srgbClr val="366092"/>
                </a:solidFill>
              </a:defRPr>
            </a:lvl1pPr>
          </a:lstStyle>
          <a:p>
            <a:pPr lvl="0"/>
            <a:r>
              <a:rPr lang="en-US" dirty="0"/>
              <a:t>Click to edit Master text styles</a:t>
            </a:r>
          </a:p>
        </p:txBody>
      </p:sp>
    </p:spTree>
    <p:extLst>
      <p:ext uri="{BB962C8B-B14F-4D97-AF65-F5344CB8AC3E}">
        <p14:creationId xmlns:p14="http://schemas.microsoft.com/office/powerpoint/2010/main" val="9860110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oxe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ext Placeholder 2">
            <a:extLst>
              <a:ext uri="{FF2B5EF4-FFF2-40B4-BE49-F238E27FC236}">
                <a16:creationId xmlns:a16="http://schemas.microsoft.com/office/drawing/2014/main" id="{DC699DB4-7F7E-4F05-A990-D3F6EB60137D}"/>
              </a:ext>
            </a:extLst>
          </p:cNvPr>
          <p:cNvSpPr>
            <a:spLocks noGrp="1"/>
          </p:cNvSpPr>
          <p:nvPr>
            <p:ph type="body" sz="quarter" idx="10"/>
          </p:nvPr>
        </p:nvSpPr>
        <p:spPr>
          <a:xfrm>
            <a:off x="457200" y="1082078"/>
            <a:ext cx="8229600" cy="4914276"/>
          </a:xfrm>
          <a:prstGeom prst="rect">
            <a:avLst/>
          </a:prstGeom>
          <a:solidFill>
            <a:schemeClr val="accent3"/>
          </a:solidFill>
          <a:ln w="28575">
            <a:solidFill>
              <a:srgbClr val="000000"/>
            </a:solidFill>
          </a:ln>
        </p:spPr>
        <p:txBody>
          <a:bodyPr/>
          <a:lstStyle>
            <a:lvl1pPr marL="0" indent="0">
              <a:buNone/>
              <a:defRPr sz="2800">
                <a:solidFill>
                  <a:srgbClr val="000000"/>
                </a:solidFill>
              </a:defRPr>
            </a:lvl1pPr>
          </a:lstStyle>
          <a:p>
            <a:pPr lvl="0"/>
            <a:endParaRPr lang="en-US" dirty="0"/>
          </a:p>
        </p:txBody>
      </p:sp>
    </p:spTree>
    <p:extLst>
      <p:ext uri="{BB962C8B-B14F-4D97-AF65-F5344CB8AC3E}">
        <p14:creationId xmlns:p14="http://schemas.microsoft.com/office/powerpoint/2010/main" val="6768373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oxed Content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4" name="Rectangle 3">
            <a:extLst>
              <a:ext uri="{FF2B5EF4-FFF2-40B4-BE49-F238E27FC236}">
                <a16:creationId xmlns:a16="http://schemas.microsoft.com/office/drawing/2014/main" id="{949F836F-7518-4E43-8BE5-A4862374099F}"/>
              </a:ext>
            </a:extLst>
          </p:cNvPr>
          <p:cNvSpPr/>
          <p:nvPr userDrawn="1"/>
        </p:nvSpPr>
        <p:spPr>
          <a:xfrm>
            <a:off x="457200" y="1092966"/>
            <a:ext cx="8229599" cy="4850594"/>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6ABF354-AAD7-4AAE-8F83-04212DA95FEB}"/>
              </a:ext>
            </a:extLst>
          </p:cNvPr>
          <p:cNvSpPr>
            <a:spLocks noGrp="1"/>
          </p:cNvSpPr>
          <p:nvPr>
            <p:ph sz="quarter" idx="11" hasCustomPrompt="1"/>
          </p:nvPr>
        </p:nvSpPr>
        <p:spPr>
          <a:xfrm>
            <a:off x="457200" y="1127482"/>
            <a:ext cx="8229600" cy="4826964"/>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40173421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oxed Content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able Placeholder 2">
            <a:extLst>
              <a:ext uri="{FF2B5EF4-FFF2-40B4-BE49-F238E27FC236}">
                <a16:creationId xmlns:a16="http://schemas.microsoft.com/office/drawing/2014/main" id="{127B2CAE-CE9C-4DB3-8071-2D2FAD58E82C}"/>
              </a:ext>
            </a:extLst>
          </p:cNvPr>
          <p:cNvSpPr>
            <a:spLocks noGrp="1"/>
          </p:cNvSpPr>
          <p:nvPr>
            <p:ph type="tbl" sz="quarter" idx="10"/>
          </p:nvPr>
        </p:nvSpPr>
        <p:spPr>
          <a:xfrm>
            <a:off x="457200" y="1105523"/>
            <a:ext cx="8229600" cy="4838040"/>
          </a:xfrm>
          <a:prstGeom prst="rect">
            <a:avLst/>
          </a:prstGeom>
          <a:solidFill>
            <a:schemeClr val="accent3"/>
          </a:solidFill>
          <a:ln w="28575">
            <a:solidFill>
              <a:srgbClr val="000000"/>
            </a:solidFill>
          </a:ln>
        </p:spPr>
        <p:txBody>
          <a:bodyPr/>
          <a:lstStyle>
            <a:lvl1pPr>
              <a:defRPr sz="2800"/>
            </a:lvl1pPr>
          </a:lstStyle>
          <a:p>
            <a:endParaRPr lang="en-US" dirty="0"/>
          </a:p>
        </p:txBody>
      </p:sp>
    </p:spTree>
    <p:extLst>
      <p:ext uri="{BB962C8B-B14F-4D97-AF65-F5344CB8AC3E}">
        <p14:creationId xmlns:p14="http://schemas.microsoft.com/office/powerpoint/2010/main" val="377477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extBox 5">
            <a:extLst>
              <a:ext uri="{FF2B5EF4-FFF2-40B4-BE49-F238E27FC236}">
                <a16:creationId xmlns:a16="http://schemas.microsoft.com/office/drawing/2014/main" id="{9551E07D-D596-4BD6-9B19-8F8F85176474}"/>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pic>
        <p:nvPicPr>
          <p:cNvPr id="3" name="Picture 2">
            <a:extLst>
              <a:ext uri="{FF2B5EF4-FFF2-40B4-BE49-F238E27FC236}">
                <a16:creationId xmlns:a16="http://schemas.microsoft.com/office/drawing/2014/main" id="{35E78946-C571-42A5-BF43-11444CD22EFB}"/>
              </a:ext>
            </a:extLst>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53" r:id="rId1"/>
    <p:sldLayoutId id="2147483652" r:id="rId2"/>
    <p:sldLayoutId id="2147483650" r:id="rId3"/>
    <p:sldLayoutId id="2147483658" r:id="rId4"/>
    <p:sldLayoutId id="2147483662" r:id="rId5"/>
    <p:sldLayoutId id="2147483657" r:id="rId6"/>
    <p:sldLayoutId id="2147483654" r:id="rId7"/>
    <p:sldLayoutId id="2147483659" r:id="rId8"/>
    <p:sldLayoutId id="2147483663" r:id="rId9"/>
    <p:sldLayoutId id="2147483655" r:id="rId10"/>
    <p:sldLayoutId id="2147483660" r:id="rId11"/>
    <p:sldLayoutId id="2147483664" r:id="rId12"/>
    <p:sldLayoutId id="2147483656" r:id="rId13"/>
    <p:sldLayoutId id="2147483661" r:id="rId14"/>
    <p:sldLayoutId id="2147483665" r:id="rId15"/>
    <p:sldLayoutId id="2147483651" r:id="rId16"/>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20.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30.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4.xml"/><Relationship Id="rId5" Type="http://schemas.openxmlformats.org/officeDocument/2006/relationships/image" Target="../media/image18.svg"/><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170.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210.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4.xml"/><Relationship Id="rId4" Type="http://schemas.openxmlformats.org/officeDocument/2006/relationships/image" Target="../media/image28.svg"/></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algn="ctr"/>
            <a:r>
              <a:t>Sum and Difference Identities</a:t>
            </a:r>
          </a:p>
        </p:txBody>
      </p:sp>
      <p:sp>
        <p:nvSpPr>
          <p:cNvPr id="3" name="Title 2"/>
          <p:cNvSpPr>
            <a:spLocks noGrp="1"/>
          </p:cNvSpPr>
          <p:nvPr>
            <p:ph type="title"/>
          </p:nvPr>
        </p:nvSpPr>
        <p:spPr/>
        <p:txBody>
          <a:bodyPr/>
          <a:lstStyle/>
          <a:p>
            <a:r>
              <a:t>Section </a:t>
            </a:r>
            <a:r>
              <a:rPr lang="en-US"/>
              <a:t>9</a:t>
            </a:r>
            <a:r>
              <a:t>.2</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3: Using the Sum and Difference Identities for Exact Evaluation</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a:t>Determine the exact value of </a:t>
                </a:r>
                <a14:m>
                  <m:oMath xmlns:m="http://schemas.openxmlformats.org/officeDocument/2006/math">
                    <m:r>
                      <m:rPr>
                        <m:sty m:val="p"/>
                      </m:rPr>
                      <a:rPr>
                        <a:latin typeface="Cambria Math" panose="02040503050406030204" pitchFamily="18" charset="0"/>
                      </a:rPr>
                      <m:t>tan</m:t>
                    </m:r>
                    <m:r>
                      <a:rPr>
                        <a:latin typeface="Cambria Math" panose="02040503050406030204" pitchFamily="18" charset="0"/>
                      </a:rPr>
                      <m:t>⁡</m:t>
                    </m:r>
                    <m:d>
                      <m:dPr>
                        <m:ctrlPr>
                          <a:rPr i="1">
                            <a:latin typeface="Cambria Math" panose="02040503050406030204" pitchFamily="18" charset="0"/>
                          </a:rPr>
                        </m:ctrlPr>
                      </m:dPr>
                      <m:e>
                        <m:f>
                          <m:fPr>
                            <m:ctrlPr>
                              <a:rPr i="1">
                                <a:latin typeface="Cambria Math" panose="02040503050406030204" pitchFamily="18" charset="0"/>
                              </a:rPr>
                            </m:ctrlPr>
                          </m:fPr>
                          <m:num>
                            <m:r>
                              <a:rPr>
                                <a:latin typeface="Cambria Math" panose="02040503050406030204" pitchFamily="18" charset="0"/>
                              </a:rPr>
                              <m:t>𝜋</m:t>
                            </m:r>
                          </m:num>
                          <m:den>
                            <m:r>
                              <a:rPr>
                                <a:latin typeface="Cambria Math" panose="02040503050406030204" pitchFamily="18" charset="0"/>
                              </a:rPr>
                              <m:t>12</m:t>
                            </m:r>
                          </m:den>
                        </m:f>
                      </m:e>
                    </m:d>
                  </m:oMath>
                </a14:m>
                <a:r>
                  <a:rPr sz="280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a:stretch>
              </a:blipFill>
            </p:spPr>
            <p:txBody>
              <a:bodyPr/>
              <a:lstStyle/>
              <a:p>
                <a:r>
                  <a:rPr lang="en-US">
                    <a:noFill/>
                  </a:rPr>
                  <a:t> </a:t>
                </a:r>
              </a:p>
            </p:txBody>
          </p:sp>
        </mc:Fallback>
      </mc:AlternateContent>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3: Using the Sum and Difference Identities for Exact Evaluation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fontScale="85000" lnSpcReduction="10000"/>
              </a:bodyPr>
              <a:lstStyle/>
              <a:p>
                <a:r>
                  <a:rPr sz="2800" b="1" dirty="0"/>
                  <a:t>Solution</a:t>
                </a:r>
              </a:p>
              <a:p>
                <a:pPr>
                  <a:defRPr sz="2800"/>
                </a:pPr>
                <a:r>
                  <a:rPr sz="2800" dirty="0"/>
                  <a:t>To make use of previous results, we need to note that </a:t>
                </a:r>
                <a:br>
                  <a:rPr lang="en-US" sz="2800" dirty="0"/>
                </a:br>
                <a14:m>
                  <m:oMath xmlns:m="http://schemas.openxmlformats.org/officeDocument/2006/math">
                    <m:f>
                      <m:fPr>
                        <m:ctrlPr>
                          <a:rPr i="1">
                            <a:latin typeface="Cambria Math" panose="02040503050406030204" pitchFamily="18" charset="0"/>
                          </a:rPr>
                        </m:ctrlPr>
                      </m:fPr>
                      <m:num>
                        <m:r>
                          <a:rPr>
                            <a:latin typeface="Cambria Math" panose="02040503050406030204" pitchFamily="18" charset="0"/>
                          </a:rPr>
                          <m:t>𝜋</m:t>
                        </m:r>
                      </m:num>
                      <m:den>
                        <m:r>
                          <a:rPr>
                            <a:latin typeface="Cambria Math" panose="02040503050406030204" pitchFamily="18" charset="0"/>
                          </a:rPr>
                          <m:t>12</m:t>
                        </m:r>
                      </m:den>
                    </m:f>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𝜋</m:t>
                        </m:r>
                      </m:num>
                      <m:den>
                        <m:r>
                          <a:rPr>
                            <a:latin typeface="Cambria Math" panose="02040503050406030204" pitchFamily="18" charset="0"/>
                          </a:rPr>
                          <m:t>3</m:t>
                        </m:r>
                      </m:den>
                    </m:f>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𝜋</m:t>
                        </m:r>
                      </m:num>
                      <m:den>
                        <m:r>
                          <a:rPr>
                            <a:latin typeface="Cambria Math" panose="02040503050406030204" pitchFamily="18" charset="0"/>
                          </a:rPr>
                          <m:t>4</m:t>
                        </m:r>
                      </m:den>
                    </m:f>
                  </m:oMath>
                </a14:m>
                <a:r>
                  <a:rPr sz="2800" dirty="0"/>
                  <a:t>.</a:t>
                </a:r>
              </a:p>
              <a:p>
                <a:pPr/>
                <a14:m>
                  <m:oMathPara xmlns:m="http://schemas.openxmlformats.org/officeDocument/2006/math">
                    <m:oMathParaPr>
                      <m:jc m:val="centerGroup"/>
                    </m:oMathParaPr>
                    <m:oMath xmlns:m="http://schemas.openxmlformats.org/officeDocument/2006/math">
                      <m:func>
                        <m:funcPr>
                          <m:ctrlPr>
                            <a:rPr i="1">
                              <a:latin typeface="Cambria Math" panose="02040503050406030204" pitchFamily="18" charset="0"/>
                            </a:rPr>
                          </m:ctrlPr>
                        </m:funcPr>
                        <m:fName>
                          <m:r>
                            <m:rPr>
                              <m:sty m:val="p"/>
                            </m:rPr>
                            <a:rPr>
                              <a:latin typeface="Cambria Math" panose="02040503050406030204" pitchFamily="18" charset="0"/>
                            </a:rPr>
                            <m:t>tan</m:t>
                          </m:r>
                        </m:fName>
                        <m:e>
                          <m:d>
                            <m:dPr>
                              <m:ctrlPr>
                                <a:rPr i="1">
                                  <a:latin typeface="Cambria Math" panose="02040503050406030204" pitchFamily="18" charset="0"/>
                                </a:rPr>
                              </m:ctrlPr>
                            </m:dPr>
                            <m:e>
                              <m:f>
                                <m:fPr>
                                  <m:ctrlPr>
                                    <a:rPr i="1">
                                      <a:latin typeface="Cambria Math" panose="02040503050406030204" pitchFamily="18" charset="0"/>
                                    </a:rPr>
                                  </m:ctrlPr>
                                </m:fPr>
                                <m:num>
                                  <m:r>
                                    <a:rPr>
                                      <a:latin typeface="Cambria Math" panose="02040503050406030204" pitchFamily="18" charset="0"/>
                                    </a:rPr>
                                    <m:t>𝜋</m:t>
                                  </m:r>
                                </m:num>
                                <m:den>
                                  <m:r>
                                    <a:rPr>
                                      <a:latin typeface="Cambria Math" panose="02040503050406030204" pitchFamily="18" charset="0"/>
                                    </a:rPr>
                                    <m:t>12</m:t>
                                  </m:r>
                                </m:den>
                              </m:f>
                            </m:e>
                          </m:d>
                        </m:e>
                      </m:func>
                      <m:r>
                        <a:rPr>
                          <a:latin typeface="Cambria Math" panose="02040503050406030204" pitchFamily="18" charset="0"/>
                        </a:rPr>
                        <m:t>=</m:t>
                      </m:r>
                      <m:func>
                        <m:funcPr>
                          <m:ctrlPr>
                            <a:rPr i="1">
                              <a:latin typeface="Cambria Math" panose="02040503050406030204" pitchFamily="18" charset="0"/>
                            </a:rPr>
                          </m:ctrlPr>
                        </m:funcPr>
                        <m:fName>
                          <m:r>
                            <m:rPr>
                              <m:sty m:val="p"/>
                            </m:rPr>
                            <a:rPr>
                              <a:latin typeface="Cambria Math" panose="02040503050406030204" pitchFamily="18" charset="0"/>
                            </a:rPr>
                            <m:t>tan</m:t>
                          </m:r>
                        </m:fName>
                        <m:e>
                          <m:d>
                            <m:dPr>
                              <m:ctrlPr>
                                <a:rPr i="1">
                                  <a:latin typeface="Cambria Math" panose="02040503050406030204" pitchFamily="18" charset="0"/>
                                </a:rPr>
                              </m:ctrlPr>
                            </m:dPr>
                            <m:e>
                              <m:f>
                                <m:fPr>
                                  <m:ctrlPr>
                                    <a:rPr i="1">
                                      <a:latin typeface="Cambria Math" panose="02040503050406030204" pitchFamily="18" charset="0"/>
                                    </a:rPr>
                                  </m:ctrlPr>
                                </m:fPr>
                                <m:num>
                                  <m:r>
                                    <a:rPr>
                                      <a:latin typeface="Cambria Math" panose="02040503050406030204" pitchFamily="18" charset="0"/>
                                    </a:rPr>
                                    <m:t>𝜋</m:t>
                                  </m:r>
                                </m:num>
                                <m:den>
                                  <m:r>
                                    <a:rPr>
                                      <a:latin typeface="Cambria Math" panose="02040503050406030204" pitchFamily="18" charset="0"/>
                                    </a:rPr>
                                    <m:t>3</m:t>
                                  </m:r>
                                </m:den>
                              </m:f>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𝜋</m:t>
                                  </m:r>
                                </m:num>
                                <m:den>
                                  <m:r>
                                    <a:rPr>
                                      <a:latin typeface="Cambria Math" panose="02040503050406030204" pitchFamily="18" charset="0"/>
                                    </a:rPr>
                                    <m:t>4</m:t>
                                  </m:r>
                                </m:den>
                              </m:f>
                            </m:e>
                          </m:d>
                        </m:e>
                      </m:func>
                    </m:oMath>
                    <m:oMath xmlns:m="http://schemas.openxmlformats.org/officeDocument/2006/math">
                      <m:phant>
                        <m:phantPr>
                          <m:show m:val="off"/>
                          <m:ctrlPr>
                            <a:rPr i="1">
                              <a:latin typeface="Cambria Math" panose="02040503050406030204" pitchFamily="18" charset="0"/>
                            </a:rPr>
                          </m:ctrlPr>
                        </m:phantPr>
                        <m:e>
                          <m:func>
                            <m:funcPr>
                              <m:ctrlPr>
                                <a:rPr i="1">
                                  <a:latin typeface="Cambria Math" panose="02040503050406030204" pitchFamily="18" charset="0"/>
                                </a:rPr>
                              </m:ctrlPr>
                            </m:funcPr>
                            <m:fName>
                              <m:r>
                                <m:rPr>
                                  <m:sty m:val="p"/>
                                </m:rPr>
                                <a:rPr>
                                  <a:latin typeface="Cambria Math" panose="02040503050406030204" pitchFamily="18" charset="0"/>
                                </a:rPr>
                                <m:t>tan</m:t>
                              </m:r>
                            </m:fName>
                            <m:e>
                              <m:d>
                                <m:dPr>
                                  <m:ctrlPr>
                                    <a:rPr i="1">
                                      <a:latin typeface="Cambria Math" panose="02040503050406030204" pitchFamily="18" charset="0"/>
                                    </a:rPr>
                                  </m:ctrlPr>
                                </m:dPr>
                                <m:e>
                                  <m:f>
                                    <m:fPr>
                                      <m:ctrlPr>
                                        <a:rPr i="1">
                                          <a:latin typeface="Cambria Math" panose="02040503050406030204" pitchFamily="18" charset="0"/>
                                        </a:rPr>
                                      </m:ctrlPr>
                                    </m:fPr>
                                    <m:num>
                                      <m:r>
                                        <a:rPr>
                                          <a:latin typeface="Cambria Math" panose="02040503050406030204" pitchFamily="18" charset="0"/>
                                        </a:rPr>
                                        <m:t>𝜋</m:t>
                                      </m:r>
                                    </m:num>
                                    <m:den>
                                      <m:r>
                                        <a:rPr>
                                          <a:latin typeface="Cambria Math" panose="02040503050406030204" pitchFamily="18" charset="0"/>
                                        </a:rPr>
                                        <m:t>12</m:t>
                                      </m:r>
                                    </m:den>
                                  </m:f>
                                </m:e>
                              </m:d>
                            </m:e>
                          </m:func>
                        </m:e>
                      </m:phant>
                      <m:r>
                        <a:rPr>
                          <a:latin typeface="Cambria Math" panose="02040503050406030204" pitchFamily="18" charset="0"/>
                        </a:rPr>
                        <m:t>=</m:t>
                      </m:r>
                      <m:f>
                        <m:fPr>
                          <m:ctrlPr>
                            <a:rPr i="1">
                              <a:latin typeface="Cambria Math" panose="02040503050406030204" pitchFamily="18" charset="0"/>
                            </a:rPr>
                          </m:ctrlPr>
                        </m:fPr>
                        <m:num>
                          <m:func>
                            <m:funcPr>
                              <m:ctrlPr>
                                <a:rPr i="1">
                                  <a:latin typeface="Cambria Math" panose="02040503050406030204" pitchFamily="18" charset="0"/>
                                </a:rPr>
                              </m:ctrlPr>
                            </m:funcPr>
                            <m:fName>
                              <m:r>
                                <m:rPr>
                                  <m:sty m:val="p"/>
                                </m:rPr>
                                <a:rPr>
                                  <a:latin typeface="Cambria Math" panose="02040503050406030204" pitchFamily="18" charset="0"/>
                                </a:rPr>
                                <m:t>tan</m:t>
                              </m:r>
                            </m:fName>
                            <m:e>
                              <m:d>
                                <m:dPr>
                                  <m:ctrlPr>
                                    <a:rPr i="1">
                                      <a:latin typeface="Cambria Math" panose="02040503050406030204" pitchFamily="18" charset="0"/>
                                    </a:rPr>
                                  </m:ctrlPr>
                                </m:dPr>
                                <m:e>
                                  <m:f>
                                    <m:fPr>
                                      <m:ctrlPr>
                                        <a:rPr i="1">
                                          <a:latin typeface="Cambria Math" panose="02040503050406030204" pitchFamily="18" charset="0"/>
                                        </a:rPr>
                                      </m:ctrlPr>
                                    </m:fPr>
                                    <m:num>
                                      <m:r>
                                        <a:rPr>
                                          <a:latin typeface="Cambria Math" panose="02040503050406030204" pitchFamily="18" charset="0"/>
                                        </a:rPr>
                                        <m:t>𝜋</m:t>
                                      </m:r>
                                    </m:num>
                                    <m:den>
                                      <m:r>
                                        <a:rPr>
                                          <a:latin typeface="Cambria Math" panose="02040503050406030204" pitchFamily="18" charset="0"/>
                                        </a:rPr>
                                        <m:t>3</m:t>
                                      </m:r>
                                    </m:den>
                                  </m:f>
                                </m:e>
                              </m:d>
                            </m:e>
                          </m:func>
                          <m:r>
                            <a:rPr>
                              <a:latin typeface="Cambria Math" panose="02040503050406030204" pitchFamily="18" charset="0"/>
                            </a:rPr>
                            <m:t>−</m:t>
                          </m:r>
                          <m:func>
                            <m:funcPr>
                              <m:ctrlPr>
                                <a:rPr i="1">
                                  <a:latin typeface="Cambria Math" panose="02040503050406030204" pitchFamily="18" charset="0"/>
                                </a:rPr>
                              </m:ctrlPr>
                            </m:funcPr>
                            <m:fName>
                              <m:r>
                                <m:rPr>
                                  <m:sty m:val="p"/>
                                </m:rPr>
                                <a:rPr>
                                  <a:latin typeface="Cambria Math" panose="02040503050406030204" pitchFamily="18" charset="0"/>
                                </a:rPr>
                                <m:t>tan</m:t>
                              </m:r>
                            </m:fName>
                            <m:e>
                              <m:d>
                                <m:dPr>
                                  <m:ctrlPr>
                                    <a:rPr i="1">
                                      <a:latin typeface="Cambria Math" panose="02040503050406030204" pitchFamily="18" charset="0"/>
                                    </a:rPr>
                                  </m:ctrlPr>
                                </m:dPr>
                                <m:e>
                                  <m:f>
                                    <m:fPr>
                                      <m:ctrlPr>
                                        <a:rPr i="1">
                                          <a:latin typeface="Cambria Math" panose="02040503050406030204" pitchFamily="18" charset="0"/>
                                        </a:rPr>
                                      </m:ctrlPr>
                                    </m:fPr>
                                    <m:num>
                                      <m:r>
                                        <a:rPr>
                                          <a:latin typeface="Cambria Math" panose="02040503050406030204" pitchFamily="18" charset="0"/>
                                        </a:rPr>
                                        <m:t>𝜋</m:t>
                                      </m:r>
                                    </m:num>
                                    <m:den>
                                      <m:r>
                                        <a:rPr>
                                          <a:latin typeface="Cambria Math" panose="02040503050406030204" pitchFamily="18" charset="0"/>
                                        </a:rPr>
                                        <m:t>4</m:t>
                                      </m:r>
                                    </m:den>
                                  </m:f>
                                </m:e>
                              </m:d>
                            </m:e>
                          </m:func>
                        </m:num>
                        <m:den>
                          <m:r>
                            <a:rPr>
                              <a:latin typeface="Cambria Math" panose="02040503050406030204" pitchFamily="18" charset="0"/>
                            </a:rPr>
                            <m:t>1</m:t>
                          </m:r>
                          <m:r>
                            <a:rPr>
                              <a:latin typeface="Cambria Math" panose="02040503050406030204" pitchFamily="18" charset="0"/>
                            </a:rPr>
                            <m:t>+</m:t>
                          </m:r>
                          <m:func>
                            <m:funcPr>
                              <m:ctrlPr>
                                <a:rPr i="1">
                                  <a:latin typeface="Cambria Math" panose="02040503050406030204" pitchFamily="18" charset="0"/>
                                </a:rPr>
                              </m:ctrlPr>
                            </m:funcPr>
                            <m:fName>
                              <m:r>
                                <m:rPr>
                                  <m:sty m:val="p"/>
                                </m:rPr>
                                <a:rPr>
                                  <a:latin typeface="Cambria Math" panose="02040503050406030204" pitchFamily="18" charset="0"/>
                                </a:rPr>
                                <m:t>tan</m:t>
                              </m:r>
                            </m:fName>
                            <m:e>
                              <m:d>
                                <m:dPr>
                                  <m:ctrlPr>
                                    <a:rPr i="1">
                                      <a:latin typeface="Cambria Math" panose="02040503050406030204" pitchFamily="18" charset="0"/>
                                    </a:rPr>
                                  </m:ctrlPr>
                                </m:dPr>
                                <m:e>
                                  <m:f>
                                    <m:fPr>
                                      <m:ctrlPr>
                                        <a:rPr i="1">
                                          <a:latin typeface="Cambria Math" panose="02040503050406030204" pitchFamily="18" charset="0"/>
                                        </a:rPr>
                                      </m:ctrlPr>
                                    </m:fPr>
                                    <m:num>
                                      <m:r>
                                        <a:rPr>
                                          <a:latin typeface="Cambria Math" panose="02040503050406030204" pitchFamily="18" charset="0"/>
                                        </a:rPr>
                                        <m:t>𝜋</m:t>
                                      </m:r>
                                    </m:num>
                                    <m:den>
                                      <m:r>
                                        <a:rPr>
                                          <a:latin typeface="Cambria Math" panose="02040503050406030204" pitchFamily="18" charset="0"/>
                                        </a:rPr>
                                        <m:t>3</m:t>
                                      </m:r>
                                    </m:den>
                                  </m:f>
                                </m:e>
                              </m:d>
                            </m:e>
                          </m:func>
                          <m:func>
                            <m:funcPr>
                              <m:ctrlPr>
                                <a:rPr i="1">
                                  <a:latin typeface="Cambria Math" panose="02040503050406030204" pitchFamily="18" charset="0"/>
                                </a:rPr>
                              </m:ctrlPr>
                            </m:funcPr>
                            <m:fName>
                              <m:r>
                                <m:rPr>
                                  <m:sty m:val="p"/>
                                </m:rPr>
                                <a:rPr>
                                  <a:latin typeface="Cambria Math" panose="02040503050406030204" pitchFamily="18" charset="0"/>
                                </a:rPr>
                                <m:t>tan</m:t>
                              </m:r>
                            </m:fName>
                            <m:e>
                              <m:d>
                                <m:dPr>
                                  <m:ctrlPr>
                                    <a:rPr i="1">
                                      <a:latin typeface="Cambria Math" panose="02040503050406030204" pitchFamily="18" charset="0"/>
                                    </a:rPr>
                                  </m:ctrlPr>
                                </m:dPr>
                                <m:e>
                                  <m:f>
                                    <m:fPr>
                                      <m:ctrlPr>
                                        <a:rPr i="1">
                                          <a:latin typeface="Cambria Math" panose="02040503050406030204" pitchFamily="18" charset="0"/>
                                        </a:rPr>
                                      </m:ctrlPr>
                                    </m:fPr>
                                    <m:num>
                                      <m:r>
                                        <a:rPr>
                                          <a:latin typeface="Cambria Math" panose="02040503050406030204" pitchFamily="18" charset="0"/>
                                        </a:rPr>
                                        <m:t>𝜋</m:t>
                                      </m:r>
                                    </m:num>
                                    <m:den>
                                      <m:r>
                                        <a:rPr>
                                          <a:latin typeface="Cambria Math" panose="02040503050406030204" pitchFamily="18" charset="0"/>
                                        </a:rPr>
                                        <m:t>4</m:t>
                                      </m:r>
                                    </m:den>
                                  </m:f>
                                </m:e>
                              </m:d>
                            </m:e>
                          </m:func>
                        </m:den>
                      </m:f>
                    </m:oMath>
                    <m:oMath xmlns:m="http://schemas.openxmlformats.org/officeDocument/2006/math">
                      <m:phant>
                        <m:phantPr>
                          <m:show m:val="off"/>
                          <m:ctrlPr>
                            <a:rPr i="1">
                              <a:latin typeface="Cambria Math" panose="02040503050406030204" pitchFamily="18" charset="0"/>
                            </a:rPr>
                          </m:ctrlPr>
                        </m:phantPr>
                        <m:e>
                          <m:func>
                            <m:funcPr>
                              <m:ctrlPr>
                                <a:rPr i="1">
                                  <a:latin typeface="Cambria Math" panose="02040503050406030204" pitchFamily="18" charset="0"/>
                                </a:rPr>
                              </m:ctrlPr>
                            </m:funcPr>
                            <m:fName>
                              <m:r>
                                <m:rPr>
                                  <m:sty m:val="p"/>
                                </m:rPr>
                                <a:rPr>
                                  <a:latin typeface="Cambria Math" panose="02040503050406030204" pitchFamily="18" charset="0"/>
                                </a:rPr>
                                <m:t>tan</m:t>
                              </m:r>
                            </m:fName>
                            <m:e>
                              <m:d>
                                <m:dPr>
                                  <m:ctrlPr>
                                    <a:rPr i="1">
                                      <a:latin typeface="Cambria Math" panose="02040503050406030204" pitchFamily="18" charset="0"/>
                                    </a:rPr>
                                  </m:ctrlPr>
                                </m:dPr>
                                <m:e>
                                  <m:f>
                                    <m:fPr>
                                      <m:ctrlPr>
                                        <a:rPr i="1">
                                          <a:latin typeface="Cambria Math" panose="02040503050406030204" pitchFamily="18" charset="0"/>
                                        </a:rPr>
                                      </m:ctrlPr>
                                    </m:fPr>
                                    <m:num>
                                      <m:r>
                                        <a:rPr>
                                          <a:latin typeface="Cambria Math" panose="02040503050406030204" pitchFamily="18" charset="0"/>
                                        </a:rPr>
                                        <m:t>𝜋</m:t>
                                      </m:r>
                                    </m:num>
                                    <m:den>
                                      <m:r>
                                        <a:rPr>
                                          <a:latin typeface="Cambria Math" panose="02040503050406030204" pitchFamily="18" charset="0"/>
                                        </a:rPr>
                                        <m:t>12</m:t>
                                      </m:r>
                                    </m:den>
                                  </m:f>
                                </m:e>
                              </m:d>
                            </m:e>
                          </m:func>
                        </m:e>
                      </m:phant>
                      <m:r>
                        <a:rPr>
                          <a:latin typeface="Cambria Math" panose="02040503050406030204" pitchFamily="18" charset="0"/>
                        </a:rPr>
                        <m:t>=</m:t>
                      </m:r>
                      <m:f>
                        <m:fPr>
                          <m:ctrlPr>
                            <a:rPr i="1">
                              <a:latin typeface="Cambria Math" panose="02040503050406030204" pitchFamily="18" charset="0"/>
                            </a:rPr>
                          </m:ctrlPr>
                        </m:fPr>
                        <m:num>
                          <m:rad>
                            <m:radPr>
                              <m:degHide m:val="on"/>
                              <m:ctrlPr>
                                <a:rPr i="1">
                                  <a:latin typeface="Cambria Math" panose="02040503050406030204" pitchFamily="18" charset="0"/>
                                </a:rPr>
                              </m:ctrlPr>
                            </m:radPr>
                            <m:deg/>
                            <m:e>
                              <m:r>
                                <a:rPr>
                                  <a:latin typeface="Cambria Math" panose="02040503050406030204" pitchFamily="18" charset="0"/>
                                </a:rPr>
                                <m:t>3</m:t>
                              </m:r>
                            </m:e>
                          </m:rad>
                          <m:r>
                            <a:rPr>
                              <a:latin typeface="Cambria Math" panose="02040503050406030204" pitchFamily="18" charset="0"/>
                            </a:rPr>
                            <m:t>−</m:t>
                          </m:r>
                          <m:r>
                            <a:rPr>
                              <a:latin typeface="Cambria Math" panose="02040503050406030204" pitchFamily="18" charset="0"/>
                            </a:rPr>
                            <m:t>1</m:t>
                          </m:r>
                        </m:num>
                        <m:den>
                          <m:r>
                            <a:rPr>
                              <a:latin typeface="Cambria Math" panose="02040503050406030204" pitchFamily="18" charset="0"/>
                            </a:rPr>
                            <m:t>1</m:t>
                          </m:r>
                          <m:r>
                            <a:rPr>
                              <a:latin typeface="Cambria Math" panose="02040503050406030204" pitchFamily="18" charset="0"/>
                            </a:rPr>
                            <m:t>+</m:t>
                          </m:r>
                          <m:d>
                            <m:dPr>
                              <m:ctrlPr>
                                <a:rPr i="1">
                                  <a:latin typeface="Cambria Math" panose="02040503050406030204" pitchFamily="18" charset="0"/>
                                </a:rPr>
                              </m:ctrlPr>
                            </m:dPr>
                            <m:e>
                              <m:rad>
                                <m:radPr>
                                  <m:degHide m:val="on"/>
                                  <m:ctrlPr>
                                    <a:rPr i="1">
                                      <a:latin typeface="Cambria Math" panose="02040503050406030204" pitchFamily="18" charset="0"/>
                                    </a:rPr>
                                  </m:ctrlPr>
                                </m:radPr>
                                <m:deg/>
                                <m:e>
                                  <m:r>
                                    <a:rPr>
                                      <a:latin typeface="Cambria Math" panose="02040503050406030204" pitchFamily="18" charset="0"/>
                                    </a:rPr>
                                    <m:t>3</m:t>
                                  </m:r>
                                </m:e>
                              </m:rad>
                            </m:e>
                          </m:d>
                          <m:d>
                            <m:dPr>
                              <m:ctrlPr>
                                <a:rPr i="1">
                                  <a:latin typeface="Cambria Math" panose="02040503050406030204" pitchFamily="18" charset="0"/>
                                </a:rPr>
                              </m:ctrlPr>
                            </m:dPr>
                            <m:e>
                              <m:r>
                                <a:rPr>
                                  <a:latin typeface="Cambria Math" panose="02040503050406030204" pitchFamily="18" charset="0"/>
                                </a:rPr>
                                <m:t>1</m:t>
                              </m:r>
                            </m:e>
                          </m:d>
                        </m:den>
                      </m:f>
                    </m:oMath>
                    <m:oMath xmlns:m="http://schemas.openxmlformats.org/officeDocument/2006/math">
                      <m:phant>
                        <m:phantPr>
                          <m:show m:val="off"/>
                          <m:ctrlPr>
                            <a:rPr i="1">
                              <a:latin typeface="Cambria Math" panose="02040503050406030204" pitchFamily="18" charset="0"/>
                            </a:rPr>
                          </m:ctrlPr>
                        </m:phantPr>
                        <m:e>
                          <m:func>
                            <m:funcPr>
                              <m:ctrlPr>
                                <a:rPr i="1">
                                  <a:latin typeface="Cambria Math" panose="02040503050406030204" pitchFamily="18" charset="0"/>
                                </a:rPr>
                              </m:ctrlPr>
                            </m:funcPr>
                            <m:fName>
                              <m:r>
                                <m:rPr>
                                  <m:sty m:val="p"/>
                                </m:rPr>
                                <a:rPr>
                                  <a:latin typeface="Cambria Math" panose="02040503050406030204" pitchFamily="18" charset="0"/>
                                </a:rPr>
                                <m:t>tan</m:t>
                              </m:r>
                            </m:fName>
                            <m:e>
                              <m:d>
                                <m:dPr>
                                  <m:ctrlPr>
                                    <a:rPr i="1">
                                      <a:latin typeface="Cambria Math" panose="02040503050406030204" pitchFamily="18" charset="0"/>
                                    </a:rPr>
                                  </m:ctrlPr>
                                </m:dPr>
                                <m:e>
                                  <m:f>
                                    <m:fPr>
                                      <m:ctrlPr>
                                        <a:rPr i="1">
                                          <a:latin typeface="Cambria Math" panose="02040503050406030204" pitchFamily="18" charset="0"/>
                                        </a:rPr>
                                      </m:ctrlPr>
                                    </m:fPr>
                                    <m:num>
                                      <m:r>
                                        <a:rPr>
                                          <a:latin typeface="Cambria Math" panose="02040503050406030204" pitchFamily="18" charset="0"/>
                                        </a:rPr>
                                        <m:t>𝜋</m:t>
                                      </m:r>
                                    </m:num>
                                    <m:den>
                                      <m:r>
                                        <a:rPr>
                                          <a:latin typeface="Cambria Math" panose="02040503050406030204" pitchFamily="18" charset="0"/>
                                        </a:rPr>
                                        <m:t>12</m:t>
                                      </m:r>
                                    </m:den>
                                  </m:f>
                                </m:e>
                              </m:d>
                            </m:e>
                          </m:func>
                        </m:e>
                      </m:phant>
                      <m:r>
                        <a:rPr>
                          <a:latin typeface="Cambria Math" panose="02040503050406030204" pitchFamily="18" charset="0"/>
                        </a:rPr>
                        <m:t>=</m:t>
                      </m:r>
                      <m:f>
                        <m:fPr>
                          <m:ctrlPr>
                            <a:rPr i="1">
                              <a:latin typeface="Cambria Math" panose="02040503050406030204" pitchFamily="18" charset="0"/>
                            </a:rPr>
                          </m:ctrlPr>
                        </m:fPr>
                        <m:num>
                          <m:rad>
                            <m:radPr>
                              <m:degHide m:val="on"/>
                              <m:ctrlPr>
                                <a:rPr i="1">
                                  <a:latin typeface="Cambria Math" panose="02040503050406030204" pitchFamily="18" charset="0"/>
                                </a:rPr>
                              </m:ctrlPr>
                            </m:radPr>
                            <m:deg/>
                            <m:e>
                              <m:r>
                                <a:rPr>
                                  <a:latin typeface="Cambria Math" panose="02040503050406030204" pitchFamily="18" charset="0"/>
                                </a:rPr>
                                <m:t>3</m:t>
                              </m:r>
                            </m:e>
                          </m:rad>
                          <m:r>
                            <a:rPr>
                              <a:latin typeface="Cambria Math" panose="02040503050406030204" pitchFamily="18" charset="0"/>
                            </a:rPr>
                            <m:t>−</m:t>
                          </m:r>
                          <m:r>
                            <a:rPr>
                              <a:latin typeface="Cambria Math" panose="02040503050406030204" pitchFamily="18" charset="0"/>
                            </a:rPr>
                            <m:t>1</m:t>
                          </m:r>
                        </m:num>
                        <m:den>
                          <m:rad>
                            <m:radPr>
                              <m:degHide m:val="on"/>
                              <m:ctrlPr>
                                <a:rPr i="1">
                                  <a:latin typeface="Cambria Math" panose="02040503050406030204" pitchFamily="18" charset="0"/>
                                </a:rPr>
                              </m:ctrlPr>
                            </m:radPr>
                            <m:deg/>
                            <m:e>
                              <m:r>
                                <a:rPr>
                                  <a:latin typeface="Cambria Math" panose="02040503050406030204" pitchFamily="18" charset="0"/>
                                </a:rPr>
                                <m:t>3</m:t>
                              </m:r>
                            </m:e>
                          </m:rad>
                          <m:r>
                            <a:rPr>
                              <a:latin typeface="Cambria Math" panose="02040503050406030204" pitchFamily="18" charset="0"/>
                            </a:rPr>
                            <m:t>+</m:t>
                          </m:r>
                          <m:r>
                            <a:rPr>
                              <a:latin typeface="Cambria Math" panose="02040503050406030204" pitchFamily="18" charset="0"/>
                            </a:rPr>
                            <m:t>1</m:t>
                          </m:r>
                        </m:den>
                      </m:f>
                    </m:oMath>
                  </m:oMathPara>
                </a14:m>
                <a:endParaRPr sz="2800" dirty="0"/>
              </a:p>
              <a:p>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111" t="-1718"/>
                </a:stretch>
              </a:blipFill>
            </p:spPr>
            <p:txBody>
              <a:bodyPr/>
              <a:lstStyle/>
              <a:p>
                <a:r>
                  <a:rPr lang="en-US">
                    <a:noFill/>
                  </a:rPr>
                  <a:t> </a:t>
                </a:r>
              </a:p>
            </p:txBody>
          </p:sp>
        </mc:Fallback>
      </mc:AlternateContent>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4: Using the Sum and Difference Identities for Exact Evaluation</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dirty="0"/>
                  <a:t>Determine the exact value of </a:t>
                </a:r>
                <a:endParaRPr lang="en-US" sz="2800" dirty="0"/>
              </a:p>
              <a:p>
                <a:pPr algn="ctr">
                  <a:defRPr sz="2800"/>
                </a:pPr>
                <a14:m>
                  <m:oMath xmlns:m="http://schemas.openxmlformats.org/officeDocument/2006/math">
                    <m:func>
                      <m:funcPr>
                        <m:ctrlPr>
                          <a:rPr i="1">
                            <a:latin typeface="Cambria Math" panose="02040503050406030204" pitchFamily="18" charset="0"/>
                          </a:rPr>
                        </m:ctrlPr>
                      </m:funcPr>
                      <m:fName>
                        <m:r>
                          <m:rPr>
                            <m:sty m:val="p"/>
                          </m:rPr>
                          <a:rPr>
                            <a:latin typeface="Cambria Math" panose="02040503050406030204" pitchFamily="18" charset="0"/>
                          </a:rPr>
                          <m:t>sin</m:t>
                        </m:r>
                      </m:fName>
                      <m:e>
                        <m:sSup>
                          <m:sSupPr>
                            <m:ctrlPr>
                              <a:rPr i="1">
                                <a:latin typeface="Cambria Math" panose="02040503050406030204" pitchFamily="18" charset="0"/>
                              </a:rPr>
                            </m:ctrlPr>
                          </m:sSupPr>
                          <m:e>
                            <m:r>
                              <a:rPr>
                                <a:latin typeface="Cambria Math" panose="02040503050406030204" pitchFamily="18" charset="0"/>
                              </a:rPr>
                              <m:t>80</m:t>
                            </m:r>
                          </m:e>
                          <m:sup>
                            <m:r>
                              <a:rPr lang="en-US" i="1" smtClean="0">
                                <a:latin typeface="Cambria Math" panose="02040503050406030204" pitchFamily="18" charset="0"/>
                                <a:ea typeface="Cambria Math" panose="02040503050406030204" pitchFamily="18" charset="0"/>
                              </a:rPr>
                              <m:t>°</m:t>
                            </m:r>
                          </m:sup>
                        </m:sSup>
                      </m:e>
                    </m:func>
                    <m:func>
                      <m:funcPr>
                        <m:ctrlPr>
                          <a:rPr i="1">
                            <a:latin typeface="Cambria Math" panose="02040503050406030204" pitchFamily="18" charset="0"/>
                          </a:rPr>
                        </m:ctrlPr>
                      </m:funcPr>
                      <m:fName>
                        <m:r>
                          <m:rPr>
                            <m:sty m:val="p"/>
                          </m:rPr>
                          <a:rPr>
                            <a:latin typeface="Cambria Math" panose="02040503050406030204" pitchFamily="18" charset="0"/>
                          </a:rPr>
                          <m:t>cos</m:t>
                        </m:r>
                      </m:fName>
                      <m:e>
                        <m:sSup>
                          <m:sSupPr>
                            <m:ctrlPr>
                              <a:rPr i="1">
                                <a:latin typeface="Cambria Math" panose="02040503050406030204" pitchFamily="18" charset="0"/>
                              </a:rPr>
                            </m:ctrlPr>
                          </m:sSupPr>
                          <m:e>
                            <m:r>
                              <a:rPr>
                                <a:latin typeface="Cambria Math" panose="02040503050406030204" pitchFamily="18" charset="0"/>
                              </a:rPr>
                              <m:t>20</m:t>
                            </m:r>
                          </m:e>
                          <m:sup>
                            <m:r>
                              <a:rPr lang="en-US" i="1">
                                <a:latin typeface="Cambria Math" panose="02040503050406030204" pitchFamily="18" charset="0"/>
                                <a:ea typeface="Cambria Math" panose="02040503050406030204" pitchFamily="18" charset="0"/>
                              </a:rPr>
                              <m:t>°</m:t>
                            </m:r>
                          </m:sup>
                        </m:sSup>
                      </m:e>
                    </m:func>
                    <m:r>
                      <a:rPr>
                        <a:latin typeface="Cambria Math" panose="02040503050406030204" pitchFamily="18" charset="0"/>
                      </a:rPr>
                      <m:t>−</m:t>
                    </m:r>
                    <m:func>
                      <m:funcPr>
                        <m:ctrlPr>
                          <a:rPr i="1">
                            <a:latin typeface="Cambria Math" panose="02040503050406030204" pitchFamily="18" charset="0"/>
                          </a:rPr>
                        </m:ctrlPr>
                      </m:funcPr>
                      <m:fName>
                        <m:r>
                          <m:rPr>
                            <m:sty m:val="p"/>
                          </m:rPr>
                          <a:rPr>
                            <a:latin typeface="Cambria Math" panose="02040503050406030204" pitchFamily="18" charset="0"/>
                          </a:rPr>
                          <m:t>cos</m:t>
                        </m:r>
                      </m:fName>
                      <m:e>
                        <m:sSup>
                          <m:sSupPr>
                            <m:ctrlPr>
                              <a:rPr i="1">
                                <a:latin typeface="Cambria Math" panose="02040503050406030204" pitchFamily="18" charset="0"/>
                              </a:rPr>
                            </m:ctrlPr>
                          </m:sSupPr>
                          <m:e>
                            <m:r>
                              <a:rPr>
                                <a:latin typeface="Cambria Math" panose="02040503050406030204" pitchFamily="18" charset="0"/>
                              </a:rPr>
                              <m:t>80</m:t>
                            </m:r>
                          </m:e>
                          <m:sup>
                            <m:r>
                              <a:rPr lang="en-US" i="1">
                                <a:latin typeface="Cambria Math" panose="02040503050406030204" pitchFamily="18" charset="0"/>
                                <a:ea typeface="Cambria Math" panose="02040503050406030204" pitchFamily="18" charset="0"/>
                              </a:rPr>
                              <m:t>°</m:t>
                            </m:r>
                          </m:sup>
                        </m:sSup>
                      </m:e>
                    </m:func>
                    <m:func>
                      <m:funcPr>
                        <m:ctrlPr>
                          <a:rPr i="1">
                            <a:latin typeface="Cambria Math" panose="02040503050406030204" pitchFamily="18" charset="0"/>
                          </a:rPr>
                        </m:ctrlPr>
                      </m:funcPr>
                      <m:fName>
                        <m:r>
                          <m:rPr>
                            <m:sty m:val="p"/>
                          </m:rPr>
                          <a:rPr>
                            <a:latin typeface="Cambria Math" panose="02040503050406030204" pitchFamily="18" charset="0"/>
                          </a:rPr>
                          <m:t>sin</m:t>
                        </m:r>
                      </m:fName>
                      <m:e>
                        <m:sSup>
                          <m:sSupPr>
                            <m:ctrlPr>
                              <a:rPr i="1">
                                <a:latin typeface="Cambria Math" panose="02040503050406030204" pitchFamily="18" charset="0"/>
                              </a:rPr>
                            </m:ctrlPr>
                          </m:sSupPr>
                          <m:e>
                            <m:r>
                              <a:rPr>
                                <a:latin typeface="Cambria Math" panose="02040503050406030204" pitchFamily="18" charset="0"/>
                              </a:rPr>
                              <m:t>20</m:t>
                            </m:r>
                          </m:e>
                          <m:sup>
                            <m:r>
                              <a:rPr lang="en-US" i="1">
                                <a:latin typeface="Cambria Math" panose="02040503050406030204" pitchFamily="18" charset="0"/>
                                <a:ea typeface="Cambria Math" panose="02040503050406030204" pitchFamily="18" charset="0"/>
                              </a:rPr>
                              <m:t>°</m:t>
                            </m:r>
                          </m:sup>
                        </m:sSup>
                      </m:e>
                    </m:func>
                  </m:oMath>
                </a14:m>
                <a:r>
                  <a:rPr sz="2800" dirty="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US">
                    <a:noFill/>
                  </a:rPr>
                  <a:t> </a:t>
                </a:r>
              </a:p>
            </p:txBody>
          </p:sp>
        </mc:Fallback>
      </mc:AlternateContent>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4: Using the Sum and Difference Identities for Exact Evaluation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sz="2800" b="1" dirty="0"/>
                  <a:t>Solution</a:t>
                </a:r>
              </a:p>
              <a:p>
                <a:r>
                  <a:rPr sz="2800" dirty="0"/>
                  <a:t>The key step is to recognize the expression as the difference identity for sine. We can then proceed as follows.</a:t>
                </a:r>
                <a:endParaRPr lang="en-US" sz="2800" dirty="0"/>
              </a:p>
              <a:p>
                <a:endParaRPr sz="2800" dirty="0"/>
              </a:p>
              <a:p>
                <a:pPr/>
                <a14:m>
                  <m:oMathPara xmlns:m="http://schemas.openxmlformats.org/officeDocument/2006/math">
                    <m:oMathParaPr>
                      <m:jc m:val="centerGroup"/>
                    </m:oMathParaPr>
                    <m:oMath xmlns:m="http://schemas.openxmlformats.org/officeDocument/2006/math">
                      <m:func>
                        <m:funcPr>
                          <m:ctrlPr>
                            <a:rPr i="1">
                              <a:latin typeface="Cambria Math" panose="02040503050406030204" pitchFamily="18" charset="0"/>
                            </a:rPr>
                          </m:ctrlPr>
                        </m:funcPr>
                        <m:fName>
                          <m:r>
                            <m:rPr>
                              <m:sty m:val="p"/>
                            </m:rPr>
                            <a:rPr>
                              <a:latin typeface="Cambria Math" panose="02040503050406030204" pitchFamily="18" charset="0"/>
                            </a:rPr>
                            <m:t>sin</m:t>
                          </m:r>
                        </m:fName>
                        <m:e>
                          <m:sSup>
                            <m:sSupPr>
                              <m:ctrlPr>
                                <a:rPr i="1">
                                  <a:latin typeface="Cambria Math" panose="02040503050406030204" pitchFamily="18" charset="0"/>
                                </a:rPr>
                              </m:ctrlPr>
                            </m:sSupPr>
                            <m:e>
                              <m:r>
                                <a:rPr>
                                  <a:latin typeface="Cambria Math" panose="02040503050406030204" pitchFamily="18" charset="0"/>
                                </a:rPr>
                                <m:t>80</m:t>
                              </m:r>
                            </m:e>
                            <m:sup>
                              <m:r>
                                <a:rPr lang="en-US" i="1">
                                  <a:latin typeface="Cambria Math" panose="02040503050406030204" pitchFamily="18" charset="0"/>
                                  <a:ea typeface="Cambria Math" panose="02040503050406030204" pitchFamily="18" charset="0"/>
                                </a:rPr>
                                <m:t>°</m:t>
                              </m:r>
                            </m:sup>
                          </m:sSup>
                        </m:e>
                      </m:func>
                      <m:func>
                        <m:funcPr>
                          <m:ctrlPr>
                            <a:rPr i="1">
                              <a:latin typeface="Cambria Math" panose="02040503050406030204" pitchFamily="18" charset="0"/>
                            </a:rPr>
                          </m:ctrlPr>
                        </m:funcPr>
                        <m:fName>
                          <m:r>
                            <m:rPr>
                              <m:sty m:val="p"/>
                            </m:rPr>
                            <a:rPr>
                              <a:latin typeface="Cambria Math" panose="02040503050406030204" pitchFamily="18" charset="0"/>
                            </a:rPr>
                            <m:t>cos</m:t>
                          </m:r>
                        </m:fName>
                        <m:e>
                          <m:sSup>
                            <m:sSupPr>
                              <m:ctrlPr>
                                <a:rPr i="1">
                                  <a:latin typeface="Cambria Math" panose="02040503050406030204" pitchFamily="18" charset="0"/>
                                </a:rPr>
                              </m:ctrlPr>
                            </m:sSupPr>
                            <m:e>
                              <m:r>
                                <a:rPr>
                                  <a:latin typeface="Cambria Math" panose="02040503050406030204" pitchFamily="18" charset="0"/>
                                </a:rPr>
                                <m:t>20</m:t>
                              </m:r>
                            </m:e>
                            <m:sup>
                              <m:r>
                                <a:rPr lang="en-US" i="1">
                                  <a:latin typeface="Cambria Math" panose="02040503050406030204" pitchFamily="18" charset="0"/>
                                  <a:ea typeface="Cambria Math" panose="02040503050406030204" pitchFamily="18" charset="0"/>
                                </a:rPr>
                                <m:t>°</m:t>
                              </m:r>
                            </m:sup>
                          </m:sSup>
                        </m:e>
                      </m:func>
                      <m:r>
                        <a:rPr>
                          <a:latin typeface="Cambria Math" panose="02040503050406030204" pitchFamily="18" charset="0"/>
                        </a:rPr>
                        <m:t>−</m:t>
                      </m:r>
                      <m:func>
                        <m:funcPr>
                          <m:ctrlPr>
                            <a:rPr i="1">
                              <a:latin typeface="Cambria Math" panose="02040503050406030204" pitchFamily="18" charset="0"/>
                            </a:rPr>
                          </m:ctrlPr>
                        </m:funcPr>
                        <m:fName>
                          <m:r>
                            <m:rPr>
                              <m:sty m:val="p"/>
                            </m:rPr>
                            <a:rPr>
                              <a:latin typeface="Cambria Math" panose="02040503050406030204" pitchFamily="18" charset="0"/>
                            </a:rPr>
                            <m:t>cos</m:t>
                          </m:r>
                        </m:fName>
                        <m:e>
                          <m:sSup>
                            <m:sSupPr>
                              <m:ctrlPr>
                                <a:rPr i="1">
                                  <a:latin typeface="Cambria Math" panose="02040503050406030204" pitchFamily="18" charset="0"/>
                                </a:rPr>
                              </m:ctrlPr>
                            </m:sSupPr>
                            <m:e>
                              <m:r>
                                <a:rPr>
                                  <a:latin typeface="Cambria Math" panose="02040503050406030204" pitchFamily="18" charset="0"/>
                                </a:rPr>
                                <m:t>80</m:t>
                              </m:r>
                            </m:e>
                            <m:sup>
                              <m:r>
                                <a:rPr lang="en-US" i="1">
                                  <a:latin typeface="Cambria Math" panose="02040503050406030204" pitchFamily="18" charset="0"/>
                                  <a:ea typeface="Cambria Math" panose="02040503050406030204" pitchFamily="18" charset="0"/>
                                </a:rPr>
                                <m:t>°</m:t>
                              </m:r>
                            </m:sup>
                          </m:sSup>
                        </m:e>
                      </m:func>
                      <m:func>
                        <m:funcPr>
                          <m:ctrlPr>
                            <a:rPr i="1">
                              <a:latin typeface="Cambria Math" panose="02040503050406030204" pitchFamily="18" charset="0"/>
                            </a:rPr>
                          </m:ctrlPr>
                        </m:funcPr>
                        <m:fName>
                          <m:r>
                            <m:rPr>
                              <m:sty m:val="p"/>
                            </m:rPr>
                            <a:rPr>
                              <a:latin typeface="Cambria Math" panose="02040503050406030204" pitchFamily="18" charset="0"/>
                            </a:rPr>
                            <m:t>sin</m:t>
                          </m:r>
                        </m:fName>
                        <m:e>
                          <m:sSup>
                            <m:sSupPr>
                              <m:ctrlPr>
                                <a:rPr i="1">
                                  <a:latin typeface="Cambria Math" panose="02040503050406030204" pitchFamily="18" charset="0"/>
                                </a:rPr>
                              </m:ctrlPr>
                            </m:sSupPr>
                            <m:e>
                              <m:r>
                                <a:rPr>
                                  <a:latin typeface="Cambria Math" panose="02040503050406030204" pitchFamily="18" charset="0"/>
                                </a:rPr>
                                <m:t>20</m:t>
                              </m:r>
                            </m:e>
                            <m:sup>
                              <m:r>
                                <a:rPr lang="en-US" i="1">
                                  <a:latin typeface="Cambria Math" panose="02040503050406030204" pitchFamily="18" charset="0"/>
                                  <a:ea typeface="Cambria Math" panose="02040503050406030204" pitchFamily="18" charset="0"/>
                                </a:rPr>
                                <m:t>°</m:t>
                              </m:r>
                            </m:sup>
                          </m:sSup>
                        </m:e>
                      </m:func>
                      <m:r>
                        <a:rPr>
                          <a:latin typeface="Cambria Math" panose="02040503050406030204" pitchFamily="18" charset="0"/>
                        </a:rPr>
                        <m:t>=</m:t>
                      </m:r>
                      <m:func>
                        <m:funcPr>
                          <m:ctrlPr>
                            <a:rPr i="1">
                              <a:latin typeface="Cambria Math" panose="02040503050406030204" pitchFamily="18" charset="0"/>
                            </a:rPr>
                          </m:ctrlPr>
                        </m:funcPr>
                        <m:fName>
                          <m:r>
                            <m:rPr>
                              <m:sty m:val="p"/>
                            </m:rPr>
                            <a:rPr>
                              <a:latin typeface="Cambria Math" panose="02040503050406030204" pitchFamily="18" charset="0"/>
                            </a:rPr>
                            <m:t>sin</m:t>
                          </m:r>
                        </m:fName>
                        <m:e>
                          <m:d>
                            <m:dPr>
                              <m:ctrlPr>
                                <a:rPr i="1">
                                  <a:latin typeface="Cambria Math" panose="02040503050406030204" pitchFamily="18" charset="0"/>
                                </a:rPr>
                              </m:ctrlPr>
                            </m:dPr>
                            <m:e>
                              <m:sSup>
                                <m:sSupPr>
                                  <m:ctrlPr>
                                    <a:rPr i="1">
                                      <a:latin typeface="Cambria Math" panose="02040503050406030204" pitchFamily="18" charset="0"/>
                                    </a:rPr>
                                  </m:ctrlPr>
                                </m:sSupPr>
                                <m:e>
                                  <m:r>
                                    <a:rPr>
                                      <a:latin typeface="Cambria Math" panose="02040503050406030204" pitchFamily="18" charset="0"/>
                                    </a:rPr>
                                    <m:t>80</m:t>
                                  </m:r>
                                </m:e>
                                <m:sup>
                                  <m:r>
                                    <a:rPr lang="en-US" i="1">
                                      <a:latin typeface="Cambria Math" panose="02040503050406030204" pitchFamily="18" charset="0"/>
                                      <a:ea typeface="Cambria Math" panose="02040503050406030204" pitchFamily="18" charset="0"/>
                                    </a:rPr>
                                    <m:t>°</m:t>
                                  </m:r>
                                </m:sup>
                              </m:sSup>
                              <m:r>
                                <a:rPr>
                                  <a:latin typeface="Cambria Math" panose="02040503050406030204" pitchFamily="18" charset="0"/>
                                </a:rPr>
                                <m:t>−</m:t>
                              </m:r>
                              <m:sSup>
                                <m:sSupPr>
                                  <m:ctrlPr>
                                    <a:rPr i="1">
                                      <a:latin typeface="Cambria Math" panose="02040503050406030204" pitchFamily="18" charset="0"/>
                                    </a:rPr>
                                  </m:ctrlPr>
                                </m:sSupPr>
                                <m:e>
                                  <m:r>
                                    <a:rPr>
                                      <a:latin typeface="Cambria Math" panose="02040503050406030204" pitchFamily="18" charset="0"/>
                                    </a:rPr>
                                    <m:t>20</m:t>
                                  </m:r>
                                </m:e>
                                <m:sup>
                                  <m:r>
                                    <a:rPr lang="en-US" i="1">
                                      <a:latin typeface="Cambria Math" panose="02040503050406030204" pitchFamily="18" charset="0"/>
                                      <a:ea typeface="Cambria Math" panose="02040503050406030204" pitchFamily="18" charset="0"/>
                                    </a:rPr>
                                    <m:t>°</m:t>
                                  </m:r>
                                </m:sup>
                              </m:sSup>
                            </m:e>
                          </m:d>
                        </m:e>
                      </m:func>
                    </m:oMath>
                    <m:oMath xmlns:m="http://schemas.openxmlformats.org/officeDocument/2006/math">
                      <m:phant>
                        <m:phantPr>
                          <m:show m:val="off"/>
                          <m:ctrlPr>
                            <a:rPr i="1">
                              <a:latin typeface="Cambria Math" panose="02040503050406030204" pitchFamily="18" charset="0"/>
                            </a:rPr>
                          </m:ctrlPr>
                        </m:phantPr>
                        <m:e>
                          <m:func>
                            <m:funcPr>
                              <m:ctrlPr>
                                <a:rPr i="1">
                                  <a:latin typeface="Cambria Math" panose="02040503050406030204" pitchFamily="18" charset="0"/>
                                </a:rPr>
                              </m:ctrlPr>
                            </m:funcPr>
                            <m:fName>
                              <m:r>
                                <m:rPr>
                                  <m:sty m:val="p"/>
                                </m:rPr>
                                <a:rPr>
                                  <a:latin typeface="Cambria Math" panose="02040503050406030204" pitchFamily="18" charset="0"/>
                                </a:rPr>
                                <m:t>sin</m:t>
                              </m:r>
                            </m:fName>
                            <m:e>
                              <m:sSup>
                                <m:sSupPr>
                                  <m:ctrlPr>
                                    <a:rPr i="1">
                                      <a:latin typeface="Cambria Math" panose="02040503050406030204" pitchFamily="18" charset="0"/>
                                    </a:rPr>
                                  </m:ctrlPr>
                                </m:sSupPr>
                                <m:e>
                                  <m:r>
                                    <a:rPr>
                                      <a:latin typeface="Cambria Math" panose="02040503050406030204" pitchFamily="18" charset="0"/>
                                    </a:rPr>
                                    <m:t>80</m:t>
                                  </m:r>
                                </m:e>
                                <m:sup>
                                  <m:r>
                                    <a:rPr lang="en-US" i="1">
                                      <a:latin typeface="Cambria Math" panose="02040503050406030204" pitchFamily="18" charset="0"/>
                                      <a:ea typeface="Cambria Math" panose="02040503050406030204" pitchFamily="18" charset="0"/>
                                    </a:rPr>
                                    <m:t>°</m:t>
                                  </m:r>
                                </m:sup>
                              </m:sSup>
                            </m:e>
                          </m:func>
                          <m:func>
                            <m:funcPr>
                              <m:ctrlPr>
                                <a:rPr i="1">
                                  <a:latin typeface="Cambria Math" panose="02040503050406030204" pitchFamily="18" charset="0"/>
                                </a:rPr>
                              </m:ctrlPr>
                            </m:funcPr>
                            <m:fName>
                              <m:r>
                                <m:rPr>
                                  <m:sty m:val="p"/>
                                </m:rPr>
                                <a:rPr>
                                  <a:latin typeface="Cambria Math" panose="02040503050406030204" pitchFamily="18" charset="0"/>
                                </a:rPr>
                                <m:t>cos</m:t>
                              </m:r>
                            </m:fName>
                            <m:e>
                              <m:sSup>
                                <m:sSupPr>
                                  <m:ctrlPr>
                                    <a:rPr i="1">
                                      <a:latin typeface="Cambria Math" panose="02040503050406030204" pitchFamily="18" charset="0"/>
                                    </a:rPr>
                                  </m:ctrlPr>
                                </m:sSupPr>
                                <m:e>
                                  <m:r>
                                    <a:rPr>
                                      <a:latin typeface="Cambria Math" panose="02040503050406030204" pitchFamily="18" charset="0"/>
                                    </a:rPr>
                                    <m:t>20</m:t>
                                  </m:r>
                                </m:e>
                                <m:sup>
                                  <m:r>
                                    <a:rPr lang="en-US" i="1">
                                      <a:latin typeface="Cambria Math" panose="02040503050406030204" pitchFamily="18" charset="0"/>
                                      <a:ea typeface="Cambria Math" panose="02040503050406030204" pitchFamily="18" charset="0"/>
                                    </a:rPr>
                                    <m:t>°</m:t>
                                  </m:r>
                                </m:sup>
                              </m:sSup>
                            </m:e>
                          </m:func>
                          <m:r>
                            <a:rPr>
                              <a:latin typeface="Cambria Math" panose="02040503050406030204" pitchFamily="18" charset="0"/>
                            </a:rPr>
                            <m:t>−</m:t>
                          </m:r>
                          <m:func>
                            <m:funcPr>
                              <m:ctrlPr>
                                <a:rPr i="1">
                                  <a:latin typeface="Cambria Math" panose="02040503050406030204" pitchFamily="18" charset="0"/>
                                </a:rPr>
                              </m:ctrlPr>
                            </m:funcPr>
                            <m:fName>
                              <m:r>
                                <m:rPr>
                                  <m:sty m:val="p"/>
                                </m:rPr>
                                <a:rPr>
                                  <a:latin typeface="Cambria Math" panose="02040503050406030204" pitchFamily="18" charset="0"/>
                                </a:rPr>
                                <m:t>cos</m:t>
                              </m:r>
                            </m:fName>
                            <m:e>
                              <m:sSup>
                                <m:sSupPr>
                                  <m:ctrlPr>
                                    <a:rPr i="1">
                                      <a:latin typeface="Cambria Math" panose="02040503050406030204" pitchFamily="18" charset="0"/>
                                    </a:rPr>
                                  </m:ctrlPr>
                                </m:sSupPr>
                                <m:e>
                                  <m:r>
                                    <a:rPr>
                                      <a:latin typeface="Cambria Math" panose="02040503050406030204" pitchFamily="18" charset="0"/>
                                    </a:rPr>
                                    <m:t>80</m:t>
                                  </m:r>
                                </m:e>
                                <m:sup>
                                  <m:r>
                                    <a:rPr lang="en-US" i="1">
                                      <a:latin typeface="Cambria Math" panose="02040503050406030204" pitchFamily="18" charset="0"/>
                                      <a:ea typeface="Cambria Math" panose="02040503050406030204" pitchFamily="18" charset="0"/>
                                    </a:rPr>
                                    <m:t>°</m:t>
                                  </m:r>
                                </m:sup>
                              </m:sSup>
                            </m:e>
                          </m:func>
                          <m:func>
                            <m:funcPr>
                              <m:ctrlPr>
                                <a:rPr i="1">
                                  <a:latin typeface="Cambria Math" panose="02040503050406030204" pitchFamily="18" charset="0"/>
                                </a:rPr>
                              </m:ctrlPr>
                            </m:funcPr>
                            <m:fName>
                              <m:r>
                                <m:rPr>
                                  <m:sty m:val="p"/>
                                </m:rPr>
                                <a:rPr>
                                  <a:latin typeface="Cambria Math" panose="02040503050406030204" pitchFamily="18" charset="0"/>
                                </a:rPr>
                                <m:t>sin</m:t>
                              </m:r>
                            </m:fName>
                            <m:e>
                              <m:sSup>
                                <m:sSupPr>
                                  <m:ctrlPr>
                                    <a:rPr i="1">
                                      <a:latin typeface="Cambria Math" panose="02040503050406030204" pitchFamily="18" charset="0"/>
                                    </a:rPr>
                                  </m:ctrlPr>
                                </m:sSupPr>
                                <m:e>
                                  <m:r>
                                    <a:rPr>
                                      <a:latin typeface="Cambria Math" panose="02040503050406030204" pitchFamily="18" charset="0"/>
                                    </a:rPr>
                                    <m:t>20</m:t>
                                  </m:r>
                                </m:e>
                                <m:sup>
                                  <m:r>
                                    <a:rPr lang="en-US" i="1">
                                      <a:latin typeface="Cambria Math" panose="02040503050406030204" pitchFamily="18" charset="0"/>
                                      <a:ea typeface="Cambria Math" panose="02040503050406030204" pitchFamily="18" charset="0"/>
                                    </a:rPr>
                                    <m:t>°</m:t>
                                  </m:r>
                                </m:sup>
                              </m:sSup>
                            </m:e>
                          </m:func>
                        </m:e>
                      </m:phant>
                      <m:r>
                        <a:rPr>
                          <a:latin typeface="Cambria Math" panose="02040503050406030204" pitchFamily="18" charset="0"/>
                        </a:rPr>
                        <m:t>=</m:t>
                      </m:r>
                      <m:func>
                        <m:funcPr>
                          <m:ctrlPr>
                            <a:rPr i="1">
                              <a:latin typeface="Cambria Math" panose="02040503050406030204" pitchFamily="18" charset="0"/>
                            </a:rPr>
                          </m:ctrlPr>
                        </m:funcPr>
                        <m:fName>
                          <m:r>
                            <m:rPr>
                              <m:sty m:val="p"/>
                            </m:rPr>
                            <a:rPr>
                              <a:latin typeface="Cambria Math" panose="02040503050406030204" pitchFamily="18" charset="0"/>
                            </a:rPr>
                            <m:t>sin</m:t>
                          </m:r>
                        </m:fName>
                        <m:e>
                          <m:sSup>
                            <m:sSupPr>
                              <m:ctrlPr>
                                <a:rPr i="1">
                                  <a:latin typeface="Cambria Math" panose="02040503050406030204" pitchFamily="18" charset="0"/>
                                </a:rPr>
                              </m:ctrlPr>
                            </m:sSupPr>
                            <m:e>
                              <m:r>
                                <a:rPr>
                                  <a:latin typeface="Cambria Math" panose="02040503050406030204" pitchFamily="18" charset="0"/>
                                </a:rPr>
                                <m:t>60</m:t>
                              </m:r>
                            </m:e>
                            <m:sup>
                              <m:r>
                                <a:rPr lang="en-US" i="1">
                                  <a:latin typeface="Cambria Math" panose="02040503050406030204" pitchFamily="18" charset="0"/>
                                  <a:ea typeface="Cambria Math" panose="02040503050406030204" pitchFamily="18" charset="0"/>
                                </a:rPr>
                                <m:t>°</m:t>
                              </m:r>
                            </m:sup>
                          </m:sSup>
                        </m:e>
                      </m:func>
                    </m:oMath>
                    <m:oMath xmlns:m="http://schemas.openxmlformats.org/officeDocument/2006/math">
                      <m:phant>
                        <m:phantPr>
                          <m:show m:val="off"/>
                          <m:ctrlPr>
                            <a:rPr lang="ar-AE" i="1">
                              <a:latin typeface="Cambria Math" panose="02040503050406030204" pitchFamily="18" charset="0"/>
                            </a:rPr>
                          </m:ctrlPr>
                        </m:phantPr>
                        <m:e>
                          <m:func>
                            <m:funcPr>
                              <m:ctrlPr>
                                <a:rPr lang="ar-AE" i="1">
                                  <a:latin typeface="Cambria Math" panose="02040503050406030204" pitchFamily="18" charset="0"/>
                                </a:rPr>
                              </m:ctrlPr>
                            </m:funcPr>
                            <m:fName>
                              <m:r>
                                <m:rPr>
                                  <m:sty m:val="p"/>
                                </m:rPr>
                                <a:rPr lang="en-US">
                                  <a:latin typeface="Cambria Math" panose="02040503050406030204" pitchFamily="18" charset="0"/>
                                </a:rPr>
                                <m:t>sin</m:t>
                              </m:r>
                            </m:fName>
                            <m:e>
                              <m:sSup>
                                <m:sSupPr>
                                  <m:ctrlPr>
                                    <a:rPr lang="ar-AE" i="1">
                                      <a:latin typeface="Cambria Math" panose="02040503050406030204" pitchFamily="18" charset="0"/>
                                    </a:rPr>
                                  </m:ctrlPr>
                                </m:sSupPr>
                                <m:e>
                                  <m:r>
                                    <a:rPr lang="ar-AE">
                                      <a:latin typeface="Cambria Math" panose="02040503050406030204" pitchFamily="18" charset="0"/>
                                    </a:rPr>
                                    <m:t>80</m:t>
                                  </m:r>
                                </m:e>
                                <m:sup>
                                  <m:r>
                                    <a:rPr lang="ar-AE" i="1">
                                      <a:latin typeface="Cambria Math" panose="02040503050406030204" pitchFamily="18" charset="0"/>
                                      <a:ea typeface="Cambria Math" panose="02040503050406030204" pitchFamily="18" charset="0"/>
                                    </a:rPr>
                                    <m:t>°</m:t>
                                  </m:r>
                                </m:sup>
                              </m:sSup>
                            </m:e>
                          </m:func>
                          <m:func>
                            <m:funcPr>
                              <m:ctrlPr>
                                <a:rPr lang="ar-AE" i="1">
                                  <a:latin typeface="Cambria Math" panose="02040503050406030204" pitchFamily="18" charset="0"/>
                                </a:rPr>
                              </m:ctrlPr>
                            </m:funcPr>
                            <m:fName>
                              <m:r>
                                <m:rPr>
                                  <m:sty m:val="p"/>
                                </m:rPr>
                                <a:rPr lang="en-US">
                                  <a:latin typeface="Cambria Math" panose="02040503050406030204" pitchFamily="18" charset="0"/>
                                </a:rPr>
                                <m:t>cos</m:t>
                              </m:r>
                            </m:fName>
                            <m:e>
                              <m:sSup>
                                <m:sSupPr>
                                  <m:ctrlPr>
                                    <a:rPr lang="ar-AE" i="1">
                                      <a:latin typeface="Cambria Math" panose="02040503050406030204" pitchFamily="18" charset="0"/>
                                    </a:rPr>
                                  </m:ctrlPr>
                                </m:sSupPr>
                                <m:e>
                                  <m:r>
                                    <a:rPr lang="ar-AE">
                                      <a:latin typeface="Cambria Math" panose="02040503050406030204" pitchFamily="18" charset="0"/>
                                    </a:rPr>
                                    <m:t>20</m:t>
                                  </m:r>
                                </m:e>
                                <m:sup>
                                  <m:r>
                                    <a:rPr lang="ar-AE" i="1">
                                      <a:latin typeface="Cambria Math" panose="02040503050406030204" pitchFamily="18" charset="0"/>
                                      <a:ea typeface="Cambria Math" panose="02040503050406030204" pitchFamily="18" charset="0"/>
                                    </a:rPr>
                                    <m:t>°</m:t>
                                  </m:r>
                                </m:sup>
                              </m:sSup>
                            </m:e>
                          </m:func>
                          <m:r>
                            <a:rPr lang="ar-AE">
                              <a:latin typeface="Cambria Math" panose="02040503050406030204" pitchFamily="18" charset="0"/>
                            </a:rPr>
                            <m:t>−</m:t>
                          </m:r>
                          <m:func>
                            <m:funcPr>
                              <m:ctrlPr>
                                <a:rPr lang="ar-AE" i="1">
                                  <a:latin typeface="Cambria Math" panose="02040503050406030204" pitchFamily="18" charset="0"/>
                                </a:rPr>
                              </m:ctrlPr>
                            </m:funcPr>
                            <m:fName>
                              <m:r>
                                <m:rPr>
                                  <m:sty m:val="p"/>
                                </m:rPr>
                                <a:rPr lang="en-US">
                                  <a:latin typeface="Cambria Math" panose="02040503050406030204" pitchFamily="18" charset="0"/>
                                </a:rPr>
                                <m:t>cos</m:t>
                              </m:r>
                            </m:fName>
                            <m:e>
                              <m:sSup>
                                <m:sSupPr>
                                  <m:ctrlPr>
                                    <a:rPr lang="ar-AE" i="1">
                                      <a:latin typeface="Cambria Math" panose="02040503050406030204" pitchFamily="18" charset="0"/>
                                    </a:rPr>
                                  </m:ctrlPr>
                                </m:sSupPr>
                                <m:e>
                                  <m:r>
                                    <a:rPr lang="ar-AE">
                                      <a:latin typeface="Cambria Math" panose="02040503050406030204" pitchFamily="18" charset="0"/>
                                    </a:rPr>
                                    <m:t>80</m:t>
                                  </m:r>
                                </m:e>
                                <m:sup>
                                  <m:r>
                                    <a:rPr lang="ar-AE" i="1">
                                      <a:latin typeface="Cambria Math" panose="02040503050406030204" pitchFamily="18" charset="0"/>
                                      <a:ea typeface="Cambria Math" panose="02040503050406030204" pitchFamily="18" charset="0"/>
                                    </a:rPr>
                                    <m:t>°</m:t>
                                  </m:r>
                                </m:sup>
                              </m:sSup>
                            </m:e>
                          </m:func>
                          <m:func>
                            <m:funcPr>
                              <m:ctrlPr>
                                <a:rPr lang="ar-AE" i="1">
                                  <a:latin typeface="Cambria Math" panose="02040503050406030204" pitchFamily="18" charset="0"/>
                                </a:rPr>
                              </m:ctrlPr>
                            </m:funcPr>
                            <m:fName>
                              <m:r>
                                <m:rPr>
                                  <m:sty m:val="p"/>
                                </m:rPr>
                                <a:rPr lang="en-US">
                                  <a:latin typeface="Cambria Math" panose="02040503050406030204" pitchFamily="18" charset="0"/>
                                </a:rPr>
                                <m:t>sin</m:t>
                              </m:r>
                            </m:fName>
                            <m:e>
                              <m:sSup>
                                <m:sSupPr>
                                  <m:ctrlPr>
                                    <a:rPr lang="ar-AE" i="1">
                                      <a:latin typeface="Cambria Math" panose="02040503050406030204" pitchFamily="18" charset="0"/>
                                    </a:rPr>
                                  </m:ctrlPr>
                                </m:sSupPr>
                                <m:e>
                                  <m:r>
                                    <a:rPr lang="ar-AE">
                                      <a:latin typeface="Cambria Math" panose="02040503050406030204" pitchFamily="18" charset="0"/>
                                    </a:rPr>
                                    <m:t>20</m:t>
                                  </m:r>
                                </m:e>
                                <m:sup>
                                  <m:r>
                                    <a:rPr lang="ar-AE" i="1">
                                      <a:latin typeface="Cambria Math" panose="02040503050406030204" pitchFamily="18" charset="0"/>
                                      <a:ea typeface="Cambria Math" panose="02040503050406030204" pitchFamily="18" charset="0"/>
                                    </a:rPr>
                                    <m:t>°</m:t>
                                  </m:r>
                                </m:sup>
                              </m:sSup>
                            </m:e>
                          </m:func>
                        </m:e>
                      </m:phant>
                      <m:r>
                        <a:rPr>
                          <a:latin typeface="Cambria Math" panose="02040503050406030204" pitchFamily="18" charset="0"/>
                        </a:rPr>
                        <m:t>=</m:t>
                      </m:r>
                      <m:f>
                        <m:fPr>
                          <m:ctrlPr>
                            <a:rPr i="1">
                              <a:latin typeface="Cambria Math" panose="02040503050406030204" pitchFamily="18" charset="0"/>
                            </a:rPr>
                          </m:ctrlPr>
                        </m:fPr>
                        <m:num>
                          <m:rad>
                            <m:radPr>
                              <m:degHide m:val="on"/>
                              <m:ctrlPr>
                                <a:rPr i="1">
                                  <a:latin typeface="Cambria Math" panose="02040503050406030204" pitchFamily="18" charset="0"/>
                                </a:rPr>
                              </m:ctrlPr>
                            </m:radPr>
                            <m:deg/>
                            <m:e>
                              <m:r>
                                <a:rPr>
                                  <a:latin typeface="Cambria Math" panose="02040503050406030204" pitchFamily="18" charset="0"/>
                                </a:rPr>
                                <m:t>3</m:t>
                              </m:r>
                            </m:e>
                          </m:rad>
                        </m:num>
                        <m:den>
                          <m:r>
                            <a:rPr>
                              <a:latin typeface="Cambria Math" panose="02040503050406030204" pitchFamily="18" charset="0"/>
                            </a:rPr>
                            <m:t>2</m:t>
                          </m:r>
                        </m:den>
                      </m:f>
                    </m:oMath>
                  </m:oMathPara>
                </a14:m>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US">
                    <a:noFill/>
                  </a:rPr>
                  <a:t> </a:t>
                </a:r>
              </a:p>
            </p:txBody>
          </p:sp>
        </mc:Fallback>
      </mc:AlternateContent>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5: Using the Sum and Difference Identities</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dirty="0"/>
                  <a:t>Use a difference identity to verify that </a:t>
                </a:r>
                <a:endParaRPr lang="en-US" sz="2800" dirty="0"/>
              </a:p>
              <a:p>
                <a:pPr algn="ctr">
                  <a:defRPr sz="2800"/>
                </a:pPr>
                <a14:m>
                  <m:oMath xmlns:m="http://schemas.openxmlformats.org/officeDocument/2006/math">
                    <m:func>
                      <m:funcPr>
                        <m:ctrlPr>
                          <a:rPr i="1">
                            <a:latin typeface="Cambria Math" panose="02040503050406030204" pitchFamily="18" charset="0"/>
                          </a:rPr>
                        </m:ctrlPr>
                      </m:funcPr>
                      <m:fName>
                        <m:r>
                          <m:rPr>
                            <m:sty m:val="p"/>
                          </m:rPr>
                          <a:rPr>
                            <a:latin typeface="Cambria Math" panose="02040503050406030204" pitchFamily="18" charset="0"/>
                          </a:rPr>
                          <m:t>sin</m:t>
                        </m:r>
                      </m:fName>
                      <m:e>
                        <m:d>
                          <m:dPr>
                            <m:ctrlPr>
                              <a:rPr i="1">
                                <a:latin typeface="Cambria Math" panose="02040503050406030204" pitchFamily="18" charset="0"/>
                              </a:rPr>
                            </m:ctrlPr>
                          </m:dPr>
                          <m:e>
                            <m:f>
                              <m:fPr>
                                <m:ctrlPr>
                                  <a:rPr i="1">
                                    <a:latin typeface="Cambria Math" panose="02040503050406030204" pitchFamily="18" charset="0"/>
                                  </a:rPr>
                                </m:ctrlPr>
                              </m:fPr>
                              <m:num>
                                <m:r>
                                  <a:rPr>
                                    <a:latin typeface="Cambria Math" panose="02040503050406030204" pitchFamily="18" charset="0"/>
                                  </a:rPr>
                                  <m:t>𝜋</m:t>
                                </m:r>
                              </m:num>
                              <m:den>
                                <m:r>
                                  <a:rPr>
                                    <a:latin typeface="Cambria Math" panose="02040503050406030204" pitchFamily="18" charset="0"/>
                                  </a:rPr>
                                  <m:t>2</m:t>
                                </m:r>
                              </m:den>
                            </m:f>
                            <m:r>
                              <a:rPr>
                                <a:latin typeface="Cambria Math" panose="02040503050406030204" pitchFamily="18" charset="0"/>
                              </a:rPr>
                              <m:t>−</m:t>
                            </m:r>
                            <m:r>
                              <a:rPr>
                                <a:latin typeface="Cambria Math" panose="02040503050406030204" pitchFamily="18" charset="0"/>
                              </a:rPr>
                              <m:t>𝑥</m:t>
                            </m:r>
                          </m:e>
                        </m:d>
                      </m:e>
                    </m:func>
                    <m:r>
                      <a:rPr>
                        <a:latin typeface="Cambria Math" panose="02040503050406030204" pitchFamily="18" charset="0"/>
                      </a:rPr>
                      <m:t>=</m:t>
                    </m:r>
                    <m:func>
                      <m:funcPr>
                        <m:ctrlPr>
                          <a:rPr i="1">
                            <a:latin typeface="Cambria Math" panose="02040503050406030204" pitchFamily="18" charset="0"/>
                          </a:rPr>
                        </m:ctrlPr>
                      </m:funcPr>
                      <m:fName>
                        <m:r>
                          <m:rPr>
                            <m:sty m:val="p"/>
                          </m:rPr>
                          <a:rPr>
                            <a:latin typeface="Cambria Math" panose="02040503050406030204" pitchFamily="18" charset="0"/>
                          </a:rPr>
                          <m:t>cos</m:t>
                        </m:r>
                      </m:fName>
                      <m:e>
                        <m:r>
                          <a:rPr>
                            <a:latin typeface="Cambria Math" panose="02040503050406030204" pitchFamily="18" charset="0"/>
                          </a:rPr>
                          <m:t>𝑥</m:t>
                        </m:r>
                      </m:e>
                    </m:func>
                  </m:oMath>
                </a14:m>
                <a:r>
                  <a:rPr sz="2800" dirty="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US">
                    <a:noFill/>
                  </a:rPr>
                  <a:t> </a:t>
                </a:r>
              </a:p>
            </p:txBody>
          </p:sp>
        </mc:Fallback>
      </mc:AlternateContent>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5: Using the Sum and Difference Identities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sz="2800" b="1"/>
                  <a:t>Solution</a:t>
                </a:r>
              </a:p>
              <a:p>
                <a:pPr/>
                <a14:m>
                  <m:oMathPara xmlns:m="http://schemas.openxmlformats.org/officeDocument/2006/math">
                    <m:oMathParaPr>
                      <m:jc m:val="centerGroup"/>
                    </m:oMathParaPr>
                    <m:oMath xmlns:m="http://schemas.openxmlformats.org/officeDocument/2006/math">
                      <m:func>
                        <m:funcPr>
                          <m:ctrlPr>
                            <a:rPr i="1">
                              <a:latin typeface="Cambria Math" panose="02040503050406030204" pitchFamily="18" charset="0"/>
                            </a:rPr>
                          </m:ctrlPr>
                        </m:funcPr>
                        <m:fName>
                          <m:r>
                            <m:rPr>
                              <m:sty m:val="p"/>
                            </m:rPr>
                            <a:rPr>
                              <a:latin typeface="Cambria Math" panose="02040503050406030204" pitchFamily="18" charset="0"/>
                            </a:rPr>
                            <m:t>sin</m:t>
                          </m:r>
                        </m:fName>
                        <m:e>
                          <m:d>
                            <m:dPr>
                              <m:ctrlPr>
                                <a:rPr i="1">
                                  <a:latin typeface="Cambria Math" panose="02040503050406030204" pitchFamily="18" charset="0"/>
                                </a:rPr>
                              </m:ctrlPr>
                            </m:dPr>
                            <m:e>
                              <m:f>
                                <m:fPr>
                                  <m:ctrlPr>
                                    <a:rPr i="1">
                                      <a:latin typeface="Cambria Math" panose="02040503050406030204" pitchFamily="18" charset="0"/>
                                    </a:rPr>
                                  </m:ctrlPr>
                                </m:fPr>
                                <m:num>
                                  <m:r>
                                    <a:rPr>
                                      <a:latin typeface="Cambria Math" panose="02040503050406030204" pitchFamily="18" charset="0"/>
                                    </a:rPr>
                                    <m:t>𝜋</m:t>
                                  </m:r>
                                </m:num>
                                <m:den>
                                  <m:r>
                                    <a:rPr>
                                      <a:latin typeface="Cambria Math" panose="02040503050406030204" pitchFamily="18" charset="0"/>
                                    </a:rPr>
                                    <m:t>2</m:t>
                                  </m:r>
                                </m:den>
                              </m:f>
                              <m:r>
                                <a:rPr>
                                  <a:latin typeface="Cambria Math" panose="02040503050406030204" pitchFamily="18" charset="0"/>
                                </a:rPr>
                                <m:t>−</m:t>
                              </m:r>
                              <m:r>
                                <a:rPr>
                                  <a:latin typeface="Cambria Math" panose="02040503050406030204" pitchFamily="18" charset="0"/>
                                </a:rPr>
                                <m:t>𝑥</m:t>
                              </m:r>
                            </m:e>
                          </m:d>
                        </m:e>
                      </m:func>
                      <m:r>
                        <a:rPr>
                          <a:latin typeface="Cambria Math" panose="02040503050406030204" pitchFamily="18" charset="0"/>
                        </a:rPr>
                        <m:t>=</m:t>
                      </m:r>
                      <m:func>
                        <m:funcPr>
                          <m:ctrlPr>
                            <a:rPr i="1">
                              <a:latin typeface="Cambria Math" panose="02040503050406030204" pitchFamily="18" charset="0"/>
                            </a:rPr>
                          </m:ctrlPr>
                        </m:funcPr>
                        <m:fName>
                          <m:r>
                            <m:rPr>
                              <m:sty m:val="p"/>
                            </m:rPr>
                            <a:rPr>
                              <a:latin typeface="Cambria Math" panose="02040503050406030204" pitchFamily="18" charset="0"/>
                            </a:rPr>
                            <m:t>sin</m:t>
                          </m:r>
                        </m:fName>
                        <m:e>
                          <m:d>
                            <m:dPr>
                              <m:ctrlPr>
                                <a:rPr i="1">
                                  <a:latin typeface="Cambria Math" panose="02040503050406030204" pitchFamily="18" charset="0"/>
                                </a:rPr>
                              </m:ctrlPr>
                            </m:dPr>
                            <m:e>
                              <m:f>
                                <m:fPr>
                                  <m:ctrlPr>
                                    <a:rPr i="1">
                                      <a:latin typeface="Cambria Math" panose="02040503050406030204" pitchFamily="18" charset="0"/>
                                    </a:rPr>
                                  </m:ctrlPr>
                                </m:fPr>
                                <m:num>
                                  <m:r>
                                    <a:rPr>
                                      <a:latin typeface="Cambria Math" panose="02040503050406030204" pitchFamily="18" charset="0"/>
                                    </a:rPr>
                                    <m:t>𝜋</m:t>
                                  </m:r>
                                </m:num>
                                <m:den>
                                  <m:r>
                                    <a:rPr>
                                      <a:latin typeface="Cambria Math" panose="02040503050406030204" pitchFamily="18" charset="0"/>
                                    </a:rPr>
                                    <m:t>2</m:t>
                                  </m:r>
                                </m:den>
                              </m:f>
                            </m:e>
                          </m:d>
                        </m:e>
                      </m:func>
                      <m:func>
                        <m:funcPr>
                          <m:ctrlPr>
                            <a:rPr i="1">
                              <a:latin typeface="Cambria Math" panose="02040503050406030204" pitchFamily="18" charset="0"/>
                            </a:rPr>
                          </m:ctrlPr>
                        </m:funcPr>
                        <m:fName>
                          <m:r>
                            <m:rPr>
                              <m:sty m:val="p"/>
                            </m:rPr>
                            <a:rPr>
                              <a:latin typeface="Cambria Math" panose="02040503050406030204" pitchFamily="18" charset="0"/>
                            </a:rPr>
                            <m:t>cos</m:t>
                          </m:r>
                        </m:fName>
                        <m:e>
                          <m:r>
                            <a:rPr>
                              <a:latin typeface="Cambria Math" panose="02040503050406030204" pitchFamily="18" charset="0"/>
                            </a:rPr>
                            <m:t>𝑥</m:t>
                          </m:r>
                        </m:e>
                      </m:func>
                      <m:r>
                        <a:rPr>
                          <a:latin typeface="Cambria Math" panose="02040503050406030204" pitchFamily="18" charset="0"/>
                        </a:rPr>
                        <m:t>−</m:t>
                      </m:r>
                      <m:func>
                        <m:funcPr>
                          <m:ctrlPr>
                            <a:rPr i="1">
                              <a:latin typeface="Cambria Math" panose="02040503050406030204" pitchFamily="18" charset="0"/>
                            </a:rPr>
                          </m:ctrlPr>
                        </m:funcPr>
                        <m:fName>
                          <m:r>
                            <m:rPr>
                              <m:sty m:val="p"/>
                            </m:rPr>
                            <a:rPr>
                              <a:latin typeface="Cambria Math" panose="02040503050406030204" pitchFamily="18" charset="0"/>
                            </a:rPr>
                            <m:t>cos</m:t>
                          </m:r>
                        </m:fName>
                        <m:e>
                          <m:d>
                            <m:dPr>
                              <m:ctrlPr>
                                <a:rPr i="1">
                                  <a:latin typeface="Cambria Math" panose="02040503050406030204" pitchFamily="18" charset="0"/>
                                </a:rPr>
                              </m:ctrlPr>
                            </m:dPr>
                            <m:e>
                              <m:f>
                                <m:fPr>
                                  <m:ctrlPr>
                                    <a:rPr i="1">
                                      <a:latin typeface="Cambria Math" panose="02040503050406030204" pitchFamily="18" charset="0"/>
                                    </a:rPr>
                                  </m:ctrlPr>
                                </m:fPr>
                                <m:num>
                                  <m:r>
                                    <a:rPr>
                                      <a:latin typeface="Cambria Math" panose="02040503050406030204" pitchFamily="18" charset="0"/>
                                    </a:rPr>
                                    <m:t>𝜋</m:t>
                                  </m:r>
                                </m:num>
                                <m:den>
                                  <m:r>
                                    <a:rPr>
                                      <a:latin typeface="Cambria Math" panose="02040503050406030204" pitchFamily="18" charset="0"/>
                                    </a:rPr>
                                    <m:t>2</m:t>
                                  </m:r>
                                </m:den>
                              </m:f>
                            </m:e>
                          </m:d>
                        </m:e>
                      </m:func>
                      <m:func>
                        <m:funcPr>
                          <m:ctrlPr>
                            <a:rPr i="1">
                              <a:latin typeface="Cambria Math" panose="02040503050406030204" pitchFamily="18" charset="0"/>
                            </a:rPr>
                          </m:ctrlPr>
                        </m:funcPr>
                        <m:fName>
                          <m:r>
                            <m:rPr>
                              <m:sty m:val="p"/>
                            </m:rPr>
                            <a:rPr>
                              <a:latin typeface="Cambria Math" panose="02040503050406030204" pitchFamily="18" charset="0"/>
                            </a:rPr>
                            <m:t>sin</m:t>
                          </m:r>
                        </m:fName>
                        <m:e>
                          <m:r>
                            <a:rPr>
                              <a:latin typeface="Cambria Math" panose="02040503050406030204" pitchFamily="18" charset="0"/>
                            </a:rPr>
                            <m:t>𝑥</m:t>
                          </m:r>
                        </m:e>
                      </m:func>
                    </m:oMath>
                    <m:oMath xmlns:m="http://schemas.openxmlformats.org/officeDocument/2006/math">
                      <m:phant>
                        <m:phantPr>
                          <m:show m:val="off"/>
                          <m:ctrlPr>
                            <a:rPr i="1">
                              <a:latin typeface="Cambria Math" panose="02040503050406030204" pitchFamily="18" charset="0"/>
                            </a:rPr>
                          </m:ctrlPr>
                        </m:phantPr>
                        <m:e>
                          <m:r>
                            <m:rPr>
                              <m:sty m:val="p"/>
                            </m:rPr>
                            <a:rPr>
                              <a:latin typeface="Cambria Math" panose="02040503050406030204" pitchFamily="18" charset="0"/>
                            </a:rPr>
                            <m:t>sin</m:t>
                          </m:r>
                          <m:r>
                            <a:rPr>
                              <a:latin typeface="Cambria Math" panose="02040503050406030204" pitchFamily="18" charset="0"/>
                            </a:rPr>
                            <m:t>⁡</m:t>
                          </m:r>
                          <m:d>
                            <m:dPr>
                              <m:ctrlPr>
                                <a:rPr i="1">
                                  <a:latin typeface="Cambria Math" panose="02040503050406030204" pitchFamily="18" charset="0"/>
                                </a:rPr>
                              </m:ctrlPr>
                            </m:dPr>
                            <m:e>
                              <m:f>
                                <m:fPr>
                                  <m:ctrlPr>
                                    <a:rPr i="1">
                                      <a:latin typeface="Cambria Math" panose="02040503050406030204" pitchFamily="18" charset="0"/>
                                    </a:rPr>
                                  </m:ctrlPr>
                                </m:fPr>
                                <m:num>
                                  <m:r>
                                    <a:rPr>
                                      <a:latin typeface="Cambria Math" panose="02040503050406030204" pitchFamily="18" charset="0"/>
                                    </a:rPr>
                                    <m:t>𝜋</m:t>
                                  </m:r>
                                </m:num>
                                <m:den>
                                  <m:r>
                                    <a:rPr>
                                      <a:latin typeface="Cambria Math" panose="02040503050406030204" pitchFamily="18" charset="0"/>
                                    </a:rPr>
                                    <m:t>2</m:t>
                                  </m:r>
                                </m:den>
                              </m:f>
                              <m:r>
                                <a:rPr>
                                  <a:latin typeface="Cambria Math" panose="02040503050406030204" pitchFamily="18" charset="0"/>
                                </a:rPr>
                                <m:t>−</m:t>
                              </m:r>
                              <m:r>
                                <a:rPr>
                                  <a:latin typeface="Cambria Math" panose="02040503050406030204" pitchFamily="18" charset="0"/>
                                </a:rPr>
                                <m:t>𝑥</m:t>
                              </m:r>
                            </m:e>
                          </m:d>
                        </m:e>
                      </m:phant>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1</m:t>
                          </m:r>
                        </m:e>
                      </m:d>
                      <m:d>
                        <m:dPr>
                          <m:ctrlPr>
                            <a:rPr i="1">
                              <a:latin typeface="Cambria Math" panose="02040503050406030204" pitchFamily="18" charset="0"/>
                            </a:rPr>
                          </m:ctrlPr>
                        </m:dPr>
                        <m:e>
                          <m:func>
                            <m:funcPr>
                              <m:ctrlPr>
                                <a:rPr i="1">
                                  <a:latin typeface="Cambria Math" panose="02040503050406030204" pitchFamily="18" charset="0"/>
                                </a:rPr>
                              </m:ctrlPr>
                            </m:funcPr>
                            <m:fName>
                              <m:r>
                                <m:rPr>
                                  <m:sty m:val="p"/>
                                </m:rPr>
                                <a:rPr>
                                  <a:latin typeface="Cambria Math" panose="02040503050406030204" pitchFamily="18" charset="0"/>
                                </a:rPr>
                                <m:t>cos</m:t>
                              </m:r>
                            </m:fName>
                            <m:e>
                              <m:r>
                                <a:rPr>
                                  <a:latin typeface="Cambria Math" panose="02040503050406030204" pitchFamily="18" charset="0"/>
                                </a:rPr>
                                <m:t>𝑥</m:t>
                              </m:r>
                            </m:e>
                          </m:func>
                        </m:e>
                      </m:d>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0</m:t>
                          </m:r>
                        </m:e>
                      </m:d>
                      <m:d>
                        <m:dPr>
                          <m:ctrlPr>
                            <a:rPr i="1">
                              <a:latin typeface="Cambria Math" panose="02040503050406030204" pitchFamily="18" charset="0"/>
                            </a:rPr>
                          </m:ctrlPr>
                        </m:dPr>
                        <m:e>
                          <m:func>
                            <m:funcPr>
                              <m:ctrlPr>
                                <a:rPr i="1">
                                  <a:latin typeface="Cambria Math" panose="02040503050406030204" pitchFamily="18" charset="0"/>
                                </a:rPr>
                              </m:ctrlPr>
                            </m:funcPr>
                            <m:fName>
                              <m:r>
                                <m:rPr>
                                  <m:sty m:val="p"/>
                                </m:rPr>
                                <a:rPr>
                                  <a:latin typeface="Cambria Math" panose="02040503050406030204" pitchFamily="18" charset="0"/>
                                </a:rPr>
                                <m:t>sin</m:t>
                              </m:r>
                            </m:fName>
                            <m:e>
                              <m:r>
                                <a:rPr>
                                  <a:latin typeface="Cambria Math" panose="02040503050406030204" pitchFamily="18" charset="0"/>
                                </a:rPr>
                                <m:t>𝑥</m:t>
                              </m:r>
                            </m:e>
                          </m:func>
                        </m:e>
                      </m:d>
                    </m:oMath>
                    <m:oMath xmlns:m="http://schemas.openxmlformats.org/officeDocument/2006/math">
                      <m:phant>
                        <m:phantPr>
                          <m:show m:val="off"/>
                          <m:ctrlPr>
                            <a:rPr i="1">
                              <a:latin typeface="Cambria Math" panose="02040503050406030204" pitchFamily="18" charset="0"/>
                            </a:rPr>
                          </m:ctrlPr>
                        </m:phantPr>
                        <m:e>
                          <m:r>
                            <m:rPr>
                              <m:sty m:val="p"/>
                            </m:rPr>
                            <a:rPr>
                              <a:latin typeface="Cambria Math" panose="02040503050406030204" pitchFamily="18" charset="0"/>
                            </a:rPr>
                            <m:t>sin</m:t>
                          </m:r>
                          <m:r>
                            <a:rPr>
                              <a:latin typeface="Cambria Math" panose="02040503050406030204" pitchFamily="18" charset="0"/>
                            </a:rPr>
                            <m:t>⁡</m:t>
                          </m:r>
                          <m:d>
                            <m:dPr>
                              <m:ctrlPr>
                                <a:rPr i="1">
                                  <a:latin typeface="Cambria Math" panose="02040503050406030204" pitchFamily="18" charset="0"/>
                                </a:rPr>
                              </m:ctrlPr>
                            </m:dPr>
                            <m:e>
                              <m:f>
                                <m:fPr>
                                  <m:ctrlPr>
                                    <a:rPr i="1">
                                      <a:latin typeface="Cambria Math" panose="02040503050406030204" pitchFamily="18" charset="0"/>
                                    </a:rPr>
                                  </m:ctrlPr>
                                </m:fPr>
                                <m:num>
                                  <m:r>
                                    <a:rPr>
                                      <a:latin typeface="Cambria Math" panose="02040503050406030204" pitchFamily="18" charset="0"/>
                                    </a:rPr>
                                    <m:t>𝜋</m:t>
                                  </m:r>
                                </m:num>
                                <m:den>
                                  <m:r>
                                    <a:rPr>
                                      <a:latin typeface="Cambria Math" panose="02040503050406030204" pitchFamily="18" charset="0"/>
                                    </a:rPr>
                                    <m:t>2</m:t>
                                  </m:r>
                                </m:den>
                              </m:f>
                              <m:r>
                                <a:rPr>
                                  <a:latin typeface="Cambria Math" panose="02040503050406030204" pitchFamily="18" charset="0"/>
                                </a:rPr>
                                <m:t>−</m:t>
                              </m:r>
                              <m:r>
                                <a:rPr>
                                  <a:latin typeface="Cambria Math" panose="02040503050406030204" pitchFamily="18" charset="0"/>
                                </a:rPr>
                                <m:t>𝑥</m:t>
                              </m:r>
                            </m:e>
                          </m:d>
                        </m:e>
                      </m:phant>
                      <m:r>
                        <a:rPr>
                          <a:latin typeface="Cambria Math" panose="02040503050406030204" pitchFamily="18" charset="0"/>
                        </a:rPr>
                        <m:t>=</m:t>
                      </m:r>
                      <m:func>
                        <m:funcPr>
                          <m:ctrlPr>
                            <a:rPr i="1">
                              <a:latin typeface="Cambria Math" panose="02040503050406030204" pitchFamily="18" charset="0"/>
                            </a:rPr>
                          </m:ctrlPr>
                        </m:funcPr>
                        <m:fName>
                          <m:r>
                            <m:rPr>
                              <m:sty m:val="p"/>
                            </m:rPr>
                            <a:rPr>
                              <a:latin typeface="Cambria Math" panose="02040503050406030204" pitchFamily="18" charset="0"/>
                            </a:rPr>
                            <m:t>cos</m:t>
                          </m:r>
                        </m:fName>
                        <m:e>
                          <m:r>
                            <a:rPr>
                              <a:latin typeface="Cambria Math" panose="02040503050406030204" pitchFamily="18" charset="0"/>
                            </a:rPr>
                            <m:t>𝑥</m:t>
                          </m:r>
                        </m:e>
                      </m:func>
                    </m:oMath>
                  </m:oMathPara>
                </a14:m>
                <a:endParaRPr sz="2800" b="1"/>
              </a:p>
              <a:p>
                <a:endParaRPr sz="2800" b="1"/>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US">
                    <a:noFill/>
                  </a:rPr>
                  <a:t> </a:t>
                </a:r>
              </a:p>
            </p:txBody>
          </p:sp>
        </mc:Fallback>
      </mc:AlternateContent>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6: Using the Sum and Difference Identities</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a:t>Evaluate the expression </a:t>
                </a:r>
                <a14:m>
                  <m:oMath xmlns:m="http://schemas.openxmlformats.org/officeDocument/2006/math">
                    <m:r>
                      <m:rPr>
                        <m:sty m:val="p"/>
                      </m:rPr>
                      <a:rPr>
                        <a:latin typeface="Cambria Math" panose="02040503050406030204" pitchFamily="18" charset="0"/>
                      </a:rPr>
                      <m:t>sin</m:t>
                    </m:r>
                    <m:r>
                      <a:rPr>
                        <a:latin typeface="Cambria Math" panose="02040503050406030204" pitchFamily="18" charset="0"/>
                      </a:rPr>
                      <m:t>⁡</m:t>
                    </m:r>
                    <m:d>
                      <m:dPr>
                        <m:ctrlPr>
                          <a:rPr i="1">
                            <a:latin typeface="Cambria Math" panose="02040503050406030204" pitchFamily="18" charset="0"/>
                          </a:rPr>
                        </m:ctrlPr>
                      </m:dPr>
                      <m:e>
                        <m:func>
                          <m:funcPr>
                            <m:ctrlPr>
                              <a:rPr i="1">
                                <a:latin typeface="Cambria Math" panose="02040503050406030204" pitchFamily="18" charset="0"/>
                              </a:rPr>
                            </m:ctrlPr>
                          </m:funcPr>
                          <m:fName>
                            <m:sSup>
                              <m:sSupPr>
                                <m:ctrlPr>
                                  <a:rPr i="1">
                                    <a:latin typeface="Cambria Math" panose="02040503050406030204" pitchFamily="18" charset="0"/>
                                  </a:rPr>
                                </m:ctrlPr>
                              </m:sSupPr>
                              <m:e>
                                <m:r>
                                  <m:rPr>
                                    <m:sty m:val="p"/>
                                  </m:rPr>
                                  <a:rPr>
                                    <a:latin typeface="Cambria Math" panose="02040503050406030204" pitchFamily="18" charset="0"/>
                                  </a:rPr>
                                  <m:t>cos</m:t>
                                </m:r>
                              </m:e>
                              <m:sup>
                                <m:r>
                                  <a:rPr>
                                    <a:latin typeface="Cambria Math" panose="02040503050406030204" pitchFamily="18" charset="0"/>
                                  </a:rPr>
                                  <m:t>−</m:t>
                                </m:r>
                                <m:r>
                                  <a:rPr>
                                    <a:latin typeface="Cambria Math" panose="02040503050406030204" pitchFamily="18" charset="0"/>
                                  </a:rPr>
                                  <m:t>1</m:t>
                                </m:r>
                              </m:sup>
                            </m:sSup>
                          </m:fName>
                          <m:e>
                            <m:d>
                              <m:dPr>
                                <m:ctrlPr>
                                  <a:rPr i="1">
                                    <a:latin typeface="Cambria Math" panose="02040503050406030204" pitchFamily="18" charset="0"/>
                                  </a:rPr>
                                </m:ctrlPr>
                              </m:dPr>
                              <m:e>
                                <m:f>
                                  <m:fPr>
                                    <m:ctrlPr>
                                      <a:rPr i="1">
                                        <a:latin typeface="Cambria Math" panose="02040503050406030204" pitchFamily="18" charset="0"/>
                                      </a:rPr>
                                    </m:ctrlPr>
                                  </m:fPr>
                                  <m:num>
                                    <m:r>
                                      <a:rPr>
                                        <a:latin typeface="Cambria Math" panose="02040503050406030204" pitchFamily="18" charset="0"/>
                                      </a:rPr>
                                      <m:t>3</m:t>
                                    </m:r>
                                  </m:num>
                                  <m:den>
                                    <m:r>
                                      <a:rPr>
                                        <a:latin typeface="Cambria Math" panose="02040503050406030204" pitchFamily="18" charset="0"/>
                                      </a:rPr>
                                      <m:t>5</m:t>
                                    </m:r>
                                  </m:den>
                                </m:f>
                              </m:e>
                            </m:d>
                          </m:e>
                        </m:func>
                        <m:r>
                          <a:rPr>
                            <a:latin typeface="Cambria Math" panose="02040503050406030204" pitchFamily="18" charset="0"/>
                          </a:rPr>
                          <m:t>−</m:t>
                        </m:r>
                        <m:func>
                          <m:funcPr>
                            <m:ctrlPr>
                              <a:rPr i="1">
                                <a:latin typeface="Cambria Math" panose="02040503050406030204" pitchFamily="18" charset="0"/>
                              </a:rPr>
                            </m:ctrlPr>
                          </m:funcPr>
                          <m:fName>
                            <m:sSup>
                              <m:sSupPr>
                                <m:ctrlPr>
                                  <a:rPr i="1">
                                    <a:latin typeface="Cambria Math" panose="02040503050406030204" pitchFamily="18" charset="0"/>
                                  </a:rPr>
                                </m:ctrlPr>
                              </m:sSupPr>
                              <m:e>
                                <m:r>
                                  <m:rPr>
                                    <m:sty m:val="p"/>
                                  </m:rPr>
                                  <a:rPr>
                                    <a:latin typeface="Cambria Math" panose="02040503050406030204" pitchFamily="18" charset="0"/>
                                  </a:rPr>
                                  <m:t>tan</m:t>
                                </m:r>
                              </m:e>
                              <m:sup>
                                <m:r>
                                  <a:rPr>
                                    <a:latin typeface="Cambria Math" panose="02040503050406030204" pitchFamily="18" charset="0"/>
                                  </a:rPr>
                                  <m:t>−</m:t>
                                </m:r>
                                <m:r>
                                  <a:rPr>
                                    <a:latin typeface="Cambria Math" panose="02040503050406030204" pitchFamily="18" charset="0"/>
                                  </a:rPr>
                                  <m:t>1</m:t>
                                </m:r>
                              </m:sup>
                            </m:sSup>
                          </m:fName>
                          <m:e>
                            <m:d>
                              <m:dPr>
                                <m:ctrlPr>
                                  <a:rPr i="1">
                                    <a:latin typeface="Cambria Math" panose="02040503050406030204" pitchFamily="18" charset="0"/>
                                  </a:rPr>
                                </m:ctrlPr>
                              </m:dPr>
                              <m:e>
                                <m:f>
                                  <m:fPr>
                                    <m:ctrlPr>
                                      <a:rPr i="1">
                                        <a:latin typeface="Cambria Math" panose="02040503050406030204" pitchFamily="18" charset="0"/>
                                      </a:rPr>
                                    </m:ctrlPr>
                                  </m:fPr>
                                  <m:num>
                                    <m:r>
                                      <a:rPr>
                                        <a:latin typeface="Cambria Math" panose="02040503050406030204" pitchFamily="18" charset="0"/>
                                      </a:rPr>
                                      <m:t>12</m:t>
                                    </m:r>
                                  </m:num>
                                  <m:den>
                                    <m:r>
                                      <a:rPr>
                                        <a:latin typeface="Cambria Math" panose="02040503050406030204" pitchFamily="18" charset="0"/>
                                      </a:rPr>
                                      <m:t>5</m:t>
                                    </m:r>
                                  </m:den>
                                </m:f>
                              </m:e>
                            </m:d>
                          </m:e>
                        </m:func>
                      </m:e>
                    </m:d>
                  </m:oMath>
                </a14:m>
                <a:r>
                  <a:rPr sz="280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a:stretch>
              </a:blipFill>
            </p:spPr>
            <p:txBody>
              <a:bodyPr/>
              <a:lstStyle/>
              <a:p>
                <a:r>
                  <a:rPr lang="en-US">
                    <a:noFill/>
                  </a:rPr>
                  <a:t> </a:t>
                </a:r>
              </a:p>
            </p:txBody>
          </p:sp>
        </mc:Fallback>
      </mc:AlternateContent>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6: Using the Sum and Difference Identities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sz="2800" b="1" dirty="0"/>
                  <a:t>Solution</a:t>
                </a:r>
              </a:p>
              <a:p>
                <a:pPr>
                  <a:defRPr sz="2800"/>
                </a:pPr>
                <a:r>
                  <a:rPr sz="2800" dirty="0"/>
                  <a:t>From our previous experience with compositions of trigonometric functions and inverse trigonometric functions, we know the general approach to take; the only additional complication here is that the argument of sine is a difference. If we let </a:t>
                </a:r>
                <a14:m>
                  <m:oMath xmlns:m="http://schemas.openxmlformats.org/officeDocument/2006/math">
                    <m:r>
                      <a:rPr>
                        <a:latin typeface="Cambria Math" panose="02040503050406030204" pitchFamily="18" charset="0"/>
                      </a:rPr>
                      <m:t>𝑢</m:t>
                    </m:r>
                    <m:r>
                      <a:rPr>
                        <a:latin typeface="Cambria Math" panose="02040503050406030204" pitchFamily="18" charset="0"/>
                      </a:rPr>
                      <m:t>=</m:t>
                    </m:r>
                    <m:func>
                      <m:funcPr>
                        <m:ctrlPr>
                          <a:rPr i="1">
                            <a:latin typeface="Cambria Math" panose="02040503050406030204" pitchFamily="18" charset="0"/>
                          </a:rPr>
                        </m:ctrlPr>
                      </m:funcPr>
                      <m:fName>
                        <m:sSup>
                          <m:sSupPr>
                            <m:ctrlPr>
                              <a:rPr i="1">
                                <a:latin typeface="Cambria Math" panose="02040503050406030204" pitchFamily="18" charset="0"/>
                              </a:rPr>
                            </m:ctrlPr>
                          </m:sSupPr>
                          <m:e>
                            <m:r>
                              <m:rPr>
                                <m:sty m:val="p"/>
                              </m:rPr>
                              <a:rPr>
                                <a:latin typeface="Cambria Math" panose="02040503050406030204" pitchFamily="18" charset="0"/>
                              </a:rPr>
                              <m:t>cos</m:t>
                            </m:r>
                          </m:e>
                          <m:sup>
                            <m:r>
                              <a:rPr>
                                <a:latin typeface="Cambria Math" panose="02040503050406030204" pitchFamily="18" charset="0"/>
                              </a:rPr>
                              <m:t>−</m:t>
                            </m:r>
                            <m:r>
                              <a:rPr>
                                <a:latin typeface="Cambria Math" panose="02040503050406030204" pitchFamily="18" charset="0"/>
                              </a:rPr>
                              <m:t>1</m:t>
                            </m:r>
                          </m:sup>
                        </m:sSup>
                      </m:fName>
                      <m:e>
                        <m:d>
                          <m:dPr>
                            <m:ctrlPr>
                              <a:rPr i="1">
                                <a:latin typeface="Cambria Math" panose="02040503050406030204" pitchFamily="18" charset="0"/>
                              </a:rPr>
                            </m:ctrlPr>
                          </m:dPr>
                          <m:e>
                            <m:f>
                              <m:fPr>
                                <m:ctrlPr>
                                  <a:rPr i="1">
                                    <a:latin typeface="Cambria Math" panose="02040503050406030204" pitchFamily="18" charset="0"/>
                                  </a:rPr>
                                </m:ctrlPr>
                              </m:fPr>
                              <m:num>
                                <m:r>
                                  <a:rPr>
                                    <a:latin typeface="Cambria Math" panose="02040503050406030204" pitchFamily="18" charset="0"/>
                                  </a:rPr>
                                  <m:t>3</m:t>
                                </m:r>
                              </m:num>
                              <m:den>
                                <m:r>
                                  <a:rPr>
                                    <a:latin typeface="Cambria Math" panose="02040503050406030204" pitchFamily="18" charset="0"/>
                                  </a:rPr>
                                  <m:t>5</m:t>
                                </m:r>
                              </m:den>
                            </m:f>
                          </m:e>
                        </m:d>
                      </m:e>
                    </m:func>
                  </m:oMath>
                </a14:m>
                <a:r>
                  <a:rPr sz="2800" dirty="0"/>
                  <a:t> and </a:t>
                </a:r>
                <a:br>
                  <a:rPr lang="en-US" sz="2800" dirty="0"/>
                </a:br>
                <a14:m>
                  <m:oMath xmlns:m="http://schemas.openxmlformats.org/officeDocument/2006/math">
                    <m:r>
                      <a:rPr>
                        <a:latin typeface="Cambria Math" panose="02040503050406030204" pitchFamily="18" charset="0"/>
                      </a:rPr>
                      <m:t>𝑣</m:t>
                    </m:r>
                    <m:r>
                      <a:rPr>
                        <a:latin typeface="Cambria Math" panose="02040503050406030204" pitchFamily="18" charset="0"/>
                      </a:rPr>
                      <m:t>=</m:t>
                    </m:r>
                    <m:func>
                      <m:funcPr>
                        <m:ctrlPr>
                          <a:rPr i="1">
                            <a:latin typeface="Cambria Math" panose="02040503050406030204" pitchFamily="18" charset="0"/>
                          </a:rPr>
                        </m:ctrlPr>
                      </m:funcPr>
                      <m:fName>
                        <m:sSup>
                          <m:sSupPr>
                            <m:ctrlPr>
                              <a:rPr i="1">
                                <a:latin typeface="Cambria Math" panose="02040503050406030204" pitchFamily="18" charset="0"/>
                              </a:rPr>
                            </m:ctrlPr>
                          </m:sSupPr>
                          <m:e>
                            <m:r>
                              <m:rPr>
                                <m:sty m:val="p"/>
                              </m:rPr>
                              <a:rPr>
                                <a:latin typeface="Cambria Math" panose="02040503050406030204" pitchFamily="18" charset="0"/>
                              </a:rPr>
                              <m:t>tan</m:t>
                            </m:r>
                          </m:e>
                          <m:sup>
                            <m:r>
                              <a:rPr>
                                <a:latin typeface="Cambria Math" panose="02040503050406030204" pitchFamily="18" charset="0"/>
                              </a:rPr>
                              <m:t>−</m:t>
                            </m:r>
                            <m:r>
                              <a:rPr>
                                <a:latin typeface="Cambria Math" panose="02040503050406030204" pitchFamily="18" charset="0"/>
                              </a:rPr>
                              <m:t>1</m:t>
                            </m:r>
                          </m:sup>
                        </m:sSup>
                      </m:fName>
                      <m:e>
                        <m:d>
                          <m:dPr>
                            <m:ctrlPr>
                              <a:rPr i="1">
                                <a:latin typeface="Cambria Math" panose="02040503050406030204" pitchFamily="18" charset="0"/>
                              </a:rPr>
                            </m:ctrlPr>
                          </m:dPr>
                          <m:e>
                            <m:f>
                              <m:fPr>
                                <m:ctrlPr>
                                  <a:rPr i="1">
                                    <a:latin typeface="Cambria Math" panose="02040503050406030204" pitchFamily="18" charset="0"/>
                                  </a:rPr>
                                </m:ctrlPr>
                              </m:fPr>
                              <m:num>
                                <m:r>
                                  <a:rPr>
                                    <a:latin typeface="Cambria Math" panose="02040503050406030204" pitchFamily="18" charset="0"/>
                                  </a:rPr>
                                  <m:t>12</m:t>
                                </m:r>
                              </m:num>
                              <m:den>
                                <m:r>
                                  <a:rPr>
                                    <a:latin typeface="Cambria Math" panose="02040503050406030204" pitchFamily="18" charset="0"/>
                                  </a:rPr>
                                  <m:t>5</m:t>
                                </m:r>
                              </m:den>
                            </m:f>
                          </m:e>
                        </m:d>
                      </m:e>
                    </m:func>
                  </m:oMath>
                </a14:m>
                <a:r>
                  <a:rPr sz="2800" dirty="0"/>
                  <a:t>, then </a:t>
                </a:r>
                <a14:m>
                  <m:oMath xmlns:m="http://schemas.openxmlformats.org/officeDocument/2006/math">
                    <m:func>
                      <m:funcPr>
                        <m:ctrlPr>
                          <a:rPr i="1">
                            <a:latin typeface="Cambria Math" panose="02040503050406030204" pitchFamily="18" charset="0"/>
                          </a:rPr>
                        </m:ctrlPr>
                      </m:funcPr>
                      <m:fName>
                        <m:r>
                          <m:rPr>
                            <m:sty m:val="p"/>
                          </m:rPr>
                          <a:rPr>
                            <a:latin typeface="Cambria Math" panose="02040503050406030204" pitchFamily="18" charset="0"/>
                          </a:rPr>
                          <m:t>cos</m:t>
                        </m:r>
                      </m:fName>
                      <m:e>
                        <m:r>
                          <a:rPr>
                            <a:latin typeface="Cambria Math" panose="02040503050406030204" pitchFamily="18" charset="0"/>
                          </a:rPr>
                          <m:t>𝑢</m:t>
                        </m:r>
                      </m:e>
                    </m:func>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3</m:t>
                        </m:r>
                      </m:num>
                      <m:den>
                        <m:r>
                          <a:rPr>
                            <a:latin typeface="Cambria Math" panose="02040503050406030204" pitchFamily="18" charset="0"/>
                          </a:rPr>
                          <m:t>5</m:t>
                        </m:r>
                      </m:den>
                    </m:f>
                  </m:oMath>
                </a14:m>
                <a:r>
                  <a:rPr sz="2800" dirty="0"/>
                  <a:t> and </a:t>
                </a:r>
                <a14:m>
                  <m:oMath xmlns:m="http://schemas.openxmlformats.org/officeDocument/2006/math">
                    <m:func>
                      <m:funcPr>
                        <m:ctrlPr>
                          <a:rPr i="1">
                            <a:latin typeface="Cambria Math" panose="02040503050406030204" pitchFamily="18" charset="0"/>
                          </a:rPr>
                        </m:ctrlPr>
                      </m:funcPr>
                      <m:fName>
                        <m:r>
                          <m:rPr>
                            <m:sty m:val="p"/>
                          </m:rPr>
                          <a:rPr>
                            <a:latin typeface="Cambria Math" panose="02040503050406030204" pitchFamily="18" charset="0"/>
                          </a:rPr>
                          <m:t>tan</m:t>
                        </m:r>
                      </m:fName>
                      <m:e>
                        <m:r>
                          <a:rPr>
                            <a:latin typeface="Cambria Math" panose="02040503050406030204" pitchFamily="18" charset="0"/>
                          </a:rPr>
                          <m:t>𝑣</m:t>
                        </m:r>
                      </m:e>
                    </m:func>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12</m:t>
                        </m:r>
                      </m:num>
                      <m:den>
                        <m:r>
                          <a:rPr>
                            <a:latin typeface="Cambria Math" panose="02040503050406030204" pitchFamily="18" charset="0"/>
                          </a:rPr>
                          <m:t>5</m:t>
                        </m:r>
                      </m:den>
                    </m:f>
                  </m:oMath>
                </a14:m>
                <a:r>
                  <a:rPr sz="2800" dirty="0"/>
                  <a:t> and we are led to construct two right triangles as shown</a:t>
                </a:r>
                <a:r>
                  <a:rPr lang="en-US" sz="2800" dirty="0"/>
                  <a:t> in Figure 2 and Figure 3</a:t>
                </a:r>
                <a:r>
                  <a:rPr sz="2800" dirty="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519"/>
                </a:stretch>
              </a:blipFill>
            </p:spPr>
            <p:txBody>
              <a:bodyPr/>
              <a:lstStyle/>
              <a:p>
                <a:r>
                  <a:rPr lang="en-US">
                    <a:noFill/>
                  </a:rPr>
                  <a:t> </a:t>
                </a:r>
              </a:p>
            </p:txBody>
          </p:sp>
        </mc:Fallback>
      </mc:AlternateContent>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6: Using the Sum and Difference Identities (cont.)</a:t>
            </a:r>
          </a:p>
        </p:txBody>
      </p:sp>
      <p:sp>
        <p:nvSpPr>
          <p:cNvPr id="6" name="Text Placeholder 2"/>
          <p:cNvSpPr txBox="1">
            <a:spLocks/>
          </p:cNvSpPr>
          <p:nvPr/>
        </p:nvSpPr>
        <p:spPr>
          <a:xfrm>
            <a:off x="1885969" y="5525086"/>
            <a:ext cx="1371600" cy="494713"/>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2800" dirty="0"/>
              <a:t>Figure 2</a:t>
            </a:r>
          </a:p>
        </p:txBody>
      </p:sp>
      <p:sp>
        <p:nvSpPr>
          <p:cNvPr id="7" name="Text Placeholder 2"/>
          <p:cNvSpPr txBox="1">
            <a:spLocks/>
          </p:cNvSpPr>
          <p:nvPr/>
        </p:nvSpPr>
        <p:spPr>
          <a:xfrm>
            <a:off x="6064243" y="5525085"/>
            <a:ext cx="1371600" cy="494713"/>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2800" dirty="0"/>
              <a:t>Figure 3</a:t>
            </a:r>
          </a:p>
        </p:txBody>
      </p:sp>
      <p:pic>
        <p:nvPicPr>
          <p:cNvPr id="10" name="Graphic 9">
            <a:extLst>
              <a:ext uri="{FF2B5EF4-FFF2-40B4-BE49-F238E27FC236}">
                <a16:creationId xmlns:a16="http://schemas.microsoft.com/office/drawing/2014/main" id="{0C6B141D-9581-4C90-B977-5B5AED024DF6}"/>
              </a:ext>
            </a:extLst>
          </p:cNvPr>
          <p:cNvPicPr>
            <a:picLocks noChangeAspect="1"/>
          </p:cNvPicPr>
          <p:nvPr/>
        </p:nvPicPr>
        <p:blipFill rotWithShape="1">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l="18803" t="9987" r="14530" b="3858"/>
          <a:stretch/>
        </p:blipFill>
        <p:spPr>
          <a:xfrm>
            <a:off x="1036320" y="1739293"/>
            <a:ext cx="3070898" cy="3968578"/>
          </a:xfrm>
          <a:prstGeom prst="rect">
            <a:avLst/>
          </a:prstGeom>
        </p:spPr>
      </p:pic>
      <p:pic>
        <p:nvPicPr>
          <p:cNvPr id="12" name="Graphic 11">
            <a:extLst>
              <a:ext uri="{FF2B5EF4-FFF2-40B4-BE49-F238E27FC236}">
                <a16:creationId xmlns:a16="http://schemas.microsoft.com/office/drawing/2014/main" id="{0B047C88-DD62-460C-8810-7B4FAF60881D}"/>
              </a:ext>
            </a:extLst>
          </p:cNvPr>
          <p:cNvPicPr>
            <a:picLocks noChangeAspect="1"/>
          </p:cNvPicPr>
          <p:nvPr/>
        </p:nvPicPr>
        <p:blipFill rotWithShape="1">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l="28341" t="2863" r="22087" b="3399"/>
          <a:stretch/>
        </p:blipFill>
        <p:spPr>
          <a:xfrm>
            <a:off x="5608320" y="1066799"/>
            <a:ext cx="2283447" cy="4566984"/>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6: Using the Sum and Difference Identities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fontScale="85000" lnSpcReduction="10000"/>
              </a:bodyPr>
              <a:lstStyle/>
              <a:p>
                <a:r>
                  <a:rPr sz="2800" dirty="0"/>
                  <a:t>We can now proceed to apply a difference identity and evaluate, referring to the triangles we’ve constructed.</a:t>
                </a:r>
              </a:p>
              <a:p>
                <a:pPr/>
                <a14:m>
                  <m:oMathPara xmlns:m="http://schemas.openxmlformats.org/officeDocument/2006/math">
                    <m:oMathParaPr>
                      <m:jc m:val="centerGroup"/>
                    </m:oMathParaPr>
                    <m:oMath xmlns:m="http://schemas.openxmlformats.org/officeDocument/2006/math">
                      <m:func>
                        <m:funcPr>
                          <m:ctrlPr>
                            <a:rPr i="1">
                              <a:latin typeface="Cambria Math" panose="02040503050406030204" pitchFamily="18" charset="0"/>
                            </a:rPr>
                          </m:ctrlPr>
                        </m:funcPr>
                        <m:fName>
                          <m:r>
                            <m:rPr>
                              <m:sty m:val="p"/>
                            </m:rPr>
                            <a:rPr>
                              <a:latin typeface="Cambria Math" panose="02040503050406030204" pitchFamily="18" charset="0"/>
                            </a:rPr>
                            <m:t>sin</m:t>
                          </m:r>
                        </m:fName>
                        <m:e>
                          <m:d>
                            <m:dPr>
                              <m:ctrlPr>
                                <a:rPr i="1">
                                  <a:latin typeface="Cambria Math" panose="02040503050406030204" pitchFamily="18" charset="0"/>
                                </a:rPr>
                              </m:ctrlPr>
                            </m:dPr>
                            <m:e>
                              <m:func>
                                <m:funcPr>
                                  <m:ctrlPr>
                                    <a:rPr i="1">
                                      <a:latin typeface="Cambria Math" panose="02040503050406030204" pitchFamily="18" charset="0"/>
                                    </a:rPr>
                                  </m:ctrlPr>
                                </m:funcPr>
                                <m:fName>
                                  <m:sSup>
                                    <m:sSupPr>
                                      <m:ctrlPr>
                                        <a:rPr i="1">
                                          <a:latin typeface="Cambria Math" panose="02040503050406030204" pitchFamily="18" charset="0"/>
                                        </a:rPr>
                                      </m:ctrlPr>
                                    </m:sSupPr>
                                    <m:e>
                                      <m:r>
                                        <m:rPr>
                                          <m:sty m:val="p"/>
                                        </m:rPr>
                                        <a:rPr>
                                          <a:latin typeface="Cambria Math" panose="02040503050406030204" pitchFamily="18" charset="0"/>
                                        </a:rPr>
                                        <m:t>cos</m:t>
                                      </m:r>
                                    </m:e>
                                    <m:sup>
                                      <m:r>
                                        <a:rPr>
                                          <a:latin typeface="Cambria Math" panose="02040503050406030204" pitchFamily="18" charset="0"/>
                                        </a:rPr>
                                        <m:t>−</m:t>
                                      </m:r>
                                      <m:r>
                                        <a:rPr>
                                          <a:latin typeface="Cambria Math" panose="02040503050406030204" pitchFamily="18" charset="0"/>
                                        </a:rPr>
                                        <m:t>1</m:t>
                                      </m:r>
                                    </m:sup>
                                  </m:sSup>
                                </m:fName>
                                <m:e>
                                  <m:d>
                                    <m:dPr>
                                      <m:ctrlPr>
                                        <a:rPr i="1">
                                          <a:latin typeface="Cambria Math" panose="02040503050406030204" pitchFamily="18" charset="0"/>
                                        </a:rPr>
                                      </m:ctrlPr>
                                    </m:dPr>
                                    <m:e>
                                      <m:f>
                                        <m:fPr>
                                          <m:ctrlPr>
                                            <a:rPr i="1">
                                              <a:latin typeface="Cambria Math" panose="02040503050406030204" pitchFamily="18" charset="0"/>
                                            </a:rPr>
                                          </m:ctrlPr>
                                        </m:fPr>
                                        <m:num>
                                          <m:r>
                                            <a:rPr>
                                              <a:latin typeface="Cambria Math" panose="02040503050406030204" pitchFamily="18" charset="0"/>
                                            </a:rPr>
                                            <m:t>3</m:t>
                                          </m:r>
                                        </m:num>
                                        <m:den>
                                          <m:r>
                                            <a:rPr>
                                              <a:latin typeface="Cambria Math" panose="02040503050406030204" pitchFamily="18" charset="0"/>
                                            </a:rPr>
                                            <m:t>5</m:t>
                                          </m:r>
                                        </m:den>
                                      </m:f>
                                    </m:e>
                                  </m:d>
                                </m:e>
                              </m:func>
                              <m:r>
                                <a:rPr>
                                  <a:latin typeface="Cambria Math" panose="02040503050406030204" pitchFamily="18" charset="0"/>
                                </a:rPr>
                                <m:t>−</m:t>
                              </m:r>
                              <m:func>
                                <m:funcPr>
                                  <m:ctrlPr>
                                    <a:rPr i="1">
                                      <a:latin typeface="Cambria Math" panose="02040503050406030204" pitchFamily="18" charset="0"/>
                                    </a:rPr>
                                  </m:ctrlPr>
                                </m:funcPr>
                                <m:fName>
                                  <m:sSup>
                                    <m:sSupPr>
                                      <m:ctrlPr>
                                        <a:rPr i="1">
                                          <a:latin typeface="Cambria Math" panose="02040503050406030204" pitchFamily="18" charset="0"/>
                                        </a:rPr>
                                      </m:ctrlPr>
                                    </m:sSupPr>
                                    <m:e>
                                      <m:r>
                                        <m:rPr>
                                          <m:sty m:val="p"/>
                                        </m:rPr>
                                        <a:rPr>
                                          <a:latin typeface="Cambria Math" panose="02040503050406030204" pitchFamily="18" charset="0"/>
                                        </a:rPr>
                                        <m:t>tan</m:t>
                                      </m:r>
                                    </m:e>
                                    <m:sup>
                                      <m:r>
                                        <a:rPr>
                                          <a:latin typeface="Cambria Math" panose="02040503050406030204" pitchFamily="18" charset="0"/>
                                        </a:rPr>
                                        <m:t>−</m:t>
                                      </m:r>
                                      <m:r>
                                        <a:rPr>
                                          <a:latin typeface="Cambria Math" panose="02040503050406030204" pitchFamily="18" charset="0"/>
                                        </a:rPr>
                                        <m:t>1</m:t>
                                      </m:r>
                                    </m:sup>
                                  </m:sSup>
                                </m:fName>
                                <m:e>
                                  <m:d>
                                    <m:dPr>
                                      <m:ctrlPr>
                                        <a:rPr i="1">
                                          <a:latin typeface="Cambria Math" panose="02040503050406030204" pitchFamily="18" charset="0"/>
                                        </a:rPr>
                                      </m:ctrlPr>
                                    </m:dPr>
                                    <m:e>
                                      <m:f>
                                        <m:fPr>
                                          <m:ctrlPr>
                                            <a:rPr i="1">
                                              <a:latin typeface="Cambria Math" panose="02040503050406030204" pitchFamily="18" charset="0"/>
                                            </a:rPr>
                                          </m:ctrlPr>
                                        </m:fPr>
                                        <m:num>
                                          <m:r>
                                            <a:rPr>
                                              <a:latin typeface="Cambria Math" panose="02040503050406030204" pitchFamily="18" charset="0"/>
                                            </a:rPr>
                                            <m:t>12</m:t>
                                          </m:r>
                                        </m:num>
                                        <m:den>
                                          <m:r>
                                            <a:rPr>
                                              <a:latin typeface="Cambria Math" panose="02040503050406030204" pitchFamily="18" charset="0"/>
                                            </a:rPr>
                                            <m:t>5</m:t>
                                          </m:r>
                                        </m:den>
                                      </m:f>
                                    </m:e>
                                  </m:d>
                                </m:e>
                              </m:func>
                            </m:e>
                          </m:d>
                        </m:e>
                      </m:func>
                      <m:r>
                        <a:rPr>
                          <a:latin typeface="Cambria Math" panose="02040503050406030204" pitchFamily="18" charset="0"/>
                        </a:rPr>
                        <m:t>=</m:t>
                      </m:r>
                      <m:func>
                        <m:funcPr>
                          <m:ctrlPr>
                            <a:rPr i="1">
                              <a:latin typeface="Cambria Math" panose="02040503050406030204" pitchFamily="18" charset="0"/>
                            </a:rPr>
                          </m:ctrlPr>
                        </m:funcPr>
                        <m:fName>
                          <m:r>
                            <m:rPr>
                              <m:sty m:val="p"/>
                            </m:rPr>
                            <a:rPr>
                              <a:latin typeface="Cambria Math" panose="02040503050406030204" pitchFamily="18" charset="0"/>
                            </a:rPr>
                            <m:t>sin</m:t>
                          </m:r>
                        </m:fName>
                        <m:e>
                          <m:d>
                            <m:dPr>
                              <m:ctrlPr>
                                <a:rPr i="1">
                                  <a:latin typeface="Cambria Math" panose="02040503050406030204" pitchFamily="18" charset="0"/>
                                </a:rPr>
                              </m:ctrlPr>
                            </m:dPr>
                            <m:e>
                              <m:r>
                                <a:rPr>
                                  <a:latin typeface="Cambria Math" panose="02040503050406030204" pitchFamily="18" charset="0"/>
                                </a:rPr>
                                <m:t>𝑢</m:t>
                              </m:r>
                              <m:r>
                                <a:rPr>
                                  <a:latin typeface="Cambria Math" panose="02040503050406030204" pitchFamily="18" charset="0"/>
                                </a:rPr>
                                <m:t>−</m:t>
                              </m:r>
                              <m:r>
                                <a:rPr>
                                  <a:latin typeface="Cambria Math" panose="02040503050406030204" pitchFamily="18" charset="0"/>
                                </a:rPr>
                                <m:t>𝑣</m:t>
                              </m:r>
                            </m:e>
                          </m:d>
                        </m:e>
                      </m:func>
                    </m:oMath>
                    <m:oMath xmlns:m="http://schemas.openxmlformats.org/officeDocument/2006/math">
                      <m:phant>
                        <m:phantPr>
                          <m:show m:val="off"/>
                          <m:ctrlPr>
                            <a:rPr i="1">
                              <a:latin typeface="Cambria Math" panose="02040503050406030204" pitchFamily="18" charset="0"/>
                            </a:rPr>
                          </m:ctrlPr>
                        </m:phantPr>
                        <m:e>
                          <m:r>
                            <m:rPr>
                              <m:sty m:val="p"/>
                            </m:rPr>
                            <a:rPr>
                              <a:latin typeface="Cambria Math" panose="02040503050406030204" pitchFamily="18" charset="0"/>
                            </a:rPr>
                            <m:t>sin</m:t>
                          </m:r>
                          <m:r>
                            <a:rPr>
                              <a:latin typeface="Cambria Math" panose="02040503050406030204" pitchFamily="18" charset="0"/>
                            </a:rPr>
                            <m:t>⁡</m:t>
                          </m:r>
                          <m:d>
                            <m:dPr>
                              <m:ctrlPr>
                                <a:rPr i="1">
                                  <a:latin typeface="Cambria Math" panose="02040503050406030204" pitchFamily="18" charset="0"/>
                                </a:rPr>
                              </m:ctrlPr>
                            </m:dPr>
                            <m:e>
                              <m:func>
                                <m:funcPr>
                                  <m:ctrlPr>
                                    <a:rPr i="1">
                                      <a:latin typeface="Cambria Math" panose="02040503050406030204" pitchFamily="18" charset="0"/>
                                    </a:rPr>
                                  </m:ctrlPr>
                                </m:funcPr>
                                <m:fName>
                                  <m:sSup>
                                    <m:sSupPr>
                                      <m:ctrlPr>
                                        <a:rPr i="1">
                                          <a:latin typeface="Cambria Math" panose="02040503050406030204" pitchFamily="18" charset="0"/>
                                        </a:rPr>
                                      </m:ctrlPr>
                                    </m:sSupPr>
                                    <m:e>
                                      <m:r>
                                        <m:rPr>
                                          <m:sty m:val="p"/>
                                        </m:rPr>
                                        <a:rPr>
                                          <a:latin typeface="Cambria Math" panose="02040503050406030204" pitchFamily="18" charset="0"/>
                                        </a:rPr>
                                        <m:t>cos</m:t>
                                      </m:r>
                                    </m:e>
                                    <m:sup>
                                      <m:r>
                                        <a:rPr>
                                          <a:latin typeface="Cambria Math" panose="02040503050406030204" pitchFamily="18" charset="0"/>
                                        </a:rPr>
                                        <m:t>−</m:t>
                                      </m:r>
                                      <m:r>
                                        <a:rPr>
                                          <a:latin typeface="Cambria Math" panose="02040503050406030204" pitchFamily="18" charset="0"/>
                                        </a:rPr>
                                        <m:t>1</m:t>
                                      </m:r>
                                    </m:sup>
                                  </m:sSup>
                                </m:fName>
                                <m:e>
                                  <m:d>
                                    <m:dPr>
                                      <m:ctrlPr>
                                        <a:rPr i="1">
                                          <a:latin typeface="Cambria Math" panose="02040503050406030204" pitchFamily="18" charset="0"/>
                                        </a:rPr>
                                      </m:ctrlPr>
                                    </m:dPr>
                                    <m:e>
                                      <m:f>
                                        <m:fPr>
                                          <m:ctrlPr>
                                            <a:rPr i="1">
                                              <a:latin typeface="Cambria Math" panose="02040503050406030204" pitchFamily="18" charset="0"/>
                                            </a:rPr>
                                          </m:ctrlPr>
                                        </m:fPr>
                                        <m:num>
                                          <m:r>
                                            <a:rPr>
                                              <a:latin typeface="Cambria Math" panose="02040503050406030204" pitchFamily="18" charset="0"/>
                                            </a:rPr>
                                            <m:t>3</m:t>
                                          </m:r>
                                        </m:num>
                                        <m:den>
                                          <m:r>
                                            <a:rPr>
                                              <a:latin typeface="Cambria Math" panose="02040503050406030204" pitchFamily="18" charset="0"/>
                                            </a:rPr>
                                            <m:t>5</m:t>
                                          </m:r>
                                        </m:den>
                                      </m:f>
                                    </m:e>
                                  </m:d>
                                </m:e>
                              </m:func>
                              <m:r>
                                <a:rPr>
                                  <a:latin typeface="Cambria Math" panose="02040503050406030204" pitchFamily="18" charset="0"/>
                                </a:rPr>
                                <m:t>−</m:t>
                              </m:r>
                              <m:func>
                                <m:funcPr>
                                  <m:ctrlPr>
                                    <a:rPr i="1">
                                      <a:latin typeface="Cambria Math" panose="02040503050406030204" pitchFamily="18" charset="0"/>
                                    </a:rPr>
                                  </m:ctrlPr>
                                </m:funcPr>
                                <m:fName>
                                  <m:sSup>
                                    <m:sSupPr>
                                      <m:ctrlPr>
                                        <a:rPr i="1">
                                          <a:latin typeface="Cambria Math" panose="02040503050406030204" pitchFamily="18" charset="0"/>
                                        </a:rPr>
                                      </m:ctrlPr>
                                    </m:sSupPr>
                                    <m:e>
                                      <m:r>
                                        <m:rPr>
                                          <m:sty m:val="p"/>
                                        </m:rPr>
                                        <a:rPr>
                                          <a:latin typeface="Cambria Math" panose="02040503050406030204" pitchFamily="18" charset="0"/>
                                        </a:rPr>
                                        <m:t>tan</m:t>
                                      </m:r>
                                    </m:e>
                                    <m:sup>
                                      <m:r>
                                        <a:rPr>
                                          <a:latin typeface="Cambria Math" panose="02040503050406030204" pitchFamily="18" charset="0"/>
                                        </a:rPr>
                                        <m:t>−</m:t>
                                      </m:r>
                                      <m:r>
                                        <a:rPr>
                                          <a:latin typeface="Cambria Math" panose="02040503050406030204" pitchFamily="18" charset="0"/>
                                        </a:rPr>
                                        <m:t>1</m:t>
                                      </m:r>
                                    </m:sup>
                                  </m:sSup>
                                </m:fName>
                                <m:e>
                                  <m:d>
                                    <m:dPr>
                                      <m:ctrlPr>
                                        <a:rPr i="1">
                                          <a:latin typeface="Cambria Math" panose="02040503050406030204" pitchFamily="18" charset="0"/>
                                        </a:rPr>
                                      </m:ctrlPr>
                                    </m:dPr>
                                    <m:e>
                                      <m:f>
                                        <m:fPr>
                                          <m:ctrlPr>
                                            <a:rPr i="1">
                                              <a:latin typeface="Cambria Math" panose="02040503050406030204" pitchFamily="18" charset="0"/>
                                            </a:rPr>
                                          </m:ctrlPr>
                                        </m:fPr>
                                        <m:num>
                                          <m:r>
                                            <a:rPr>
                                              <a:latin typeface="Cambria Math" panose="02040503050406030204" pitchFamily="18" charset="0"/>
                                            </a:rPr>
                                            <m:t>12</m:t>
                                          </m:r>
                                        </m:num>
                                        <m:den>
                                          <m:r>
                                            <a:rPr>
                                              <a:latin typeface="Cambria Math" panose="02040503050406030204" pitchFamily="18" charset="0"/>
                                            </a:rPr>
                                            <m:t>5</m:t>
                                          </m:r>
                                        </m:den>
                                      </m:f>
                                    </m:e>
                                  </m:d>
                                </m:e>
                              </m:func>
                            </m:e>
                          </m:d>
                        </m:e>
                      </m:phant>
                      <m:r>
                        <a:rPr>
                          <a:latin typeface="Cambria Math" panose="02040503050406030204" pitchFamily="18" charset="0"/>
                        </a:rPr>
                        <m:t>=</m:t>
                      </m:r>
                      <m:func>
                        <m:funcPr>
                          <m:ctrlPr>
                            <a:rPr i="1">
                              <a:latin typeface="Cambria Math" panose="02040503050406030204" pitchFamily="18" charset="0"/>
                            </a:rPr>
                          </m:ctrlPr>
                        </m:funcPr>
                        <m:fName>
                          <m:r>
                            <m:rPr>
                              <m:sty m:val="p"/>
                            </m:rPr>
                            <a:rPr>
                              <a:latin typeface="Cambria Math" panose="02040503050406030204" pitchFamily="18" charset="0"/>
                            </a:rPr>
                            <m:t>sin</m:t>
                          </m:r>
                        </m:fName>
                        <m:e>
                          <m:r>
                            <a:rPr>
                              <a:latin typeface="Cambria Math" panose="02040503050406030204" pitchFamily="18" charset="0"/>
                            </a:rPr>
                            <m:t>𝑢</m:t>
                          </m:r>
                        </m:e>
                      </m:func>
                      <m:func>
                        <m:funcPr>
                          <m:ctrlPr>
                            <a:rPr i="1">
                              <a:latin typeface="Cambria Math" panose="02040503050406030204" pitchFamily="18" charset="0"/>
                            </a:rPr>
                          </m:ctrlPr>
                        </m:funcPr>
                        <m:fName>
                          <m:r>
                            <m:rPr>
                              <m:sty m:val="p"/>
                            </m:rPr>
                            <a:rPr>
                              <a:latin typeface="Cambria Math" panose="02040503050406030204" pitchFamily="18" charset="0"/>
                            </a:rPr>
                            <m:t>cos</m:t>
                          </m:r>
                        </m:fName>
                        <m:e>
                          <m:r>
                            <a:rPr>
                              <a:latin typeface="Cambria Math" panose="02040503050406030204" pitchFamily="18" charset="0"/>
                            </a:rPr>
                            <m:t>𝑣</m:t>
                          </m:r>
                        </m:e>
                      </m:func>
                      <m:r>
                        <a:rPr>
                          <a:latin typeface="Cambria Math" panose="02040503050406030204" pitchFamily="18" charset="0"/>
                        </a:rPr>
                        <m:t>−</m:t>
                      </m:r>
                      <m:func>
                        <m:funcPr>
                          <m:ctrlPr>
                            <a:rPr i="1">
                              <a:latin typeface="Cambria Math" panose="02040503050406030204" pitchFamily="18" charset="0"/>
                            </a:rPr>
                          </m:ctrlPr>
                        </m:funcPr>
                        <m:fName>
                          <m:r>
                            <m:rPr>
                              <m:sty m:val="p"/>
                            </m:rPr>
                            <a:rPr>
                              <a:latin typeface="Cambria Math" panose="02040503050406030204" pitchFamily="18" charset="0"/>
                            </a:rPr>
                            <m:t>cos</m:t>
                          </m:r>
                        </m:fName>
                        <m:e>
                          <m:r>
                            <a:rPr>
                              <a:latin typeface="Cambria Math" panose="02040503050406030204" pitchFamily="18" charset="0"/>
                            </a:rPr>
                            <m:t>𝑢</m:t>
                          </m:r>
                        </m:e>
                      </m:func>
                      <m:func>
                        <m:funcPr>
                          <m:ctrlPr>
                            <a:rPr i="1">
                              <a:latin typeface="Cambria Math" panose="02040503050406030204" pitchFamily="18" charset="0"/>
                            </a:rPr>
                          </m:ctrlPr>
                        </m:funcPr>
                        <m:fName>
                          <m:r>
                            <m:rPr>
                              <m:sty m:val="p"/>
                            </m:rPr>
                            <a:rPr>
                              <a:latin typeface="Cambria Math" panose="02040503050406030204" pitchFamily="18" charset="0"/>
                            </a:rPr>
                            <m:t>sin</m:t>
                          </m:r>
                        </m:fName>
                        <m:e>
                          <m:r>
                            <a:rPr>
                              <a:latin typeface="Cambria Math" panose="02040503050406030204" pitchFamily="18" charset="0"/>
                            </a:rPr>
                            <m:t>𝑣</m:t>
                          </m:r>
                        </m:e>
                      </m:func>
                    </m:oMath>
                    <m:oMath xmlns:m="http://schemas.openxmlformats.org/officeDocument/2006/math">
                      <m:phant>
                        <m:phantPr>
                          <m:show m:val="off"/>
                          <m:ctrlPr>
                            <a:rPr i="1">
                              <a:latin typeface="Cambria Math" panose="02040503050406030204" pitchFamily="18" charset="0"/>
                            </a:rPr>
                          </m:ctrlPr>
                        </m:phantPr>
                        <m:e>
                          <m:r>
                            <m:rPr>
                              <m:sty m:val="p"/>
                            </m:rPr>
                            <a:rPr>
                              <a:latin typeface="Cambria Math" panose="02040503050406030204" pitchFamily="18" charset="0"/>
                            </a:rPr>
                            <m:t>sin</m:t>
                          </m:r>
                          <m:r>
                            <a:rPr>
                              <a:latin typeface="Cambria Math" panose="02040503050406030204" pitchFamily="18" charset="0"/>
                            </a:rPr>
                            <m:t>⁡</m:t>
                          </m:r>
                          <m:d>
                            <m:dPr>
                              <m:ctrlPr>
                                <a:rPr i="1">
                                  <a:latin typeface="Cambria Math" panose="02040503050406030204" pitchFamily="18" charset="0"/>
                                </a:rPr>
                              </m:ctrlPr>
                            </m:dPr>
                            <m:e>
                              <m:func>
                                <m:funcPr>
                                  <m:ctrlPr>
                                    <a:rPr i="1">
                                      <a:latin typeface="Cambria Math" panose="02040503050406030204" pitchFamily="18" charset="0"/>
                                    </a:rPr>
                                  </m:ctrlPr>
                                </m:funcPr>
                                <m:fName>
                                  <m:sSup>
                                    <m:sSupPr>
                                      <m:ctrlPr>
                                        <a:rPr i="1">
                                          <a:latin typeface="Cambria Math" panose="02040503050406030204" pitchFamily="18" charset="0"/>
                                        </a:rPr>
                                      </m:ctrlPr>
                                    </m:sSupPr>
                                    <m:e>
                                      <m:r>
                                        <m:rPr>
                                          <m:sty m:val="p"/>
                                        </m:rPr>
                                        <a:rPr>
                                          <a:latin typeface="Cambria Math" panose="02040503050406030204" pitchFamily="18" charset="0"/>
                                        </a:rPr>
                                        <m:t>cos</m:t>
                                      </m:r>
                                    </m:e>
                                    <m:sup>
                                      <m:r>
                                        <a:rPr>
                                          <a:latin typeface="Cambria Math" panose="02040503050406030204" pitchFamily="18" charset="0"/>
                                        </a:rPr>
                                        <m:t>−</m:t>
                                      </m:r>
                                      <m:r>
                                        <a:rPr>
                                          <a:latin typeface="Cambria Math" panose="02040503050406030204" pitchFamily="18" charset="0"/>
                                        </a:rPr>
                                        <m:t>1</m:t>
                                      </m:r>
                                    </m:sup>
                                  </m:sSup>
                                </m:fName>
                                <m:e>
                                  <m:d>
                                    <m:dPr>
                                      <m:ctrlPr>
                                        <a:rPr i="1">
                                          <a:latin typeface="Cambria Math" panose="02040503050406030204" pitchFamily="18" charset="0"/>
                                        </a:rPr>
                                      </m:ctrlPr>
                                    </m:dPr>
                                    <m:e>
                                      <m:f>
                                        <m:fPr>
                                          <m:ctrlPr>
                                            <a:rPr i="1">
                                              <a:latin typeface="Cambria Math" panose="02040503050406030204" pitchFamily="18" charset="0"/>
                                            </a:rPr>
                                          </m:ctrlPr>
                                        </m:fPr>
                                        <m:num>
                                          <m:r>
                                            <a:rPr>
                                              <a:latin typeface="Cambria Math" panose="02040503050406030204" pitchFamily="18" charset="0"/>
                                            </a:rPr>
                                            <m:t>3</m:t>
                                          </m:r>
                                        </m:num>
                                        <m:den>
                                          <m:r>
                                            <a:rPr>
                                              <a:latin typeface="Cambria Math" panose="02040503050406030204" pitchFamily="18" charset="0"/>
                                            </a:rPr>
                                            <m:t>5</m:t>
                                          </m:r>
                                        </m:den>
                                      </m:f>
                                    </m:e>
                                  </m:d>
                                </m:e>
                              </m:func>
                              <m:r>
                                <a:rPr>
                                  <a:latin typeface="Cambria Math" panose="02040503050406030204" pitchFamily="18" charset="0"/>
                                </a:rPr>
                                <m:t>−</m:t>
                              </m:r>
                              <m:func>
                                <m:funcPr>
                                  <m:ctrlPr>
                                    <a:rPr i="1">
                                      <a:latin typeface="Cambria Math" panose="02040503050406030204" pitchFamily="18" charset="0"/>
                                    </a:rPr>
                                  </m:ctrlPr>
                                </m:funcPr>
                                <m:fName>
                                  <m:sSup>
                                    <m:sSupPr>
                                      <m:ctrlPr>
                                        <a:rPr i="1">
                                          <a:latin typeface="Cambria Math" panose="02040503050406030204" pitchFamily="18" charset="0"/>
                                        </a:rPr>
                                      </m:ctrlPr>
                                    </m:sSupPr>
                                    <m:e>
                                      <m:r>
                                        <m:rPr>
                                          <m:sty m:val="p"/>
                                        </m:rPr>
                                        <a:rPr>
                                          <a:latin typeface="Cambria Math" panose="02040503050406030204" pitchFamily="18" charset="0"/>
                                        </a:rPr>
                                        <m:t>tan</m:t>
                                      </m:r>
                                    </m:e>
                                    <m:sup>
                                      <m:r>
                                        <a:rPr>
                                          <a:latin typeface="Cambria Math" panose="02040503050406030204" pitchFamily="18" charset="0"/>
                                        </a:rPr>
                                        <m:t>−</m:t>
                                      </m:r>
                                      <m:r>
                                        <a:rPr>
                                          <a:latin typeface="Cambria Math" panose="02040503050406030204" pitchFamily="18" charset="0"/>
                                        </a:rPr>
                                        <m:t>1</m:t>
                                      </m:r>
                                    </m:sup>
                                  </m:sSup>
                                </m:fName>
                                <m:e>
                                  <m:d>
                                    <m:dPr>
                                      <m:ctrlPr>
                                        <a:rPr i="1">
                                          <a:latin typeface="Cambria Math" panose="02040503050406030204" pitchFamily="18" charset="0"/>
                                        </a:rPr>
                                      </m:ctrlPr>
                                    </m:dPr>
                                    <m:e>
                                      <m:f>
                                        <m:fPr>
                                          <m:ctrlPr>
                                            <a:rPr i="1">
                                              <a:latin typeface="Cambria Math" panose="02040503050406030204" pitchFamily="18" charset="0"/>
                                            </a:rPr>
                                          </m:ctrlPr>
                                        </m:fPr>
                                        <m:num>
                                          <m:r>
                                            <a:rPr>
                                              <a:latin typeface="Cambria Math" panose="02040503050406030204" pitchFamily="18" charset="0"/>
                                            </a:rPr>
                                            <m:t>12</m:t>
                                          </m:r>
                                        </m:num>
                                        <m:den>
                                          <m:r>
                                            <a:rPr>
                                              <a:latin typeface="Cambria Math" panose="02040503050406030204" pitchFamily="18" charset="0"/>
                                            </a:rPr>
                                            <m:t>5</m:t>
                                          </m:r>
                                        </m:den>
                                      </m:f>
                                    </m:e>
                                  </m:d>
                                </m:e>
                              </m:func>
                            </m:e>
                          </m:d>
                        </m:e>
                      </m:phant>
                      <m:r>
                        <a:rPr>
                          <a:latin typeface="Cambria Math" panose="02040503050406030204" pitchFamily="18" charset="0"/>
                        </a:rPr>
                        <m:t>=</m:t>
                      </m:r>
                      <m:d>
                        <m:dPr>
                          <m:ctrlPr>
                            <a:rPr i="1">
                              <a:latin typeface="Cambria Math" panose="02040503050406030204" pitchFamily="18" charset="0"/>
                            </a:rPr>
                          </m:ctrlPr>
                        </m:dPr>
                        <m:e>
                          <m:f>
                            <m:fPr>
                              <m:ctrlPr>
                                <a:rPr i="1">
                                  <a:latin typeface="Cambria Math" panose="02040503050406030204" pitchFamily="18" charset="0"/>
                                </a:rPr>
                              </m:ctrlPr>
                            </m:fPr>
                            <m:num>
                              <m:r>
                                <a:rPr>
                                  <a:latin typeface="Cambria Math" panose="02040503050406030204" pitchFamily="18" charset="0"/>
                                </a:rPr>
                                <m:t>4</m:t>
                              </m:r>
                            </m:num>
                            <m:den>
                              <m:r>
                                <a:rPr>
                                  <a:latin typeface="Cambria Math" panose="02040503050406030204" pitchFamily="18" charset="0"/>
                                </a:rPr>
                                <m:t>5</m:t>
                              </m:r>
                            </m:den>
                          </m:f>
                        </m:e>
                      </m:d>
                      <m:d>
                        <m:dPr>
                          <m:ctrlPr>
                            <a:rPr i="1">
                              <a:latin typeface="Cambria Math" panose="02040503050406030204" pitchFamily="18" charset="0"/>
                            </a:rPr>
                          </m:ctrlPr>
                        </m:dPr>
                        <m:e>
                          <m:f>
                            <m:fPr>
                              <m:ctrlPr>
                                <a:rPr i="1">
                                  <a:latin typeface="Cambria Math" panose="02040503050406030204" pitchFamily="18" charset="0"/>
                                </a:rPr>
                              </m:ctrlPr>
                            </m:fPr>
                            <m:num>
                              <m:r>
                                <a:rPr>
                                  <a:latin typeface="Cambria Math" panose="02040503050406030204" pitchFamily="18" charset="0"/>
                                </a:rPr>
                                <m:t>5</m:t>
                              </m:r>
                            </m:num>
                            <m:den>
                              <m:r>
                                <a:rPr>
                                  <a:latin typeface="Cambria Math" panose="02040503050406030204" pitchFamily="18" charset="0"/>
                                </a:rPr>
                                <m:t>13</m:t>
                              </m:r>
                            </m:den>
                          </m:f>
                        </m:e>
                      </m:d>
                      <m:r>
                        <a:rPr>
                          <a:latin typeface="Cambria Math" panose="02040503050406030204" pitchFamily="18" charset="0"/>
                        </a:rPr>
                        <m:t>−</m:t>
                      </m:r>
                      <m:d>
                        <m:dPr>
                          <m:ctrlPr>
                            <a:rPr i="1">
                              <a:latin typeface="Cambria Math" panose="02040503050406030204" pitchFamily="18" charset="0"/>
                            </a:rPr>
                          </m:ctrlPr>
                        </m:dPr>
                        <m:e>
                          <m:f>
                            <m:fPr>
                              <m:ctrlPr>
                                <a:rPr i="1">
                                  <a:latin typeface="Cambria Math" panose="02040503050406030204" pitchFamily="18" charset="0"/>
                                </a:rPr>
                              </m:ctrlPr>
                            </m:fPr>
                            <m:num>
                              <m:r>
                                <a:rPr>
                                  <a:latin typeface="Cambria Math" panose="02040503050406030204" pitchFamily="18" charset="0"/>
                                </a:rPr>
                                <m:t>3</m:t>
                              </m:r>
                            </m:num>
                            <m:den>
                              <m:r>
                                <a:rPr>
                                  <a:latin typeface="Cambria Math" panose="02040503050406030204" pitchFamily="18" charset="0"/>
                                </a:rPr>
                                <m:t>5</m:t>
                              </m:r>
                            </m:den>
                          </m:f>
                        </m:e>
                      </m:d>
                      <m:d>
                        <m:dPr>
                          <m:ctrlPr>
                            <a:rPr i="1">
                              <a:latin typeface="Cambria Math" panose="02040503050406030204" pitchFamily="18" charset="0"/>
                            </a:rPr>
                          </m:ctrlPr>
                        </m:dPr>
                        <m:e>
                          <m:f>
                            <m:fPr>
                              <m:ctrlPr>
                                <a:rPr i="1">
                                  <a:latin typeface="Cambria Math" panose="02040503050406030204" pitchFamily="18" charset="0"/>
                                </a:rPr>
                              </m:ctrlPr>
                            </m:fPr>
                            <m:num>
                              <m:r>
                                <a:rPr>
                                  <a:latin typeface="Cambria Math" panose="02040503050406030204" pitchFamily="18" charset="0"/>
                                </a:rPr>
                                <m:t>12</m:t>
                              </m:r>
                            </m:num>
                            <m:den>
                              <m:r>
                                <a:rPr>
                                  <a:latin typeface="Cambria Math" panose="02040503050406030204" pitchFamily="18" charset="0"/>
                                </a:rPr>
                                <m:t>13</m:t>
                              </m:r>
                            </m:den>
                          </m:f>
                        </m:e>
                      </m:d>
                    </m:oMath>
                    <m:oMath xmlns:m="http://schemas.openxmlformats.org/officeDocument/2006/math">
                      <m:phant>
                        <m:phantPr>
                          <m:show m:val="off"/>
                          <m:ctrlPr>
                            <a:rPr i="1">
                              <a:latin typeface="Cambria Math" panose="02040503050406030204" pitchFamily="18" charset="0"/>
                            </a:rPr>
                          </m:ctrlPr>
                        </m:phantPr>
                        <m:e>
                          <m:r>
                            <m:rPr>
                              <m:sty m:val="p"/>
                            </m:rPr>
                            <a:rPr>
                              <a:latin typeface="Cambria Math" panose="02040503050406030204" pitchFamily="18" charset="0"/>
                            </a:rPr>
                            <m:t>sin</m:t>
                          </m:r>
                          <m:r>
                            <a:rPr>
                              <a:latin typeface="Cambria Math" panose="02040503050406030204" pitchFamily="18" charset="0"/>
                            </a:rPr>
                            <m:t>⁡</m:t>
                          </m:r>
                          <m:d>
                            <m:dPr>
                              <m:ctrlPr>
                                <a:rPr i="1">
                                  <a:latin typeface="Cambria Math" panose="02040503050406030204" pitchFamily="18" charset="0"/>
                                </a:rPr>
                              </m:ctrlPr>
                            </m:dPr>
                            <m:e>
                              <m:func>
                                <m:funcPr>
                                  <m:ctrlPr>
                                    <a:rPr i="1">
                                      <a:latin typeface="Cambria Math" panose="02040503050406030204" pitchFamily="18" charset="0"/>
                                    </a:rPr>
                                  </m:ctrlPr>
                                </m:funcPr>
                                <m:fName>
                                  <m:sSup>
                                    <m:sSupPr>
                                      <m:ctrlPr>
                                        <a:rPr i="1">
                                          <a:latin typeface="Cambria Math" panose="02040503050406030204" pitchFamily="18" charset="0"/>
                                        </a:rPr>
                                      </m:ctrlPr>
                                    </m:sSupPr>
                                    <m:e>
                                      <m:r>
                                        <m:rPr>
                                          <m:sty m:val="p"/>
                                        </m:rPr>
                                        <a:rPr>
                                          <a:latin typeface="Cambria Math" panose="02040503050406030204" pitchFamily="18" charset="0"/>
                                        </a:rPr>
                                        <m:t>cos</m:t>
                                      </m:r>
                                    </m:e>
                                    <m:sup>
                                      <m:r>
                                        <a:rPr>
                                          <a:latin typeface="Cambria Math" panose="02040503050406030204" pitchFamily="18" charset="0"/>
                                        </a:rPr>
                                        <m:t>−</m:t>
                                      </m:r>
                                      <m:r>
                                        <a:rPr>
                                          <a:latin typeface="Cambria Math" panose="02040503050406030204" pitchFamily="18" charset="0"/>
                                        </a:rPr>
                                        <m:t>1</m:t>
                                      </m:r>
                                    </m:sup>
                                  </m:sSup>
                                </m:fName>
                                <m:e>
                                  <m:d>
                                    <m:dPr>
                                      <m:ctrlPr>
                                        <a:rPr i="1">
                                          <a:latin typeface="Cambria Math" panose="02040503050406030204" pitchFamily="18" charset="0"/>
                                        </a:rPr>
                                      </m:ctrlPr>
                                    </m:dPr>
                                    <m:e>
                                      <m:f>
                                        <m:fPr>
                                          <m:ctrlPr>
                                            <a:rPr i="1">
                                              <a:latin typeface="Cambria Math" panose="02040503050406030204" pitchFamily="18" charset="0"/>
                                            </a:rPr>
                                          </m:ctrlPr>
                                        </m:fPr>
                                        <m:num>
                                          <m:r>
                                            <a:rPr>
                                              <a:latin typeface="Cambria Math" panose="02040503050406030204" pitchFamily="18" charset="0"/>
                                            </a:rPr>
                                            <m:t>3</m:t>
                                          </m:r>
                                        </m:num>
                                        <m:den>
                                          <m:r>
                                            <a:rPr>
                                              <a:latin typeface="Cambria Math" panose="02040503050406030204" pitchFamily="18" charset="0"/>
                                            </a:rPr>
                                            <m:t>5</m:t>
                                          </m:r>
                                        </m:den>
                                      </m:f>
                                    </m:e>
                                  </m:d>
                                </m:e>
                              </m:func>
                              <m:r>
                                <a:rPr>
                                  <a:latin typeface="Cambria Math" panose="02040503050406030204" pitchFamily="18" charset="0"/>
                                </a:rPr>
                                <m:t>−</m:t>
                              </m:r>
                              <m:func>
                                <m:funcPr>
                                  <m:ctrlPr>
                                    <a:rPr i="1">
                                      <a:latin typeface="Cambria Math" panose="02040503050406030204" pitchFamily="18" charset="0"/>
                                    </a:rPr>
                                  </m:ctrlPr>
                                </m:funcPr>
                                <m:fName>
                                  <m:sSup>
                                    <m:sSupPr>
                                      <m:ctrlPr>
                                        <a:rPr i="1">
                                          <a:latin typeface="Cambria Math" panose="02040503050406030204" pitchFamily="18" charset="0"/>
                                        </a:rPr>
                                      </m:ctrlPr>
                                    </m:sSupPr>
                                    <m:e>
                                      <m:r>
                                        <m:rPr>
                                          <m:sty m:val="p"/>
                                        </m:rPr>
                                        <a:rPr>
                                          <a:latin typeface="Cambria Math" panose="02040503050406030204" pitchFamily="18" charset="0"/>
                                        </a:rPr>
                                        <m:t>tan</m:t>
                                      </m:r>
                                    </m:e>
                                    <m:sup>
                                      <m:r>
                                        <a:rPr>
                                          <a:latin typeface="Cambria Math" panose="02040503050406030204" pitchFamily="18" charset="0"/>
                                        </a:rPr>
                                        <m:t>−</m:t>
                                      </m:r>
                                      <m:r>
                                        <a:rPr>
                                          <a:latin typeface="Cambria Math" panose="02040503050406030204" pitchFamily="18" charset="0"/>
                                        </a:rPr>
                                        <m:t>1</m:t>
                                      </m:r>
                                    </m:sup>
                                  </m:sSup>
                                </m:fName>
                                <m:e>
                                  <m:d>
                                    <m:dPr>
                                      <m:ctrlPr>
                                        <a:rPr i="1">
                                          <a:latin typeface="Cambria Math" panose="02040503050406030204" pitchFamily="18" charset="0"/>
                                        </a:rPr>
                                      </m:ctrlPr>
                                    </m:dPr>
                                    <m:e>
                                      <m:f>
                                        <m:fPr>
                                          <m:ctrlPr>
                                            <a:rPr i="1">
                                              <a:latin typeface="Cambria Math" panose="02040503050406030204" pitchFamily="18" charset="0"/>
                                            </a:rPr>
                                          </m:ctrlPr>
                                        </m:fPr>
                                        <m:num>
                                          <m:r>
                                            <a:rPr>
                                              <a:latin typeface="Cambria Math" panose="02040503050406030204" pitchFamily="18" charset="0"/>
                                            </a:rPr>
                                            <m:t>12</m:t>
                                          </m:r>
                                        </m:num>
                                        <m:den>
                                          <m:r>
                                            <a:rPr>
                                              <a:latin typeface="Cambria Math" panose="02040503050406030204" pitchFamily="18" charset="0"/>
                                            </a:rPr>
                                            <m:t>5</m:t>
                                          </m:r>
                                        </m:den>
                                      </m:f>
                                    </m:e>
                                  </m:d>
                                </m:e>
                              </m:func>
                            </m:e>
                          </m:d>
                        </m:e>
                      </m:phant>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20</m:t>
                          </m:r>
                        </m:num>
                        <m:den>
                          <m:r>
                            <a:rPr>
                              <a:latin typeface="Cambria Math" panose="02040503050406030204" pitchFamily="18" charset="0"/>
                            </a:rPr>
                            <m:t>65</m:t>
                          </m:r>
                        </m:den>
                      </m:f>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36</m:t>
                          </m:r>
                        </m:num>
                        <m:den>
                          <m:r>
                            <a:rPr>
                              <a:latin typeface="Cambria Math" panose="02040503050406030204" pitchFamily="18" charset="0"/>
                            </a:rPr>
                            <m:t>65</m:t>
                          </m:r>
                        </m:den>
                      </m:f>
                    </m:oMath>
                    <m:oMath xmlns:m="http://schemas.openxmlformats.org/officeDocument/2006/math">
                      <m:phant>
                        <m:phantPr>
                          <m:show m:val="off"/>
                          <m:ctrlPr>
                            <a:rPr i="1">
                              <a:latin typeface="Cambria Math" panose="02040503050406030204" pitchFamily="18" charset="0"/>
                            </a:rPr>
                          </m:ctrlPr>
                        </m:phantPr>
                        <m:e>
                          <m:r>
                            <m:rPr>
                              <m:sty m:val="p"/>
                            </m:rPr>
                            <a:rPr>
                              <a:latin typeface="Cambria Math" panose="02040503050406030204" pitchFamily="18" charset="0"/>
                            </a:rPr>
                            <m:t>sin</m:t>
                          </m:r>
                          <m:r>
                            <a:rPr>
                              <a:latin typeface="Cambria Math" panose="02040503050406030204" pitchFamily="18" charset="0"/>
                            </a:rPr>
                            <m:t>⁡</m:t>
                          </m:r>
                          <m:d>
                            <m:dPr>
                              <m:ctrlPr>
                                <a:rPr i="1">
                                  <a:latin typeface="Cambria Math" panose="02040503050406030204" pitchFamily="18" charset="0"/>
                                </a:rPr>
                              </m:ctrlPr>
                            </m:dPr>
                            <m:e>
                              <m:func>
                                <m:funcPr>
                                  <m:ctrlPr>
                                    <a:rPr i="1">
                                      <a:latin typeface="Cambria Math" panose="02040503050406030204" pitchFamily="18" charset="0"/>
                                    </a:rPr>
                                  </m:ctrlPr>
                                </m:funcPr>
                                <m:fName>
                                  <m:sSup>
                                    <m:sSupPr>
                                      <m:ctrlPr>
                                        <a:rPr i="1">
                                          <a:latin typeface="Cambria Math" panose="02040503050406030204" pitchFamily="18" charset="0"/>
                                        </a:rPr>
                                      </m:ctrlPr>
                                    </m:sSupPr>
                                    <m:e>
                                      <m:r>
                                        <m:rPr>
                                          <m:sty m:val="p"/>
                                        </m:rPr>
                                        <a:rPr>
                                          <a:latin typeface="Cambria Math" panose="02040503050406030204" pitchFamily="18" charset="0"/>
                                        </a:rPr>
                                        <m:t>cos</m:t>
                                      </m:r>
                                    </m:e>
                                    <m:sup>
                                      <m:r>
                                        <a:rPr>
                                          <a:latin typeface="Cambria Math" panose="02040503050406030204" pitchFamily="18" charset="0"/>
                                        </a:rPr>
                                        <m:t>−</m:t>
                                      </m:r>
                                      <m:r>
                                        <a:rPr>
                                          <a:latin typeface="Cambria Math" panose="02040503050406030204" pitchFamily="18" charset="0"/>
                                        </a:rPr>
                                        <m:t>1</m:t>
                                      </m:r>
                                    </m:sup>
                                  </m:sSup>
                                </m:fName>
                                <m:e>
                                  <m:d>
                                    <m:dPr>
                                      <m:ctrlPr>
                                        <a:rPr i="1">
                                          <a:latin typeface="Cambria Math" panose="02040503050406030204" pitchFamily="18" charset="0"/>
                                        </a:rPr>
                                      </m:ctrlPr>
                                    </m:dPr>
                                    <m:e>
                                      <m:f>
                                        <m:fPr>
                                          <m:ctrlPr>
                                            <a:rPr i="1">
                                              <a:latin typeface="Cambria Math" panose="02040503050406030204" pitchFamily="18" charset="0"/>
                                            </a:rPr>
                                          </m:ctrlPr>
                                        </m:fPr>
                                        <m:num>
                                          <m:r>
                                            <a:rPr>
                                              <a:latin typeface="Cambria Math" panose="02040503050406030204" pitchFamily="18" charset="0"/>
                                            </a:rPr>
                                            <m:t>3</m:t>
                                          </m:r>
                                        </m:num>
                                        <m:den>
                                          <m:r>
                                            <a:rPr>
                                              <a:latin typeface="Cambria Math" panose="02040503050406030204" pitchFamily="18" charset="0"/>
                                            </a:rPr>
                                            <m:t>5</m:t>
                                          </m:r>
                                        </m:den>
                                      </m:f>
                                    </m:e>
                                  </m:d>
                                </m:e>
                              </m:func>
                              <m:r>
                                <a:rPr>
                                  <a:latin typeface="Cambria Math" panose="02040503050406030204" pitchFamily="18" charset="0"/>
                                </a:rPr>
                                <m:t>−</m:t>
                              </m:r>
                              <m:func>
                                <m:funcPr>
                                  <m:ctrlPr>
                                    <a:rPr i="1">
                                      <a:latin typeface="Cambria Math" panose="02040503050406030204" pitchFamily="18" charset="0"/>
                                    </a:rPr>
                                  </m:ctrlPr>
                                </m:funcPr>
                                <m:fName>
                                  <m:sSup>
                                    <m:sSupPr>
                                      <m:ctrlPr>
                                        <a:rPr i="1">
                                          <a:latin typeface="Cambria Math" panose="02040503050406030204" pitchFamily="18" charset="0"/>
                                        </a:rPr>
                                      </m:ctrlPr>
                                    </m:sSupPr>
                                    <m:e>
                                      <m:r>
                                        <m:rPr>
                                          <m:sty m:val="p"/>
                                        </m:rPr>
                                        <a:rPr>
                                          <a:latin typeface="Cambria Math" panose="02040503050406030204" pitchFamily="18" charset="0"/>
                                        </a:rPr>
                                        <m:t>tan</m:t>
                                      </m:r>
                                    </m:e>
                                    <m:sup>
                                      <m:r>
                                        <a:rPr>
                                          <a:latin typeface="Cambria Math" panose="02040503050406030204" pitchFamily="18" charset="0"/>
                                        </a:rPr>
                                        <m:t>−</m:t>
                                      </m:r>
                                      <m:r>
                                        <a:rPr>
                                          <a:latin typeface="Cambria Math" panose="02040503050406030204" pitchFamily="18" charset="0"/>
                                        </a:rPr>
                                        <m:t>1</m:t>
                                      </m:r>
                                    </m:sup>
                                  </m:sSup>
                                </m:fName>
                                <m:e>
                                  <m:d>
                                    <m:dPr>
                                      <m:ctrlPr>
                                        <a:rPr i="1">
                                          <a:latin typeface="Cambria Math" panose="02040503050406030204" pitchFamily="18" charset="0"/>
                                        </a:rPr>
                                      </m:ctrlPr>
                                    </m:dPr>
                                    <m:e>
                                      <m:f>
                                        <m:fPr>
                                          <m:ctrlPr>
                                            <a:rPr i="1">
                                              <a:latin typeface="Cambria Math" panose="02040503050406030204" pitchFamily="18" charset="0"/>
                                            </a:rPr>
                                          </m:ctrlPr>
                                        </m:fPr>
                                        <m:num>
                                          <m:r>
                                            <a:rPr>
                                              <a:latin typeface="Cambria Math" panose="02040503050406030204" pitchFamily="18" charset="0"/>
                                            </a:rPr>
                                            <m:t>12</m:t>
                                          </m:r>
                                        </m:num>
                                        <m:den>
                                          <m:r>
                                            <a:rPr>
                                              <a:latin typeface="Cambria Math" panose="02040503050406030204" pitchFamily="18" charset="0"/>
                                            </a:rPr>
                                            <m:t>5</m:t>
                                          </m:r>
                                        </m:den>
                                      </m:f>
                                    </m:e>
                                  </m:d>
                                </m:e>
                              </m:func>
                            </m:e>
                          </m:d>
                        </m:e>
                      </m:phant>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16</m:t>
                          </m:r>
                        </m:num>
                        <m:den>
                          <m:r>
                            <a:rPr>
                              <a:latin typeface="Cambria Math" panose="02040503050406030204" pitchFamily="18" charset="0"/>
                            </a:rPr>
                            <m:t>65</m:t>
                          </m:r>
                        </m:den>
                      </m:f>
                    </m:oMath>
                  </m:oMathPara>
                </a14:m>
                <a:endParaRPr sz="2800" dirty="0"/>
              </a:p>
              <a:p>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111" t="-1718" r="-963"/>
                </a:stretch>
              </a:blipFill>
            </p:spPr>
            <p:txBody>
              <a:bodyPr/>
              <a:lstStyle/>
              <a:p>
                <a:r>
                  <a:rPr lang="en-US">
                    <a:noFill/>
                  </a:rPr>
                  <a:t> </a:t>
                </a:r>
              </a:p>
            </p:txBody>
          </p:sp>
        </mc:Fallback>
      </mc:AlternateContent>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Sum and Difference Identities</a:t>
            </a:r>
          </a:p>
        </p:txBody>
      </p:sp>
      <p:sp>
        <p:nvSpPr>
          <p:cNvPr id="3" name="Text Placeholder 2"/>
          <p:cNvSpPr>
            <a:spLocks noGrp="1"/>
          </p:cNvSpPr>
          <p:nvPr>
            <p:ph type="body" sz="quarter" idx="10"/>
          </p:nvPr>
        </p:nvSpPr>
        <p:spPr/>
        <p:txBody>
          <a:bodyPr>
            <a:normAutofit/>
          </a:bodyPr>
          <a:lstStyle/>
          <a:p>
            <a:pPr algn="ctr">
              <a:defRPr sz="2800" b="1"/>
            </a:pPr>
            <a:r>
              <a:rPr lang="en-US" dirty="0"/>
              <a:t>Identities</a:t>
            </a:r>
            <a:endParaRPr dirty="0"/>
          </a:p>
          <a:p>
            <a:endParaRPr dirty="0"/>
          </a:p>
        </p:txBody>
      </p:sp>
      <mc:AlternateContent xmlns:mc="http://schemas.openxmlformats.org/markup-compatibility/2006" xmlns:a14="http://schemas.microsoft.com/office/drawing/2010/main">
        <mc:Choice Requires="a14">
          <p:graphicFrame>
            <p:nvGraphicFramePr>
              <p:cNvPr id="4" name="Table Placeholder 2"/>
              <p:cNvGraphicFramePr>
                <a:graphicFrameLocks/>
              </p:cNvGraphicFramePr>
              <p:nvPr>
                <p:extLst>
                  <p:ext uri="{D42A27DB-BD31-4B8C-83A1-F6EECF244321}">
                    <p14:modId xmlns:p14="http://schemas.microsoft.com/office/powerpoint/2010/main" val="1601395315"/>
                  </p:ext>
                </p:extLst>
              </p:nvPr>
            </p:nvGraphicFramePr>
            <p:xfrm>
              <a:off x="516509" y="1547431"/>
              <a:ext cx="8110982" cy="2996692"/>
            </p:xfrm>
            <a:graphic>
              <a:graphicData uri="http://schemas.openxmlformats.org/drawingml/2006/table">
                <a:tbl>
                  <a:tblPr firstRow="1" bandRow="1">
                    <a:tableStyleId>{2D5ABB26-0587-4C30-8999-92F81FD0307C}</a:tableStyleId>
                  </a:tblPr>
                  <a:tblGrid>
                    <a:gridCol w="4055491">
                      <a:extLst>
                        <a:ext uri="{9D8B030D-6E8A-4147-A177-3AD203B41FA5}">
                          <a16:colId xmlns:a16="http://schemas.microsoft.com/office/drawing/2014/main" val="20000"/>
                        </a:ext>
                      </a:extLst>
                    </a:gridCol>
                    <a:gridCol w="4055491">
                      <a:extLst>
                        <a:ext uri="{9D8B030D-6E8A-4147-A177-3AD203B41FA5}">
                          <a16:colId xmlns:a16="http://schemas.microsoft.com/office/drawing/2014/main" val="20001"/>
                        </a:ext>
                      </a:extLst>
                    </a:gridCol>
                  </a:tblGrid>
                  <a:tr h="370840">
                    <a:tc>
                      <a:txBody>
                        <a:bodyPr/>
                        <a:lstStyle/>
                        <a:p>
                          <a:pPr algn="l"/>
                          <a:r>
                            <a:rPr sz="2000" b="1" dirty="0">
                              <a:solidFill>
                                <a:srgbClr val="000000"/>
                              </a:solidFill>
                            </a:rPr>
                            <a:t>Sine Identities</a:t>
                          </a:r>
                        </a:p>
                      </a:txBody>
                      <a:tcPr/>
                    </a:tc>
                    <a:tc>
                      <a:txBody>
                        <a:bodyPr/>
                        <a:lstStyle/>
                        <a:p>
                          <a:pPr algn="l"/>
                          <a:endParaRPr sz="2000">
                            <a:solidFill>
                              <a:srgbClr val="000000"/>
                            </a:solidFill>
                          </a:endParaRPr>
                        </a:p>
                      </a:txBody>
                      <a:tcPr/>
                    </a:tc>
                    <a:extLst>
                      <a:ext uri="{0D108BD9-81ED-4DB2-BD59-A6C34878D82A}">
                        <a16:rowId xmlns:a16="http://schemas.microsoft.com/office/drawing/2014/main" val="10000"/>
                      </a:ext>
                    </a:extLst>
                  </a:tr>
                  <a:tr h="594360">
                    <a:tc>
                      <a:txBody>
                        <a:bodyPr/>
                        <a:lstStyle/>
                        <a:p>
                          <a:pPr algn="l">
                            <a:defRPr sz="1800"/>
                          </a:pPr>
                          <a14:m>
                            <m:oMathPara xmlns:m="http://schemas.openxmlformats.org/officeDocument/2006/math">
                              <m:oMathParaPr>
                                <m:jc m:val="left"/>
                              </m:oMathParaPr>
                              <m:oMath xmlns:m="http://schemas.openxmlformats.org/officeDocument/2006/math">
                                <m:func>
                                  <m:funcPr>
                                    <m:ctrlPr>
                                      <a:rPr lang="ar-AE" sz="1900" i="1" smtClean="0">
                                        <a:solidFill>
                                          <a:srgbClr val="000000"/>
                                        </a:solidFill>
                                        <a:latin typeface="Cambria Math" panose="02040503050406030204" pitchFamily="18" charset="0"/>
                                      </a:rPr>
                                    </m:ctrlPr>
                                  </m:funcPr>
                                  <m:fName>
                                    <m:r>
                                      <m:rPr>
                                        <m:sty m:val="p"/>
                                      </m:rPr>
                                      <a:rPr lang="en-US" sz="1900">
                                        <a:solidFill>
                                          <a:srgbClr val="000000"/>
                                        </a:solidFill>
                                        <a:latin typeface="Cambria Math" panose="02040503050406030204" pitchFamily="18" charset="0"/>
                                      </a:rPr>
                                      <m:t>sin</m:t>
                                    </m:r>
                                  </m:fName>
                                  <m:e>
                                    <m:d>
                                      <m:dPr>
                                        <m:ctrlPr>
                                          <a:rPr lang="ar-AE" sz="1900" i="1">
                                            <a:solidFill>
                                              <a:srgbClr val="000000"/>
                                            </a:solidFill>
                                            <a:latin typeface="Cambria Math" panose="02040503050406030204" pitchFamily="18" charset="0"/>
                                          </a:rPr>
                                        </m:ctrlPr>
                                      </m:dPr>
                                      <m:e>
                                        <m:r>
                                          <a:rPr lang="ar-AE" sz="1900">
                                            <a:solidFill>
                                              <a:srgbClr val="000000"/>
                                            </a:solidFill>
                                            <a:latin typeface="Cambria Math" panose="02040503050406030204" pitchFamily="18" charset="0"/>
                                          </a:rPr>
                                          <m:t>𝑢</m:t>
                                        </m:r>
                                        <m:r>
                                          <a:rPr lang="ar-AE" sz="1900">
                                            <a:solidFill>
                                              <a:srgbClr val="000000"/>
                                            </a:solidFill>
                                            <a:latin typeface="Cambria Math" panose="02040503050406030204" pitchFamily="18" charset="0"/>
                                          </a:rPr>
                                          <m:t>+</m:t>
                                        </m:r>
                                        <m:r>
                                          <a:rPr lang="ar-AE" sz="1900">
                                            <a:solidFill>
                                              <a:srgbClr val="000000"/>
                                            </a:solidFill>
                                            <a:latin typeface="Cambria Math" panose="02040503050406030204" pitchFamily="18" charset="0"/>
                                          </a:rPr>
                                          <m:t>𝑣</m:t>
                                        </m:r>
                                      </m:e>
                                    </m:d>
                                  </m:e>
                                </m:func>
                                <m:r>
                                  <a:rPr lang="ar-AE" sz="1900">
                                    <a:solidFill>
                                      <a:srgbClr val="000000"/>
                                    </a:solidFill>
                                    <a:latin typeface="Cambria Math" panose="02040503050406030204" pitchFamily="18" charset="0"/>
                                  </a:rPr>
                                  <m:t>=</m:t>
                                </m:r>
                                <m:func>
                                  <m:funcPr>
                                    <m:ctrlPr>
                                      <a:rPr lang="ar-AE" sz="1900" i="1">
                                        <a:solidFill>
                                          <a:srgbClr val="000000"/>
                                        </a:solidFill>
                                        <a:latin typeface="Cambria Math" panose="02040503050406030204" pitchFamily="18" charset="0"/>
                                      </a:rPr>
                                    </m:ctrlPr>
                                  </m:funcPr>
                                  <m:fName>
                                    <m:r>
                                      <m:rPr>
                                        <m:sty m:val="p"/>
                                      </m:rPr>
                                      <a:rPr lang="en-US" sz="1900">
                                        <a:solidFill>
                                          <a:srgbClr val="000000"/>
                                        </a:solidFill>
                                        <a:latin typeface="Cambria Math" panose="02040503050406030204" pitchFamily="18" charset="0"/>
                                      </a:rPr>
                                      <m:t>sin</m:t>
                                    </m:r>
                                  </m:fName>
                                  <m:e>
                                    <m:r>
                                      <a:rPr lang="ar-AE" sz="1900">
                                        <a:solidFill>
                                          <a:srgbClr val="000000"/>
                                        </a:solidFill>
                                        <a:latin typeface="Cambria Math" panose="02040503050406030204" pitchFamily="18" charset="0"/>
                                      </a:rPr>
                                      <m:t>𝑢</m:t>
                                    </m:r>
                                  </m:e>
                                </m:func>
                                <m:func>
                                  <m:funcPr>
                                    <m:ctrlPr>
                                      <a:rPr lang="ar-AE" sz="1900" i="1">
                                        <a:solidFill>
                                          <a:srgbClr val="000000"/>
                                        </a:solidFill>
                                        <a:latin typeface="Cambria Math" panose="02040503050406030204" pitchFamily="18" charset="0"/>
                                      </a:rPr>
                                    </m:ctrlPr>
                                  </m:funcPr>
                                  <m:fName>
                                    <m:r>
                                      <m:rPr>
                                        <m:sty m:val="p"/>
                                      </m:rPr>
                                      <a:rPr lang="en-US" sz="1900">
                                        <a:solidFill>
                                          <a:srgbClr val="000000"/>
                                        </a:solidFill>
                                        <a:latin typeface="Cambria Math" panose="02040503050406030204" pitchFamily="18" charset="0"/>
                                      </a:rPr>
                                      <m:t>cos</m:t>
                                    </m:r>
                                  </m:fName>
                                  <m:e>
                                    <m:r>
                                      <a:rPr lang="ar-AE" sz="1900">
                                        <a:solidFill>
                                          <a:srgbClr val="000000"/>
                                        </a:solidFill>
                                        <a:latin typeface="Cambria Math" panose="02040503050406030204" pitchFamily="18" charset="0"/>
                                      </a:rPr>
                                      <m:t>𝑣</m:t>
                                    </m:r>
                                  </m:e>
                                </m:func>
                                <m:r>
                                  <a:rPr lang="ar-AE" sz="1900">
                                    <a:solidFill>
                                      <a:srgbClr val="000000"/>
                                    </a:solidFill>
                                    <a:latin typeface="Cambria Math" panose="02040503050406030204" pitchFamily="18" charset="0"/>
                                  </a:rPr>
                                  <m:t>+</m:t>
                                </m:r>
                                <m:func>
                                  <m:funcPr>
                                    <m:ctrlPr>
                                      <a:rPr lang="ar-AE" sz="1900" i="1">
                                        <a:solidFill>
                                          <a:srgbClr val="000000"/>
                                        </a:solidFill>
                                        <a:latin typeface="Cambria Math" panose="02040503050406030204" pitchFamily="18" charset="0"/>
                                      </a:rPr>
                                    </m:ctrlPr>
                                  </m:funcPr>
                                  <m:fName>
                                    <m:r>
                                      <m:rPr>
                                        <m:sty m:val="p"/>
                                      </m:rPr>
                                      <a:rPr lang="en-US" sz="1900">
                                        <a:solidFill>
                                          <a:srgbClr val="000000"/>
                                        </a:solidFill>
                                        <a:latin typeface="Cambria Math" panose="02040503050406030204" pitchFamily="18" charset="0"/>
                                      </a:rPr>
                                      <m:t>cos</m:t>
                                    </m:r>
                                  </m:fName>
                                  <m:e>
                                    <m:r>
                                      <a:rPr lang="ar-AE" sz="1900">
                                        <a:solidFill>
                                          <a:srgbClr val="000000"/>
                                        </a:solidFill>
                                        <a:latin typeface="Cambria Math" panose="02040503050406030204" pitchFamily="18" charset="0"/>
                                      </a:rPr>
                                      <m:t>𝑢</m:t>
                                    </m:r>
                                  </m:e>
                                </m:func>
                                <m:func>
                                  <m:funcPr>
                                    <m:ctrlPr>
                                      <a:rPr lang="ar-AE" sz="1900" i="1">
                                        <a:solidFill>
                                          <a:srgbClr val="000000"/>
                                        </a:solidFill>
                                        <a:latin typeface="Cambria Math" panose="02040503050406030204" pitchFamily="18" charset="0"/>
                                      </a:rPr>
                                    </m:ctrlPr>
                                  </m:funcPr>
                                  <m:fName>
                                    <m:r>
                                      <m:rPr>
                                        <m:sty m:val="p"/>
                                      </m:rPr>
                                      <a:rPr lang="en-US" sz="1900">
                                        <a:solidFill>
                                          <a:srgbClr val="000000"/>
                                        </a:solidFill>
                                        <a:latin typeface="Cambria Math" panose="02040503050406030204" pitchFamily="18" charset="0"/>
                                      </a:rPr>
                                      <m:t>sin</m:t>
                                    </m:r>
                                  </m:fName>
                                  <m:e>
                                    <m:r>
                                      <a:rPr lang="ar-AE" sz="1900">
                                        <a:solidFill>
                                          <a:srgbClr val="000000"/>
                                        </a:solidFill>
                                        <a:latin typeface="Cambria Math" panose="02040503050406030204" pitchFamily="18" charset="0"/>
                                      </a:rPr>
                                      <m:t>𝑣</m:t>
                                    </m:r>
                                  </m:e>
                                </m:func>
                              </m:oMath>
                            </m:oMathPara>
                          </a14:m>
                          <a:endParaRPr lang="ar-AE" sz="1900" dirty="0">
                            <a:solidFill>
                              <a:srgbClr val="000000"/>
                            </a:solidFill>
                          </a:endParaRPr>
                        </a:p>
                      </a:txBody>
                      <a:tcPr/>
                    </a:tc>
                    <a:tc>
                      <a:txBody>
                        <a:bodyPr/>
                        <a:lstStyle/>
                        <a:p>
                          <a:pPr algn="l">
                            <a:defRPr sz="1800"/>
                          </a:pPr>
                          <a14:m>
                            <m:oMathPara xmlns:m="http://schemas.openxmlformats.org/officeDocument/2006/math">
                              <m:oMathParaPr>
                                <m:jc m:val="left"/>
                              </m:oMathParaPr>
                              <m:oMath xmlns:m="http://schemas.openxmlformats.org/officeDocument/2006/math">
                                <m:func>
                                  <m:funcPr>
                                    <m:ctrlPr>
                                      <a:rPr lang="ar-AE" sz="1900" i="1" smtClean="0">
                                        <a:solidFill>
                                          <a:srgbClr val="000000"/>
                                        </a:solidFill>
                                        <a:latin typeface="Cambria Math" panose="02040503050406030204" pitchFamily="18" charset="0"/>
                                      </a:rPr>
                                    </m:ctrlPr>
                                  </m:funcPr>
                                  <m:fName>
                                    <m:r>
                                      <m:rPr>
                                        <m:sty m:val="p"/>
                                      </m:rPr>
                                      <a:rPr lang="en-US" sz="1900">
                                        <a:solidFill>
                                          <a:srgbClr val="000000"/>
                                        </a:solidFill>
                                        <a:latin typeface="Cambria Math" panose="02040503050406030204" pitchFamily="18" charset="0"/>
                                      </a:rPr>
                                      <m:t>sin</m:t>
                                    </m:r>
                                  </m:fName>
                                  <m:e>
                                    <m:d>
                                      <m:dPr>
                                        <m:ctrlPr>
                                          <a:rPr lang="ar-AE" sz="1900" i="1">
                                            <a:solidFill>
                                              <a:srgbClr val="000000"/>
                                            </a:solidFill>
                                            <a:latin typeface="Cambria Math" panose="02040503050406030204" pitchFamily="18" charset="0"/>
                                          </a:rPr>
                                        </m:ctrlPr>
                                      </m:dPr>
                                      <m:e>
                                        <m:r>
                                          <a:rPr lang="ar-AE" sz="1900">
                                            <a:solidFill>
                                              <a:srgbClr val="000000"/>
                                            </a:solidFill>
                                            <a:latin typeface="Cambria Math" panose="02040503050406030204" pitchFamily="18" charset="0"/>
                                          </a:rPr>
                                          <m:t>𝑢</m:t>
                                        </m:r>
                                        <m:r>
                                          <a:rPr lang="ar-AE" sz="1900">
                                            <a:solidFill>
                                              <a:srgbClr val="000000"/>
                                            </a:solidFill>
                                            <a:latin typeface="Cambria Math" panose="02040503050406030204" pitchFamily="18" charset="0"/>
                                          </a:rPr>
                                          <m:t>−</m:t>
                                        </m:r>
                                        <m:r>
                                          <a:rPr lang="ar-AE" sz="1900">
                                            <a:solidFill>
                                              <a:srgbClr val="000000"/>
                                            </a:solidFill>
                                            <a:latin typeface="Cambria Math" panose="02040503050406030204" pitchFamily="18" charset="0"/>
                                          </a:rPr>
                                          <m:t>𝑣</m:t>
                                        </m:r>
                                      </m:e>
                                    </m:d>
                                  </m:e>
                                </m:func>
                                <m:r>
                                  <a:rPr lang="ar-AE" sz="1900">
                                    <a:solidFill>
                                      <a:srgbClr val="000000"/>
                                    </a:solidFill>
                                    <a:latin typeface="Cambria Math" panose="02040503050406030204" pitchFamily="18" charset="0"/>
                                  </a:rPr>
                                  <m:t>=</m:t>
                                </m:r>
                                <m:func>
                                  <m:funcPr>
                                    <m:ctrlPr>
                                      <a:rPr lang="ar-AE" sz="1900" i="1">
                                        <a:solidFill>
                                          <a:srgbClr val="000000"/>
                                        </a:solidFill>
                                        <a:latin typeface="Cambria Math" panose="02040503050406030204" pitchFamily="18" charset="0"/>
                                      </a:rPr>
                                    </m:ctrlPr>
                                  </m:funcPr>
                                  <m:fName>
                                    <m:r>
                                      <m:rPr>
                                        <m:sty m:val="p"/>
                                      </m:rPr>
                                      <a:rPr lang="en-US" sz="1900">
                                        <a:solidFill>
                                          <a:srgbClr val="000000"/>
                                        </a:solidFill>
                                        <a:latin typeface="Cambria Math" panose="02040503050406030204" pitchFamily="18" charset="0"/>
                                      </a:rPr>
                                      <m:t>sin</m:t>
                                    </m:r>
                                  </m:fName>
                                  <m:e>
                                    <m:r>
                                      <a:rPr lang="ar-AE" sz="1900">
                                        <a:solidFill>
                                          <a:srgbClr val="000000"/>
                                        </a:solidFill>
                                        <a:latin typeface="Cambria Math" panose="02040503050406030204" pitchFamily="18" charset="0"/>
                                      </a:rPr>
                                      <m:t>𝑢</m:t>
                                    </m:r>
                                  </m:e>
                                </m:func>
                                <m:func>
                                  <m:funcPr>
                                    <m:ctrlPr>
                                      <a:rPr lang="ar-AE" sz="1900" i="1">
                                        <a:solidFill>
                                          <a:srgbClr val="000000"/>
                                        </a:solidFill>
                                        <a:latin typeface="Cambria Math" panose="02040503050406030204" pitchFamily="18" charset="0"/>
                                      </a:rPr>
                                    </m:ctrlPr>
                                  </m:funcPr>
                                  <m:fName>
                                    <m:r>
                                      <m:rPr>
                                        <m:sty m:val="p"/>
                                      </m:rPr>
                                      <a:rPr lang="en-US" sz="1900">
                                        <a:solidFill>
                                          <a:srgbClr val="000000"/>
                                        </a:solidFill>
                                        <a:latin typeface="Cambria Math" panose="02040503050406030204" pitchFamily="18" charset="0"/>
                                      </a:rPr>
                                      <m:t>cos</m:t>
                                    </m:r>
                                  </m:fName>
                                  <m:e>
                                    <m:r>
                                      <a:rPr lang="ar-AE" sz="1900">
                                        <a:solidFill>
                                          <a:srgbClr val="000000"/>
                                        </a:solidFill>
                                        <a:latin typeface="Cambria Math" panose="02040503050406030204" pitchFamily="18" charset="0"/>
                                      </a:rPr>
                                      <m:t>𝑣</m:t>
                                    </m:r>
                                  </m:e>
                                </m:func>
                                <m:r>
                                  <a:rPr lang="ar-AE" sz="1900">
                                    <a:solidFill>
                                      <a:srgbClr val="000000"/>
                                    </a:solidFill>
                                    <a:latin typeface="Cambria Math" panose="02040503050406030204" pitchFamily="18" charset="0"/>
                                  </a:rPr>
                                  <m:t>−</m:t>
                                </m:r>
                                <m:func>
                                  <m:funcPr>
                                    <m:ctrlPr>
                                      <a:rPr lang="ar-AE" sz="1900" i="1">
                                        <a:solidFill>
                                          <a:srgbClr val="000000"/>
                                        </a:solidFill>
                                        <a:latin typeface="Cambria Math" panose="02040503050406030204" pitchFamily="18" charset="0"/>
                                      </a:rPr>
                                    </m:ctrlPr>
                                  </m:funcPr>
                                  <m:fName>
                                    <m:r>
                                      <m:rPr>
                                        <m:sty m:val="p"/>
                                      </m:rPr>
                                      <a:rPr lang="en-US" sz="1900">
                                        <a:solidFill>
                                          <a:srgbClr val="000000"/>
                                        </a:solidFill>
                                        <a:latin typeface="Cambria Math" panose="02040503050406030204" pitchFamily="18" charset="0"/>
                                      </a:rPr>
                                      <m:t>cos</m:t>
                                    </m:r>
                                  </m:fName>
                                  <m:e>
                                    <m:r>
                                      <a:rPr lang="ar-AE" sz="1900">
                                        <a:solidFill>
                                          <a:srgbClr val="000000"/>
                                        </a:solidFill>
                                        <a:latin typeface="Cambria Math" panose="02040503050406030204" pitchFamily="18" charset="0"/>
                                      </a:rPr>
                                      <m:t>𝑢</m:t>
                                    </m:r>
                                  </m:e>
                                </m:func>
                                <m:func>
                                  <m:funcPr>
                                    <m:ctrlPr>
                                      <a:rPr lang="ar-AE" sz="1900" i="1">
                                        <a:solidFill>
                                          <a:srgbClr val="000000"/>
                                        </a:solidFill>
                                        <a:latin typeface="Cambria Math" panose="02040503050406030204" pitchFamily="18" charset="0"/>
                                      </a:rPr>
                                    </m:ctrlPr>
                                  </m:funcPr>
                                  <m:fName>
                                    <m:r>
                                      <m:rPr>
                                        <m:sty m:val="p"/>
                                      </m:rPr>
                                      <a:rPr lang="en-US" sz="1900">
                                        <a:solidFill>
                                          <a:srgbClr val="000000"/>
                                        </a:solidFill>
                                        <a:latin typeface="Cambria Math" panose="02040503050406030204" pitchFamily="18" charset="0"/>
                                      </a:rPr>
                                      <m:t>sin</m:t>
                                    </m:r>
                                  </m:fName>
                                  <m:e>
                                    <m:r>
                                      <a:rPr lang="ar-AE" sz="1900">
                                        <a:solidFill>
                                          <a:srgbClr val="000000"/>
                                        </a:solidFill>
                                        <a:latin typeface="Cambria Math" panose="02040503050406030204" pitchFamily="18" charset="0"/>
                                      </a:rPr>
                                      <m:t>𝑣</m:t>
                                    </m:r>
                                  </m:e>
                                </m:func>
                              </m:oMath>
                            </m:oMathPara>
                          </a14:m>
                          <a:endParaRPr lang="ar-AE" sz="1900" dirty="0">
                            <a:solidFill>
                              <a:srgbClr val="000000"/>
                            </a:solidFill>
                          </a:endParaRPr>
                        </a:p>
                      </a:txBody>
                      <a:tcPr/>
                    </a:tc>
                    <a:extLst>
                      <a:ext uri="{0D108BD9-81ED-4DB2-BD59-A6C34878D82A}">
                        <a16:rowId xmlns:a16="http://schemas.microsoft.com/office/drawing/2014/main" val="10001"/>
                      </a:ext>
                    </a:extLst>
                  </a:tr>
                  <a:tr h="370840">
                    <a:tc>
                      <a:txBody>
                        <a:bodyPr/>
                        <a:lstStyle/>
                        <a:p>
                          <a:pPr algn="l"/>
                          <a:r>
                            <a:rPr sz="2000" b="1" dirty="0">
                              <a:solidFill>
                                <a:srgbClr val="000000"/>
                              </a:solidFill>
                            </a:rPr>
                            <a:t>Cosine Identities</a:t>
                          </a:r>
                        </a:p>
                      </a:txBody>
                      <a:tcPr/>
                    </a:tc>
                    <a:tc>
                      <a:txBody>
                        <a:bodyPr/>
                        <a:lstStyle/>
                        <a:p>
                          <a:pPr algn="l"/>
                          <a:endParaRPr sz="2000" dirty="0">
                            <a:solidFill>
                              <a:srgbClr val="000000"/>
                            </a:solidFill>
                          </a:endParaRPr>
                        </a:p>
                      </a:txBody>
                      <a:tcPr/>
                    </a:tc>
                    <a:extLst>
                      <a:ext uri="{0D108BD9-81ED-4DB2-BD59-A6C34878D82A}">
                        <a16:rowId xmlns:a16="http://schemas.microsoft.com/office/drawing/2014/main" val="10002"/>
                      </a:ext>
                    </a:extLst>
                  </a:tr>
                  <a:tr h="594360">
                    <a:tc>
                      <a:txBody>
                        <a:bodyPr/>
                        <a:lstStyle/>
                        <a:p>
                          <a:pPr algn="l">
                            <a:defRPr sz="1800"/>
                          </a:pPr>
                          <a14:m>
                            <m:oMathPara xmlns:m="http://schemas.openxmlformats.org/officeDocument/2006/math">
                              <m:oMathParaPr>
                                <m:jc m:val="left"/>
                              </m:oMathParaPr>
                              <m:oMath xmlns:m="http://schemas.openxmlformats.org/officeDocument/2006/math">
                                <m:func>
                                  <m:funcPr>
                                    <m:ctrlPr>
                                      <a:rPr lang="ar-AE" sz="1900" i="1" smtClean="0">
                                        <a:solidFill>
                                          <a:srgbClr val="000000"/>
                                        </a:solidFill>
                                        <a:latin typeface="Cambria Math" panose="02040503050406030204" pitchFamily="18" charset="0"/>
                                      </a:rPr>
                                    </m:ctrlPr>
                                  </m:funcPr>
                                  <m:fName>
                                    <m:r>
                                      <m:rPr>
                                        <m:sty m:val="p"/>
                                      </m:rPr>
                                      <a:rPr lang="en-US" sz="1900">
                                        <a:solidFill>
                                          <a:srgbClr val="000000"/>
                                        </a:solidFill>
                                        <a:latin typeface="Cambria Math" panose="02040503050406030204" pitchFamily="18" charset="0"/>
                                      </a:rPr>
                                      <m:t>cos</m:t>
                                    </m:r>
                                  </m:fName>
                                  <m:e>
                                    <m:d>
                                      <m:dPr>
                                        <m:ctrlPr>
                                          <a:rPr lang="ar-AE" sz="1900" i="1">
                                            <a:solidFill>
                                              <a:srgbClr val="000000"/>
                                            </a:solidFill>
                                            <a:latin typeface="Cambria Math" panose="02040503050406030204" pitchFamily="18" charset="0"/>
                                          </a:rPr>
                                        </m:ctrlPr>
                                      </m:dPr>
                                      <m:e>
                                        <m:r>
                                          <a:rPr lang="ar-AE" sz="1900">
                                            <a:solidFill>
                                              <a:srgbClr val="000000"/>
                                            </a:solidFill>
                                            <a:latin typeface="Cambria Math" panose="02040503050406030204" pitchFamily="18" charset="0"/>
                                          </a:rPr>
                                          <m:t>𝑢</m:t>
                                        </m:r>
                                        <m:r>
                                          <a:rPr lang="ar-AE" sz="1900">
                                            <a:solidFill>
                                              <a:srgbClr val="000000"/>
                                            </a:solidFill>
                                            <a:latin typeface="Cambria Math" panose="02040503050406030204" pitchFamily="18" charset="0"/>
                                          </a:rPr>
                                          <m:t>+</m:t>
                                        </m:r>
                                        <m:r>
                                          <a:rPr lang="ar-AE" sz="1900">
                                            <a:solidFill>
                                              <a:srgbClr val="000000"/>
                                            </a:solidFill>
                                            <a:latin typeface="Cambria Math" panose="02040503050406030204" pitchFamily="18" charset="0"/>
                                          </a:rPr>
                                          <m:t>𝑣</m:t>
                                        </m:r>
                                      </m:e>
                                    </m:d>
                                  </m:e>
                                </m:func>
                                <m:r>
                                  <a:rPr lang="ar-AE" sz="1900">
                                    <a:solidFill>
                                      <a:srgbClr val="000000"/>
                                    </a:solidFill>
                                    <a:latin typeface="Cambria Math" panose="02040503050406030204" pitchFamily="18" charset="0"/>
                                  </a:rPr>
                                  <m:t>=</m:t>
                                </m:r>
                                <m:func>
                                  <m:funcPr>
                                    <m:ctrlPr>
                                      <a:rPr lang="ar-AE" sz="1900" i="1">
                                        <a:solidFill>
                                          <a:srgbClr val="000000"/>
                                        </a:solidFill>
                                        <a:latin typeface="Cambria Math" panose="02040503050406030204" pitchFamily="18" charset="0"/>
                                      </a:rPr>
                                    </m:ctrlPr>
                                  </m:funcPr>
                                  <m:fName>
                                    <m:r>
                                      <m:rPr>
                                        <m:sty m:val="p"/>
                                      </m:rPr>
                                      <a:rPr lang="en-US" sz="1900">
                                        <a:solidFill>
                                          <a:srgbClr val="000000"/>
                                        </a:solidFill>
                                        <a:latin typeface="Cambria Math" panose="02040503050406030204" pitchFamily="18" charset="0"/>
                                      </a:rPr>
                                      <m:t>cos</m:t>
                                    </m:r>
                                  </m:fName>
                                  <m:e>
                                    <m:r>
                                      <a:rPr lang="ar-AE" sz="1900">
                                        <a:solidFill>
                                          <a:srgbClr val="000000"/>
                                        </a:solidFill>
                                        <a:latin typeface="Cambria Math" panose="02040503050406030204" pitchFamily="18" charset="0"/>
                                      </a:rPr>
                                      <m:t>𝑢</m:t>
                                    </m:r>
                                  </m:e>
                                </m:func>
                                <m:func>
                                  <m:funcPr>
                                    <m:ctrlPr>
                                      <a:rPr lang="ar-AE" sz="1900" i="1">
                                        <a:solidFill>
                                          <a:srgbClr val="000000"/>
                                        </a:solidFill>
                                        <a:latin typeface="Cambria Math" panose="02040503050406030204" pitchFamily="18" charset="0"/>
                                      </a:rPr>
                                    </m:ctrlPr>
                                  </m:funcPr>
                                  <m:fName>
                                    <m:r>
                                      <m:rPr>
                                        <m:sty m:val="p"/>
                                      </m:rPr>
                                      <a:rPr lang="en-US" sz="1900">
                                        <a:solidFill>
                                          <a:srgbClr val="000000"/>
                                        </a:solidFill>
                                        <a:latin typeface="Cambria Math" panose="02040503050406030204" pitchFamily="18" charset="0"/>
                                      </a:rPr>
                                      <m:t>cos</m:t>
                                    </m:r>
                                  </m:fName>
                                  <m:e>
                                    <m:r>
                                      <a:rPr lang="ar-AE" sz="1900">
                                        <a:solidFill>
                                          <a:srgbClr val="000000"/>
                                        </a:solidFill>
                                        <a:latin typeface="Cambria Math" panose="02040503050406030204" pitchFamily="18" charset="0"/>
                                      </a:rPr>
                                      <m:t>𝑣</m:t>
                                    </m:r>
                                  </m:e>
                                </m:func>
                                <m:r>
                                  <a:rPr lang="ar-AE" sz="1900">
                                    <a:solidFill>
                                      <a:srgbClr val="000000"/>
                                    </a:solidFill>
                                    <a:latin typeface="Cambria Math" panose="02040503050406030204" pitchFamily="18" charset="0"/>
                                  </a:rPr>
                                  <m:t>−</m:t>
                                </m:r>
                                <m:func>
                                  <m:funcPr>
                                    <m:ctrlPr>
                                      <a:rPr lang="ar-AE" sz="1900" i="1">
                                        <a:solidFill>
                                          <a:srgbClr val="000000"/>
                                        </a:solidFill>
                                        <a:latin typeface="Cambria Math" panose="02040503050406030204" pitchFamily="18" charset="0"/>
                                      </a:rPr>
                                    </m:ctrlPr>
                                  </m:funcPr>
                                  <m:fName>
                                    <m:r>
                                      <m:rPr>
                                        <m:sty m:val="p"/>
                                      </m:rPr>
                                      <a:rPr lang="en-US" sz="1900">
                                        <a:solidFill>
                                          <a:srgbClr val="000000"/>
                                        </a:solidFill>
                                        <a:latin typeface="Cambria Math" panose="02040503050406030204" pitchFamily="18" charset="0"/>
                                      </a:rPr>
                                      <m:t>sin</m:t>
                                    </m:r>
                                  </m:fName>
                                  <m:e>
                                    <m:r>
                                      <a:rPr lang="ar-AE" sz="1900">
                                        <a:solidFill>
                                          <a:srgbClr val="000000"/>
                                        </a:solidFill>
                                        <a:latin typeface="Cambria Math" panose="02040503050406030204" pitchFamily="18" charset="0"/>
                                      </a:rPr>
                                      <m:t>𝑢</m:t>
                                    </m:r>
                                  </m:e>
                                </m:func>
                                <m:func>
                                  <m:funcPr>
                                    <m:ctrlPr>
                                      <a:rPr lang="ar-AE" sz="1900" i="1">
                                        <a:solidFill>
                                          <a:srgbClr val="000000"/>
                                        </a:solidFill>
                                        <a:latin typeface="Cambria Math" panose="02040503050406030204" pitchFamily="18" charset="0"/>
                                      </a:rPr>
                                    </m:ctrlPr>
                                  </m:funcPr>
                                  <m:fName>
                                    <m:r>
                                      <m:rPr>
                                        <m:sty m:val="p"/>
                                      </m:rPr>
                                      <a:rPr lang="en-US" sz="1900">
                                        <a:solidFill>
                                          <a:srgbClr val="000000"/>
                                        </a:solidFill>
                                        <a:latin typeface="Cambria Math" panose="02040503050406030204" pitchFamily="18" charset="0"/>
                                      </a:rPr>
                                      <m:t>sin</m:t>
                                    </m:r>
                                  </m:fName>
                                  <m:e>
                                    <m:r>
                                      <a:rPr lang="ar-AE" sz="1900">
                                        <a:solidFill>
                                          <a:srgbClr val="000000"/>
                                        </a:solidFill>
                                        <a:latin typeface="Cambria Math" panose="02040503050406030204" pitchFamily="18" charset="0"/>
                                      </a:rPr>
                                      <m:t>𝑣</m:t>
                                    </m:r>
                                  </m:e>
                                </m:func>
                              </m:oMath>
                            </m:oMathPara>
                          </a14:m>
                          <a:endParaRPr lang="ar-AE" sz="1900" dirty="0">
                            <a:solidFill>
                              <a:srgbClr val="000000"/>
                            </a:solidFill>
                          </a:endParaRPr>
                        </a:p>
                      </a:txBody>
                      <a:tcPr/>
                    </a:tc>
                    <a:tc>
                      <a:txBody>
                        <a:bodyPr/>
                        <a:lstStyle/>
                        <a:p>
                          <a:pPr algn="l">
                            <a:defRPr sz="1800"/>
                          </a:pPr>
                          <a14:m>
                            <m:oMathPara xmlns:m="http://schemas.openxmlformats.org/officeDocument/2006/math">
                              <m:oMathParaPr>
                                <m:jc m:val="left"/>
                              </m:oMathParaPr>
                              <m:oMath xmlns:m="http://schemas.openxmlformats.org/officeDocument/2006/math">
                                <m:func>
                                  <m:funcPr>
                                    <m:ctrlPr>
                                      <a:rPr lang="ar-AE" sz="1900" i="1" smtClean="0">
                                        <a:solidFill>
                                          <a:srgbClr val="000000"/>
                                        </a:solidFill>
                                        <a:latin typeface="Cambria Math" panose="02040503050406030204" pitchFamily="18" charset="0"/>
                                      </a:rPr>
                                    </m:ctrlPr>
                                  </m:funcPr>
                                  <m:fName>
                                    <m:r>
                                      <m:rPr>
                                        <m:sty m:val="p"/>
                                      </m:rPr>
                                      <a:rPr lang="en-US" sz="1900">
                                        <a:solidFill>
                                          <a:srgbClr val="000000"/>
                                        </a:solidFill>
                                        <a:latin typeface="Cambria Math" panose="02040503050406030204" pitchFamily="18" charset="0"/>
                                      </a:rPr>
                                      <m:t>cos</m:t>
                                    </m:r>
                                  </m:fName>
                                  <m:e>
                                    <m:d>
                                      <m:dPr>
                                        <m:ctrlPr>
                                          <a:rPr lang="ar-AE" sz="1900" i="1">
                                            <a:solidFill>
                                              <a:srgbClr val="000000"/>
                                            </a:solidFill>
                                            <a:latin typeface="Cambria Math" panose="02040503050406030204" pitchFamily="18" charset="0"/>
                                          </a:rPr>
                                        </m:ctrlPr>
                                      </m:dPr>
                                      <m:e>
                                        <m:r>
                                          <a:rPr lang="ar-AE" sz="1900">
                                            <a:solidFill>
                                              <a:srgbClr val="000000"/>
                                            </a:solidFill>
                                            <a:latin typeface="Cambria Math" panose="02040503050406030204" pitchFamily="18" charset="0"/>
                                          </a:rPr>
                                          <m:t>𝑢</m:t>
                                        </m:r>
                                        <m:r>
                                          <a:rPr lang="ar-AE" sz="1900">
                                            <a:solidFill>
                                              <a:srgbClr val="000000"/>
                                            </a:solidFill>
                                            <a:latin typeface="Cambria Math" panose="02040503050406030204" pitchFamily="18" charset="0"/>
                                          </a:rPr>
                                          <m:t>−</m:t>
                                        </m:r>
                                        <m:r>
                                          <a:rPr lang="ar-AE" sz="1900">
                                            <a:solidFill>
                                              <a:srgbClr val="000000"/>
                                            </a:solidFill>
                                            <a:latin typeface="Cambria Math" panose="02040503050406030204" pitchFamily="18" charset="0"/>
                                          </a:rPr>
                                          <m:t>𝑣</m:t>
                                        </m:r>
                                      </m:e>
                                    </m:d>
                                  </m:e>
                                </m:func>
                                <m:r>
                                  <a:rPr lang="ar-AE" sz="1900">
                                    <a:solidFill>
                                      <a:srgbClr val="000000"/>
                                    </a:solidFill>
                                    <a:latin typeface="Cambria Math" panose="02040503050406030204" pitchFamily="18" charset="0"/>
                                  </a:rPr>
                                  <m:t>=</m:t>
                                </m:r>
                                <m:func>
                                  <m:funcPr>
                                    <m:ctrlPr>
                                      <a:rPr lang="ar-AE" sz="1900" i="1">
                                        <a:solidFill>
                                          <a:srgbClr val="000000"/>
                                        </a:solidFill>
                                        <a:latin typeface="Cambria Math" panose="02040503050406030204" pitchFamily="18" charset="0"/>
                                      </a:rPr>
                                    </m:ctrlPr>
                                  </m:funcPr>
                                  <m:fName>
                                    <m:r>
                                      <m:rPr>
                                        <m:sty m:val="p"/>
                                      </m:rPr>
                                      <a:rPr lang="en-US" sz="1900">
                                        <a:solidFill>
                                          <a:srgbClr val="000000"/>
                                        </a:solidFill>
                                        <a:latin typeface="Cambria Math" panose="02040503050406030204" pitchFamily="18" charset="0"/>
                                      </a:rPr>
                                      <m:t>cos</m:t>
                                    </m:r>
                                  </m:fName>
                                  <m:e>
                                    <m:r>
                                      <a:rPr lang="ar-AE" sz="1900">
                                        <a:solidFill>
                                          <a:srgbClr val="000000"/>
                                        </a:solidFill>
                                        <a:latin typeface="Cambria Math" panose="02040503050406030204" pitchFamily="18" charset="0"/>
                                      </a:rPr>
                                      <m:t>𝑢</m:t>
                                    </m:r>
                                  </m:e>
                                </m:func>
                                <m:func>
                                  <m:funcPr>
                                    <m:ctrlPr>
                                      <a:rPr lang="ar-AE" sz="1900" i="1">
                                        <a:solidFill>
                                          <a:srgbClr val="000000"/>
                                        </a:solidFill>
                                        <a:latin typeface="Cambria Math" panose="02040503050406030204" pitchFamily="18" charset="0"/>
                                      </a:rPr>
                                    </m:ctrlPr>
                                  </m:funcPr>
                                  <m:fName>
                                    <m:r>
                                      <m:rPr>
                                        <m:sty m:val="p"/>
                                      </m:rPr>
                                      <a:rPr lang="en-US" sz="1900">
                                        <a:solidFill>
                                          <a:srgbClr val="000000"/>
                                        </a:solidFill>
                                        <a:latin typeface="Cambria Math" panose="02040503050406030204" pitchFamily="18" charset="0"/>
                                      </a:rPr>
                                      <m:t>cos</m:t>
                                    </m:r>
                                  </m:fName>
                                  <m:e>
                                    <m:r>
                                      <a:rPr lang="ar-AE" sz="1900">
                                        <a:solidFill>
                                          <a:srgbClr val="000000"/>
                                        </a:solidFill>
                                        <a:latin typeface="Cambria Math" panose="02040503050406030204" pitchFamily="18" charset="0"/>
                                      </a:rPr>
                                      <m:t>𝑣</m:t>
                                    </m:r>
                                  </m:e>
                                </m:func>
                                <m:r>
                                  <a:rPr lang="ar-AE" sz="1900">
                                    <a:solidFill>
                                      <a:srgbClr val="000000"/>
                                    </a:solidFill>
                                    <a:latin typeface="Cambria Math" panose="02040503050406030204" pitchFamily="18" charset="0"/>
                                  </a:rPr>
                                  <m:t>+</m:t>
                                </m:r>
                                <m:func>
                                  <m:funcPr>
                                    <m:ctrlPr>
                                      <a:rPr lang="ar-AE" sz="1900" i="1">
                                        <a:solidFill>
                                          <a:srgbClr val="000000"/>
                                        </a:solidFill>
                                        <a:latin typeface="Cambria Math" panose="02040503050406030204" pitchFamily="18" charset="0"/>
                                      </a:rPr>
                                    </m:ctrlPr>
                                  </m:funcPr>
                                  <m:fName>
                                    <m:r>
                                      <m:rPr>
                                        <m:sty m:val="p"/>
                                      </m:rPr>
                                      <a:rPr lang="en-US" sz="1900">
                                        <a:solidFill>
                                          <a:srgbClr val="000000"/>
                                        </a:solidFill>
                                        <a:latin typeface="Cambria Math" panose="02040503050406030204" pitchFamily="18" charset="0"/>
                                      </a:rPr>
                                      <m:t>sin</m:t>
                                    </m:r>
                                  </m:fName>
                                  <m:e>
                                    <m:r>
                                      <a:rPr lang="ar-AE" sz="1900">
                                        <a:solidFill>
                                          <a:srgbClr val="000000"/>
                                        </a:solidFill>
                                        <a:latin typeface="Cambria Math" panose="02040503050406030204" pitchFamily="18" charset="0"/>
                                      </a:rPr>
                                      <m:t>𝑢</m:t>
                                    </m:r>
                                  </m:e>
                                </m:func>
                                <m:func>
                                  <m:funcPr>
                                    <m:ctrlPr>
                                      <a:rPr lang="ar-AE" sz="1900" i="1">
                                        <a:solidFill>
                                          <a:srgbClr val="000000"/>
                                        </a:solidFill>
                                        <a:latin typeface="Cambria Math" panose="02040503050406030204" pitchFamily="18" charset="0"/>
                                      </a:rPr>
                                    </m:ctrlPr>
                                  </m:funcPr>
                                  <m:fName>
                                    <m:r>
                                      <m:rPr>
                                        <m:sty m:val="p"/>
                                      </m:rPr>
                                      <a:rPr lang="en-US" sz="1900">
                                        <a:solidFill>
                                          <a:srgbClr val="000000"/>
                                        </a:solidFill>
                                        <a:latin typeface="Cambria Math" panose="02040503050406030204" pitchFamily="18" charset="0"/>
                                      </a:rPr>
                                      <m:t>sin</m:t>
                                    </m:r>
                                  </m:fName>
                                  <m:e>
                                    <m:r>
                                      <a:rPr lang="ar-AE" sz="1900">
                                        <a:solidFill>
                                          <a:srgbClr val="000000"/>
                                        </a:solidFill>
                                        <a:latin typeface="Cambria Math" panose="02040503050406030204" pitchFamily="18" charset="0"/>
                                      </a:rPr>
                                      <m:t>𝑣</m:t>
                                    </m:r>
                                  </m:e>
                                </m:func>
                              </m:oMath>
                            </m:oMathPara>
                          </a14:m>
                          <a:endParaRPr lang="ar-AE" sz="1900" dirty="0">
                            <a:solidFill>
                              <a:srgbClr val="000000"/>
                            </a:solidFill>
                          </a:endParaRPr>
                        </a:p>
                      </a:txBody>
                      <a:tcPr/>
                    </a:tc>
                    <a:extLst>
                      <a:ext uri="{0D108BD9-81ED-4DB2-BD59-A6C34878D82A}">
                        <a16:rowId xmlns:a16="http://schemas.microsoft.com/office/drawing/2014/main" val="10003"/>
                      </a:ext>
                    </a:extLst>
                  </a:tr>
                  <a:tr h="370840">
                    <a:tc>
                      <a:txBody>
                        <a:bodyPr/>
                        <a:lstStyle/>
                        <a:p>
                          <a:pPr algn="l"/>
                          <a:r>
                            <a:rPr sz="2000" b="1" dirty="0">
                              <a:solidFill>
                                <a:srgbClr val="000000"/>
                              </a:solidFill>
                            </a:rPr>
                            <a:t>Tangent Identities</a:t>
                          </a:r>
                        </a:p>
                      </a:txBody>
                      <a:tcPr/>
                    </a:tc>
                    <a:tc>
                      <a:txBody>
                        <a:bodyPr/>
                        <a:lstStyle/>
                        <a:p>
                          <a:pPr algn="l"/>
                          <a:endParaRPr sz="2000" dirty="0">
                            <a:solidFill>
                              <a:srgbClr val="000000"/>
                            </a:solidFill>
                          </a:endParaRPr>
                        </a:p>
                      </a:txBody>
                      <a:tcPr/>
                    </a:tc>
                    <a:extLst>
                      <a:ext uri="{0D108BD9-81ED-4DB2-BD59-A6C34878D82A}">
                        <a16:rowId xmlns:a16="http://schemas.microsoft.com/office/drawing/2014/main" val="10004"/>
                      </a:ext>
                    </a:extLst>
                  </a:tr>
                  <a:tr h="370840">
                    <a:tc>
                      <a:txBody>
                        <a:bodyPr/>
                        <a:lstStyle/>
                        <a:p>
                          <a:pPr algn="l">
                            <a:defRPr sz="1800"/>
                          </a:pPr>
                          <a14:m>
                            <m:oMathPara xmlns:m="http://schemas.openxmlformats.org/officeDocument/2006/math">
                              <m:oMathParaPr>
                                <m:jc m:val="left"/>
                              </m:oMathParaPr>
                              <m:oMath xmlns:m="http://schemas.openxmlformats.org/officeDocument/2006/math">
                                <m:func>
                                  <m:funcPr>
                                    <m:ctrlPr>
                                      <a:rPr lang="ar-AE" sz="1900" i="1" smtClean="0">
                                        <a:solidFill>
                                          <a:srgbClr val="000000"/>
                                        </a:solidFill>
                                        <a:latin typeface="Cambria Math" panose="02040503050406030204" pitchFamily="18" charset="0"/>
                                      </a:rPr>
                                    </m:ctrlPr>
                                  </m:funcPr>
                                  <m:fName>
                                    <m:r>
                                      <m:rPr>
                                        <m:sty m:val="p"/>
                                      </m:rPr>
                                      <a:rPr lang="en-US" sz="1900">
                                        <a:solidFill>
                                          <a:srgbClr val="000000"/>
                                        </a:solidFill>
                                        <a:latin typeface="Cambria Math" panose="02040503050406030204" pitchFamily="18" charset="0"/>
                                      </a:rPr>
                                      <m:t>tan</m:t>
                                    </m:r>
                                  </m:fName>
                                  <m:e>
                                    <m:d>
                                      <m:dPr>
                                        <m:ctrlPr>
                                          <a:rPr lang="ar-AE" sz="1900" i="1">
                                            <a:solidFill>
                                              <a:srgbClr val="000000"/>
                                            </a:solidFill>
                                            <a:latin typeface="Cambria Math" panose="02040503050406030204" pitchFamily="18" charset="0"/>
                                          </a:rPr>
                                        </m:ctrlPr>
                                      </m:dPr>
                                      <m:e>
                                        <m:r>
                                          <a:rPr lang="ar-AE" sz="1900">
                                            <a:solidFill>
                                              <a:srgbClr val="000000"/>
                                            </a:solidFill>
                                            <a:latin typeface="Cambria Math" panose="02040503050406030204" pitchFamily="18" charset="0"/>
                                          </a:rPr>
                                          <m:t>𝑢</m:t>
                                        </m:r>
                                        <m:r>
                                          <a:rPr lang="ar-AE" sz="1900">
                                            <a:solidFill>
                                              <a:srgbClr val="000000"/>
                                            </a:solidFill>
                                            <a:latin typeface="Cambria Math" panose="02040503050406030204" pitchFamily="18" charset="0"/>
                                          </a:rPr>
                                          <m:t>+</m:t>
                                        </m:r>
                                        <m:r>
                                          <a:rPr lang="ar-AE" sz="1900">
                                            <a:solidFill>
                                              <a:srgbClr val="000000"/>
                                            </a:solidFill>
                                            <a:latin typeface="Cambria Math" panose="02040503050406030204" pitchFamily="18" charset="0"/>
                                          </a:rPr>
                                          <m:t>𝑣</m:t>
                                        </m:r>
                                      </m:e>
                                    </m:d>
                                  </m:e>
                                </m:func>
                                <m:r>
                                  <a:rPr lang="ar-AE" sz="1900">
                                    <a:solidFill>
                                      <a:srgbClr val="000000"/>
                                    </a:solidFill>
                                    <a:latin typeface="Cambria Math" panose="02040503050406030204" pitchFamily="18" charset="0"/>
                                  </a:rPr>
                                  <m:t>=</m:t>
                                </m:r>
                                <m:f>
                                  <m:fPr>
                                    <m:ctrlPr>
                                      <a:rPr lang="ar-AE" sz="1900" i="1">
                                        <a:solidFill>
                                          <a:srgbClr val="000000"/>
                                        </a:solidFill>
                                        <a:latin typeface="Cambria Math" panose="02040503050406030204" pitchFamily="18" charset="0"/>
                                      </a:rPr>
                                    </m:ctrlPr>
                                  </m:fPr>
                                  <m:num>
                                    <m:func>
                                      <m:funcPr>
                                        <m:ctrlPr>
                                          <a:rPr lang="ar-AE" sz="1900" i="1">
                                            <a:solidFill>
                                              <a:srgbClr val="000000"/>
                                            </a:solidFill>
                                            <a:latin typeface="Cambria Math" panose="02040503050406030204" pitchFamily="18" charset="0"/>
                                          </a:rPr>
                                        </m:ctrlPr>
                                      </m:funcPr>
                                      <m:fName>
                                        <m:r>
                                          <m:rPr>
                                            <m:sty m:val="p"/>
                                          </m:rPr>
                                          <a:rPr lang="en-US" sz="1900">
                                            <a:solidFill>
                                              <a:srgbClr val="000000"/>
                                            </a:solidFill>
                                            <a:latin typeface="Cambria Math" panose="02040503050406030204" pitchFamily="18" charset="0"/>
                                          </a:rPr>
                                          <m:t>tan</m:t>
                                        </m:r>
                                      </m:fName>
                                      <m:e>
                                        <m:r>
                                          <a:rPr lang="ar-AE" sz="1900">
                                            <a:solidFill>
                                              <a:srgbClr val="000000"/>
                                            </a:solidFill>
                                            <a:latin typeface="Cambria Math" panose="02040503050406030204" pitchFamily="18" charset="0"/>
                                          </a:rPr>
                                          <m:t>𝑢</m:t>
                                        </m:r>
                                      </m:e>
                                    </m:func>
                                    <m:r>
                                      <a:rPr lang="ar-AE" sz="1900">
                                        <a:solidFill>
                                          <a:srgbClr val="000000"/>
                                        </a:solidFill>
                                        <a:latin typeface="Cambria Math" panose="02040503050406030204" pitchFamily="18" charset="0"/>
                                      </a:rPr>
                                      <m:t>+</m:t>
                                    </m:r>
                                    <m:func>
                                      <m:funcPr>
                                        <m:ctrlPr>
                                          <a:rPr lang="ar-AE" sz="1900" i="1">
                                            <a:solidFill>
                                              <a:srgbClr val="000000"/>
                                            </a:solidFill>
                                            <a:latin typeface="Cambria Math" panose="02040503050406030204" pitchFamily="18" charset="0"/>
                                          </a:rPr>
                                        </m:ctrlPr>
                                      </m:funcPr>
                                      <m:fName>
                                        <m:r>
                                          <m:rPr>
                                            <m:sty m:val="p"/>
                                          </m:rPr>
                                          <a:rPr lang="en-US" sz="1900">
                                            <a:solidFill>
                                              <a:srgbClr val="000000"/>
                                            </a:solidFill>
                                            <a:latin typeface="Cambria Math" panose="02040503050406030204" pitchFamily="18" charset="0"/>
                                          </a:rPr>
                                          <m:t>tan</m:t>
                                        </m:r>
                                      </m:fName>
                                      <m:e>
                                        <m:r>
                                          <a:rPr lang="ar-AE" sz="1900">
                                            <a:solidFill>
                                              <a:srgbClr val="000000"/>
                                            </a:solidFill>
                                            <a:latin typeface="Cambria Math" panose="02040503050406030204" pitchFamily="18" charset="0"/>
                                          </a:rPr>
                                          <m:t>𝑣</m:t>
                                        </m:r>
                                      </m:e>
                                    </m:func>
                                  </m:num>
                                  <m:den>
                                    <m:r>
                                      <a:rPr lang="ar-AE" sz="1900">
                                        <a:solidFill>
                                          <a:srgbClr val="000000"/>
                                        </a:solidFill>
                                        <a:latin typeface="Cambria Math" panose="02040503050406030204" pitchFamily="18" charset="0"/>
                                      </a:rPr>
                                      <m:t>1</m:t>
                                    </m:r>
                                    <m:r>
                                      <a:rPr lang="ar-AE" sz="1900">
                                        <a:solidFill>
                                          <a:srgbClr val="000000"/>
                                        </a:solidFill>
                                        <a:latin typeface="Cambria Math" panose="02040503050406030204" pitchFamily="18" charset="0"/>
                                      </a:rPr>
                                      <m:t>−</m:t>
                                    </m:r>
                                    <m:func>
                                      <m:funcPr>
                                        <m:ctrlPr>
                                          <a:rPr lang="ar-AE" sz="1900" i="1">
                                            <a:solidFill>
                                              <a:srgbClr val="000000"/>
                                            </a:solidFill>
                                            <a:latin typeface="Cambria Math" panose="02040503050406030204" pitchFamily="18" charset="0"/>
                                          </a:rPr>
                                        </m:ctrlPr>
                                      </m:funcPr>
                                      <m:fName>
                                        <m:r>
                                          <m:rPr>
                                            <m:sty m:val="p"/>
                                          </m:rPr>
                                          <a:rPr lang="en-US" sz="1900">
                                            <a:solidFill>
                                              <a:srgbClr val="000000"/>
                                            </a:solidFill>
                                            <a:latin typeface="Cambria Math" panose="02040503050406030204" pitchFamily="18" charset="0"/>
                                          </a:rPr>
                                          <m:t>tan</m:t>
                                        </m:r>
                                      </m:fName>
                                      <m:e>
                                        <m:r>
                                          <a:rPr lang="ar-AE" sz="1900">
                                            <a:solidFill>
                                              <a:srgbClr val="000000"/>
                                            </a:solidFill>
                                            <a:latin typeface="Cambria Math" panose="02040503050406030204" pitchFamily="18" charset="0"/>
                                          </a:rPr>
                                          <m:t>𝑢</m:t>
                                        </m:r>
                                      </m:e>
                                    </m:func>
                                    <m:func>
                                      <m:funcPr>
                                        <m:ctrlPr>
                                          <a:rPr lang="ar-AE" sz="1900" i="1">
                                            <a:solidFill>
                                              <a:srgbClr val="000000"/>
                                            </a:solidFill>
                                            <a:latin typeface="Cambria Math" panose="02040503050406030204" pitchFamily="18" charset="0"/>
                                          </a:rPr>
                                        </m:ctrlPr>
                                      </m:funcPr>
                                      <m:fName>
                                        <m:r>
                                          <m:rPr>
                                            <m:sty m:val="p"/>
                                          </m:rPr>
                                          <a:rPr lang="en-US" sz="1900">
                                            <a:solidFill>
                                              <a:srgbClr val="000000"/>
                                            </a:solidFill>
                                            <a:latin typeface="Cambria Math" panose="02040503050406030204" pitchFamily="18" charset="0"/>
                                          </a:rPr>
                                          <m:t>tan</m:t>
                                        </m:r>
                                      </m:fName>
                                      <m:e>
                                        <m:r>
                                          <a:rPr lang="ar-AE" sz="1900">
                                            <a:solidFill>
                                              <a:srgbClr val="000000"/>
                                            </a:solidFill>
                                            <a:latin typeface="Cambria Math" panose="02040503050406030204" pitchFamily="18" charset="0"/>
                                          </a:rPr>
                                          <m:t>𝑣</m:t>
                                        </m:r>
                                      </m:e>
                                    </m:func>
                                  </m:den>
                                </m:f>
                              </m:oMath>
                            </m:oMathPara>
                          </a14:m>
                          <a:endParaRPr lang="ar-AE" sz="1900" dirty="0">
                            <a:solidFill>
                              <a:srgbClr val="000000"/>
                            </a:solidFill>
                          </a:endParaRPr>
                        </a:p>
                      </a:txBody>
                      <a:tcPr/>
                    </a:tc>
                    <a:tc>
                      <a:txBody>
                        <a:bodyPr/>
                        <a:lstStyle/>
                        <a:p>
                          <a:pPr algn="l">
                            <a:defRPr sz="1800"/>
                          </a:pPr>
                          <a14:m>
                            <m:oMathPara xmlns:m="http://schemas.openxmlformats.org/officeDocument/2006/math">
                              <m:oMathParaPr>
                                <m:jc m:val="left"/>
                              </m:oMathParaPr>
                              <m:oMath xmlns:m="http://schemas.openxmlformats.org/officeDocument/2006/math">
                                <m:func>
                                  <m:funcPr>
                                    <m:ctrlPr>
                                      <a:rPr lang="ar-AE" sz="1900" i="1" smtClean="0">
                                        <a:solidFill>
                                          <a:srgbClr val="000000"/>
                                        </a:solidFill>
                                        <a:latin typeface="Cambria Math" panose="02040503050406030204" pitchFamily="18" charset="0"/>
                                      </a:rPr>
                                    </m:ctrlPr>
                                  </m:funcPr>
                                  <m:fName>
                                    <m:r>
                                      <m:rPr>
                                        <m:sty m:val="p"/>
                                      </m:rPr>
                                      <a:rPr lang="en-US" sz="1900">
                                        <a:solidFill>
                                          <a:srgbClr val="000000"/>
                                        </a:solidFill>
                                        <a:latin typeface="Cambria Math" panose="02040503050406030204" pitchFamily="18" charset="0"/>
                                      </a:rPr>
                                      <m:t>tan</m:t>
                                    </m:r>
                                  </m:fName>
                                  <m:e>
                                    <m:d>
                                      <m:dPr>
                                        <m:ctrlPr>
                                          <a:rPr lang="ar-AE" sz="1900" i="1">
                                            <a:solidFill>
                                              <a:srgbClr val="000000"/>
                                            </a:solidFill>
                                            <a:latin typeface="Cambria Math" panose="02040503050406030204" pitchFamily="18" charset="0"/>
                                          </a:rPr>
                                        </m:ctrlPr>
                                      </m:dPr>
                                      <m:e>
                                        <m:r>
                                          <a:rPr lang="ar-AE" sz="1900">
                                            <a:solidFill>
                                              <a:srgbClr val="000000"/>
                                            </a:solidFill>
                                            <a:latin typeface="Cambria Math" panose="02040503050406030204" pitchFamily="18" charset="0"/>
                                          </a:rPr>
                                          <m:t>𝑢</m:t>
                                        </m:r>
                                        <m:r>
                                          <a:rPr lang="ar-AE" sz="1900">
                                            <a:solidFill>
                                              <a:srgbClr val="000000"/>
                                            </a:solidFill>
                                            <a:latin typeface="Cambria Math" panose="02040503050406030204" pitchFamily="18" charset="0"/>
                                          </a:rPr>
                                          <m:t>−</m:t>
                                        </m:r>
                                        <m:r>
                                          <a:rPr lang="ar-AE" sz="1900">
                                            <a:solidFill>
                                              <a:srgbClr val="000000"/>
                                            </a:solidFill>
                                            <a:latin typeface="Cambria Math" panose="02040503050406030204" pitchFamily="18" charset="0"/>
                                          </a:rPr>
                                          <m:t>𝑣</m:t>
                                        </m:r>
                                      </m:e>
                                    </m:d>
                                  </m:e>
                                </m:func>
                                <m:r>
                                  <a:rPr lang="ar-AE" sz="1900">
                                    <a:solidFill>
                                      <a:srgbClr val="000000"/>
                                    </a:solidFill>
                                    <a:latin typeface="Cambria Math" panose="02040503050406030204" pitchFamily="18" charset="0"/>
                                  </a:rPr>
                                  <m:t>=</m:t>
                                </m:r>
                                <m:f>
                                  <m:fPr>
                                    <m:ctrlPr>
                                      <a:rPr lang="ar-AE" sz="1900" i="1">
                                        <a:solidFill>
                                          <a:srgbClr val="000000"/>
                                        </a:solidFill>
                                        <a:latin typeface="Cambria Math" panose="02040503050406030204" pitchFamily="18" charset="0"/>
                                      </a:rPr>
                                    </m:ctrlPr>
                                  </m:fPr>
                                  <m:num>
                                    <m:func>
                                      <m:funcPr>
                                        <m:ctrlPr>
                                          <a:rPr lang="ar-AE" sz="1900" i="1">
                                            <a:solidFill>
                                              <a:srgbClr val="000000"/>
                                            </a:solidFill>
                                            <a:latin typeface="Cambria Math" panose="02040503050406030204" pitchFamily="18" charset="0"/>
                                          </a:rPr>
                                        </m:ctrlPr>
                                      </m:funcPr>
                                      <m:fName>
                                        <m:r>
                                          <m:rPr>
                                            <m:sty m:val="p"/>
                                          </m:rPr>
                                          <a:rPr lang="en-US" sz="1900">
                                            <a:solidFill>
                                              <a:srgbClr val="000000"/>
                                            </a:solidFill>
                                            <a:latin typeface="Cambria Math" panose="02040503050406030204" pitchFamily="18" charset="0"/>
                                          </a:rPr>
                                          <m:t>tan</m:t>
                                        </m:r>
                                      </m:fName>
                                      <m:e>
                                        <m:r>
                                          <a:rPr lang="ar-AE" sz="1900">
                                            <a:solidFill>
                                              <a:srgbClr val="000000"/>
                                            </a:solidFill>
                                            <a:latin typeface="Cambria Math" panose="02040503050406030204" pitchFamily="18" charset="0"/>
                                          </a:rPr>
                                          <m:t>𝑢</m:t>
                                        </m:r>
                                      </m:e>
                                    </m:func>
                                    <m:r>
                                      <a:rPr lang="ar-AE" sz="1900">
                                        <a:solidFill>
                                          <a:srgbClr val="000000"/>
                                        </a:solidFill>
                                        <a:latin typeface="Cambria Math" panose="02040503050406030204" pitchFamily="18" charset="0"/>
                                      </a:rPr>
                                      <m:t>−</m:t>
                                    </m:r>
                                    <m:func>
                                      <m:funcPr>
                                        <m:ctrlPr>
                                          <a:rPr lang="ar-AE" sz="1900" i="1">
                                            <a:solidFill>
                                              <a:srgbClr val="000000"/>
                                            </a:solidFill>
                                            <a:latin typeface="Cambria Math" panose="02040503050406030204" pitchFamily="18" charset="0"/>
                                          </a:rPr>
                                        </m:ctrlPr>
                                      </m:funcPr>
                                      <m:fName>
                                        <m:r>
                                          <m:rPr>
                                            <m:sty m:val="p"/>
                                          </m:rPr>
                                          <a:rPr lang="en-US" sz="1900">
                                            <a:solidFill>
                                              <a:srgbClr val="000000"/>
                                            </a:solidFill>
                                            <a:latin typeface="Cambria Math" panose="02040503050406030204" pitchFamily="18" charset="0"/>
                                          </a:rPr>
                                          <m:t>tan</m:t>
                                        </m:r>
                                      </m:fName>
                                      <m:e>
                                        <m:r>
                                          <a:rPr lang="ar-AE" sz="1900">
                                            <a:solidFill>
                                              <a:srgbClr val="000000"/>
                                            </a:solidFill>
                                            <a:latin typeface="Cambria Math" panose="02040503050406030204" pitchFamily="18" charset="0"/>
                                          </a:rPr>
                                          <m:t>𝑣</m:t>
                                        </m:r>
                                      </m:e>
                                    </m:func>
                                  </m:num>
                                  <m:den>
                                    <m:r>
                                      <a:rPr lang="ar-AE" sz="1900">
                                        <a:solidFill>
                                          <a:srgbClr val="000000"/>
                                        </a:solidFill>
                                        <a:latin typeface="Cambria Math" panose="02040503050406030204" pitchFamily="18" charset="0"/>
                                      </a:rPr>
                                      <m:t>1</m:t>
                                    </m:r>
                                    <m:r>
                                      <a:rPr lang="ar-AE" sz="1900">
                                        <a:solidFill>
                                          <a:srgbClr val="000000"/>
                                        </a:solidFill>
                                        <a:latin typeface="Cambria Math" panose="02040503050406030204" pitchFamily="18" charset="0"/>
                                      </a:rPr>
                                      <m:t>+</m:t>
                                    </m:r>
                                    <m:func>
                                      <m:funcPr>
                                        <m:ctrlPr>
                                          <a:rPr lang="ar-AE" sz="1900" i="1">
                                            <a:solidFill>
                                              <a:srgbClr val="000000"/>
                                            </a:solidFill>
                                            <a:latin typeface="Cambria Math" panose="02040503050406030204" pitchFamily="18" charset="0"/>
                                          </a:rPr>
                                        </m:ctrlPr>
                                      </m:funcPr>
                                      <m:fName>
                                        <m:r>
                                          <m:rPr>
                                            <m:sty m:val="p"/>
                                          </m:rPr>
                                          <a:rPr lang="en-US" sz="1900">
                                            <a:solidFill>
                                              <a:srgbClr val="000000"/>
                                            </a:solidFill>
                                            <a:latin typeface="Cambria Math" panose="02040503050406030204" pitchFamily="18" charset="0"/>
                                          </a:rPr>
                                          <m:t>tan</m:t>
                                        </m:r>
                                      </m:fName>
                                      <m:e>
                                        <m:r>
                                          <a:rPr lang="ar-AE" sz="1900">
                                            <a:solidFill>
                                              <a:srgbClr val="000000"/>
                                            </a:solidFill>
                                            <a:latin typeface="Cambria Math" panose="02040503050406030204" pitchFamily="18" charset="0"/>
                                          </a:rPr>
                                          <m:t>𝑢</m:t>
                                        </m:r>
                                      </m:e>
                                    </m:func>
                                    <m:func>
                                      <m:funcPr>
                                        <m:ctrlPr>
                                          <a:rPr lang="ar-AE" sz="1900" i="1">
                                            <a:solidFill>
                                              <a:srgbClr val="000000"/>
                                            </a:solidFill>
                                            <a:latin typeface="Cambria Math" panose="02040503050406030204" pitchFamily="18" charset="0"/>
                                          </a:rPr>
                                        </m:ctrlPr>
                                      </m:funcPr>
                                      <m:fName>
                                        <m:r>
                                          <m:rPr>
                                            <m:sty m:val="p"/>
                                          </m:rPr>
                                          <a:rPr lang="en-US" sz="1900">
                                            <a:solidFill>
                                              <a:srgbClr val="000000"/>
                                            </a:solidFill>
                                            <a:latin typeface="Cambria Math" panose="02040503050406030204" pitchFamily="18" charset="0"/>
                                          </a:rPr>
                                          <m:t>tan</m:t>
                                        </m:r>
                                      </m:fName>
                                      <m:e>
                                        <m:r>
                                          <a:rPr lang="ar-AE" sz="1900">
                                            <a:solidFill>
                                              <a:srgbClr val="000000"/>
                                            </a:solidFill>
                                            <a:latin typeface="Cambria Math" panose="02040503050406030204" pitchFamily="18" charset="0"/>
                                          </a:rPr>
                                          <m:t>𝑣</m:t>
                                        </m:r>
                                      </m:e>
                                    </m:func>
                                  </m:den>
                                </m:f>
                              </m:oMath>
                            </m:oMathPara>
                          </a14:m>
                          <a:endParaRPr lang="ar-AE" sz="1900" dirty="0">
                            <a:solidFill>
                              <a:srgbClr val="000000"/>
                            </a:solidFill>
                          </a:endParaRPr>
                        </a:p>
                      </a:txBody>
                      <a:tcPr/>
                    </a:tc>
                    <a:extLst>
                      <a:ext uri="{0D108BD9-81ED-4DB2-BD59-A6C34878D82A}">
                        <a16:rowId xmlns:a16="http://schemas.microsoft.com/office/drawing/2014/main" val="10005"/>
                      </a:ext>
                    </a:extLst>
                  </a:tr>
                </a:tbl>
              </a:graphicData>
            </a:graphic>
          </p:graphicFrame>
        </mc:Choice>
        <mc:Fallback xmlns="">
          <p:graphicFrame>
            <p:nvGraphicFramePr>
              <p:cNvPr id="4" name="Table Placeholder 2"/>
              <p:cNvGraphicFramePr>
                <a:graphicFrameLocks/>
              </p:cNvGraphicFramePr>
              <p:nvPr>
                <p:extLst>
                  <p:ext uri="{D42A27DB-BD31-4B8C-83A1-F6EECF244321}">
                    <p14:modId xmlns:p14="http://schemas.microsoft.com/office/powerpoint/2010/main" val="1601395315"/>
                  </p:ext>
                </p:extLst>
              </p:nvPr>
            </p:nvGraphicFramePr>
            <p:xfrm>
              <a:off x="516509" y="1547431"/>
              <a:ext cx="8110982" cy="2996692"/>
            </p:xfrm>
            <a:graphic>
              <a:graphicData uri="http://schemas.openxmlformats.org/drawingml/2006/table">
                <a:tbl>
                  <a:tblPr firstRow="1" bandRow="1">
                    <a:tableStyleId>{2D5ABB26-0587-4C30-8999-92F81FD0307C}</a:tableStyleId>
                  </a:tblPr>
                  <a:tblGrid>
                    <a:gridCol w="4055491">
                      <a:extLst>
                        <a:ext uri="{9D8B030D-6E8A-4147-A177-3AD203B41FA5}">
                          <a16:colId xmlns:a16="http://schemas.microsoft.com/office/drawing/2014/main" val="20000"/>
                        </a:ext>
                      </a:extLst>
                    </a:gridCol>
                    <a:gridCol w="4055491">
                      <a:extLst>
                        <a:ext uri="{9D8B030D-6E8A-4147-A177-3AD203B41FA5}">
                          <a16:colId xmlns:a16="http://schemas.microsoft.com/office/drawing/2014/main" val="20001"/>
                        </a:ext>
                      </a:extLst>
                    </a:gridCol>
                  </a:tblGrid>
                  <a:tr h="396240">
                    <a:tc>
                      <a:txBody>
                        <a:bodyPr/>
                        <a:lstStyle/>
                        <a:p>
                          <a:pPr algn="l"/>
                          <a:r>
                            <a:rPr sz="2000" b="1" dirty="0">
                              <a:solidFill>
                                <a:srgbClr val="000000"/>
                              </a:solidFill>
                            </a:rPr>
                            <a:t>Sine Identities</a:t>
                          </a:r>
                        </a:p>
                      </a:txBody>
                      <a:tcPr/>
                    </a:tc>
                    <a:tc>
                      <a:txBody>
                        <a:bodyPr/>
                        <a:lstStyle/>
                        <a:p>
                          <a:pPr algn="l"/>
                          <a:endParaRPr sz="2000">
                            <a:solidFill>
                              <a:srgbClr val="000000"/>
                            </a:solidFill>
                          </a:endParaRPr>
                        </a:p>
                      </a:txBody>
                      <a:tcPr/>
                    </a:tc>
                    <a:extLst>
                      <a:ext uri="{0D108BD9-81ED-4DB2-BD59-A6C34878D82A}">
                        <a16:rowId xmlns:a16="http://schemas.microsoft.com/office/drawing/2014/main" val="10000"/>
                      </a:ext>
                    </a:extLst>
                  </a:tr>
                  <a:tr h="594360">
                    <a:tc>
                      <a:txBody>
                        <a:bodyPr/>
                        <a:lstStyle/>
                        <a:p>
                          <a:endParaRPr lang="en-US"/>
                        </a:p>
                      </a:txBody>
                      <a:tcPr>
                        <a:blipFill>
                          <a:blip r:embed="rId2"/>
                          <a:stretch>
                            <a:fillRect t="-71429" r="-100000" b="-336735"/>
                          </a:stretch>
                        </a:blipFill>
                      </a:tcPr>
                    </a:tc>
                    <a:tc>
                      <a:txBody>
                        <a:bodyPr/>
                        <a:lstStyle/>
                        <a:p>
                          <a:endParaRPr lang="en-US"/>
                        </a:p>
                      </a:txBody>
                      <a:tcPr>
                        <a:blipFill>
                          <a:blip r:embed="rId2"/>
                          <a:stretch>
                            <a:fillRect l="-100000" t="-71429" b="-336735"/>
                          </a:stretch>
                        </a:blipFill>
                      </a:tcPr>
                    </a:tc>
                    <a:extLst>
                      <a:ext uri="{0D108BD9-81ED-4DB2-BD59-A6C34878D82A}">
                        <a16:rowId xmlns:a16="http://schemas.microsoft.com/office/drawing/2014/main" val="10001"/>
                      </a:ext>
                    </a:extLst>
                  </a:tr>
                  <a:tr h="396240">
                    <a:tc>
                      <a:txBody>
                        <a:bodyPr/>
                        <a:lstStyle/>
                        <a:p>
                          <a:pPr algn="l"/>
                          <a:r>
                            <a:rPr sz="2000" b="1" dirty="0">
                              <a:solidFill>
                                <a:srgbClr val="000000"/>
                              </a:solidFill>
                            </a:rPr>
                            <a:t>Cosine Identities</a:t>
                          </a:r>
                        </a:p>
                      </a:txBody>
                      <a:tcPr/>
                    </a:tc>
                    <a:tc>
                      <a:txBody>
                        <a:bodyPr/>
                        <a:lstStyle/>
                        <a:p>
                          <a:pPr algn="l"/>
                          <a:endParaRPr sz="2000" dirty="0">
                            <a:solidFill>
                              <a:srgbClr val="000000"/>
                            </a:solidFill>
                          </a:endParaRPr>
                        </a:p>
                      </a:txBody>
                      <a:tcPr/>
                    </a:tc>
                    <a:extLst>
                      <a:ext uri="{0D108BD9-81ED-4DB2-BD59-A6C34878D82A}">
                        <a16:rowId xmlns:a16="http://schemas.microsoft.com/office/drawing/2014/main" val="10002"/>
                      </a:ext>
                    </a:extLst>
                  </a:tr>
                  <a:tr h="594360">
                    <a:tc>
                      <a:txBody>
                        <a:bodyPr/>
                        <a:lstStyle/>
                        <a:p>
                          <a:endParaRPr lang="en-US"/>
                        </a:p>
                      </a:txBody>
                      <a:tcPr>
                        <a:blipFill>
                          <a:blip r:embed="rId2"/>
                          <a:stretch>
                            <a:fillRect t="-237755" r="-100000" b="-170408"/>
                          </a:stretch>
                        </a:blipFill>
                      </a:tcPr>
                    </a:tc>
                    <a:tc>
                      <a:txBody>
                        <a:bodyPr/>
                        <a:lstStyle/>
                        <a:p>
                          <a:endParaRPr lang="en-US"/>
                        </a:p>
                      </a:txBody>
                      <a:tcPr>
                        <a:blipFill>
                          <a:blip r:embed="rId2"/>
                          <a:stretch>
                            <a:fillRect l="-100000" t="-237755" b="-170408"/>
                          </a:stretch>
                        </a:blipFill>
                      </a:tcPr>
                    </a:tc>
                    <a:extLst>
                      <a:ext uri="{0D108BD9-81ED-4DB2-BD59-A6C34878D82A}">
                        <a16:rowId xmlns:a16="http://schemas.microsoft.com/office/drawing/2014/main" val="10003"/>
                      </a:ext>
                    </a:extLst>
                  </a:tr>
                  <a:tr h="396240">
                    <a:tc>
                      <a:txBody>
                        <a:bodyPr/>
                        <a:lstStyle/>
                        <a:p>
                          <a:pPr algn="l"/>
                          <a:r>
                            <a:rPr sz="2000" b="1" dirty="0">
                              <a:solidFill>
                                <a:srgbClr val="000000"/>
                              </a:solidFill>
                            </a:rPr>
                            <a:t>Tangent Identities</a:t>
                          </a:r>
                        </a:p>
                      </a:txBody>
                      <a:tcPr/>
                    </a:tc>
                    <a:tc>
                      <a:txBody>
                        <a:bodyPr/>
                        <a:lstStyle/>
                        <a:p>
                          <a:pPr algn="l"/>
                          <a:endParaRPr sz="2000" dirty="0">
                            <a:solidFill>
                              <a:srgbClr val="000000"/>
                            </a:solidFill>
                          </a:endParaRPr>
                        </a:p>
                      </a:txBody>
                      <a:tcPr/>
                    </a:tc>
                    <a:extLst>
                      <a:ext uri="{0D108BD9-81ED-4DB2-BD59-A6C34878D82A}">
                        <a16:rowId xmlns:a16="http://schemas.microsoft.com/office/drawing/2014/main" val="10004"/>
                      </a:ext>
                    </a:extLst>
                  </a:tr>
                  <a:tr h="619252">
                    <a:tc>
                      <a:txBody>
                        <a:bodyPr/>
                        <a:lstStyle/>
                        <a:p>
                          <a:endParaRPr lang="en-US"/>
                        </a:p>
                      </a:txBody>
                      <a:tcPr>
                        <a:blipFill>
                          <a:blip r:embed="rId2"/>
                          <a:stretch>
                            <a:fillRect t="-388235" r="-100000"/>
                          </a:stretch>
                        </a:blipFill>
                      </a:tcPr>
                    </a:tc>
                    <a:tc>
                      <a:txBody>
                        <a:bodyPr/>
                        <a:lstStyle/>
                        <a:p>
                          <a:endParaRPr lang="en-US"/>
                        </a:p>
                      </a:txBody>
                      <a:tcPr>
                        <a:blipFill>
                          <a:blip r:embed="rId2"/>
                          <a:stretch>
                            <a:fillRect l="-100000" t="-388235"/>
                          </a:stretch>
                        </a:blipFill>
                      </a:tcPr>
                    </a:tc>
                    <a:extLst>
                      <a:ext uri="{0D108BD9-81ED-4DB2-BD59-A6C34878D82A}">
                        <a16:rowId xmlns:a16="http://schemas.microsoft.com/office/drawing/2014/main" val="10005"/>
                      </a:ext>
                    </a:extLst>
                  </a:tr>
                </a:tbl>
              </a:graphicData>
            </a:graphic>
          </p:graphicFrame>
        </mc:Fallback>
      </mc:AlternateContent>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7: Using the Sum and Difference Identities</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a:t>Express </a:t>
                </a:r>
                <a14:m>
                  <m:oMath xmlns:m="http://schemas.openxmlformats.org/officeDocument/2006/math">
                    <m:r>
                      <m:rPr>
                        <m:sty m:val="p"/>
                      </m:rPr>
                      <a:rPr>
                        <a:latin typeface="Cambria Math" panose="02040503050406030204" pitchFamily="18" charset="0"/>
                      </a:rPr>
                      <m:t>sin</m:t>
                    </m:r>
                    <m:r>
                      <a:rPr>
                        <a:latin typeface="Cambria Math" panose="02040503050406030204" pitchFamily="18" charset="0"/>
                      </a:rPr>
                      <m:t>⁡</m:t>
                    </m:r>
                    <m:d>
                      <m:dPr>
                        <m:ctrlPr>
                          <a:rPr i="1">
                            <a:latin typeface="Cambria Math" panose="02040503050406030204" pitchFamily="18" charset="0"/>
                          </a:rPr>
                        </m:ctrlPr>
                      </m:dPr>
                      <m:e>
                        <m:func>
                          <m:funcPr>
                            <m:ctrlPr>
                              <a:rPr i="1">
                                <a:latin typeface="Cambria Math" panose="02040503050406030204" pitchFamily="18" charset="0"/>
                              </a:rPr>
                            </m:ctrlPr>
                          </m:funcPr>
                          <m:fName>
                            <m:sSup>
                              <m:sSupPr>
                                <m:ctrlPr>
                                  <a:rPr i="1">
                                    <a:latin typeface="Cambria Math" panose="02040503050406030204" pitchFamily="18" charset="0"/>
                                  </a:rPr>
                                </m:ctrlPr>
                              </m:sSupPr>
                              <m:e>
                                <m:r>
                                  <m:rPr>
                                    <m:sty m:val="p"/>
                                  </m:rPr>
                                  <a:rPr>
                                    <a:latin typeface="Cambria Math" panose="02040503050406030204" pitchFamily="18" charset="0"/>
                                  </a:rPr>
                                  <m:t>tan</m:t>
                                </m:r>
                                <m:r>
                                  <a:rPr>
                                    <a:latin typeface="Cambria Math" panose="02040503050406030204" pitchFamily="18" charset="0"/>
                                  </a:rPr>
                                  <m:t>⁡</m:t>
                                </m:r>
                              </m:e>
                              <m:sup>
                                <m:r>
                                  <a:rPr>
                                    <a:latin typeface="Cambria Math" panose="02040503050406030204" pitchFamily="18" charset="0"/>
                                  </a:rPr>
                                  <m:t>−</m:t>
                                </m:r>
                                <m:r>
                                  <a:rPr>
                                    <a:latin typeface="Cambria Math" panose="02040503050406030204" pitchFamily="18" charset="0"/>
                                  </a:rPr>
                                  <m:t>1</m:t>
                                </m:r>
                              </m:sup>
                            </m:sSup>
                          </m:fName>
                          <m:e>
                            <m:r>
                              <a:rPr>
                                <a:latin typeface="Cambria Math" panose="02040503050406030204" pitchFamily="18" charset="0"/>
                              </a:rPr>
                              <m:t>𝑥</m:t>
                            </m:r>
                          </m:e>
                        </m:func>
                        <m:r>
                          <a:rPr>
                            <a:latin typeface="Cambria Math" panose="02040503050406030204" pitchFamily="18" charset="0"/>
                          </a:rPr>
                          <m:t>+</m:t>
                        </m:r>
                        <m:func>
                          <m:funcPr>
                            <m:ctrlPr>
                              <a:rPr i="1">
                                <a:latin typeface="Cambria Math" panose="02040503050406030204" pitchFamily="18" charset="0"/>
                              </a:rPr>
                            </m:ctrlPr>
                          </m:funcPr>
                          <m:fName>
                            <m:sSup>
                              <m:sSupPr>
                                <m:ctrlPr>
                                  <a:rPr i="1">
                                    <a:latin typeface="Cambria Math" panose="02040503050406030204" pitchFamily="18" charset="0"/>
                                  </a:rPr>
                                </m:ctrlPr>
                              </m:sSupPr>
                              <m:e>
                                <m:r>
                                  <m:rPr>
                                    <m:sty m:val="p"/>
                                  </m:rPr>
                                  <a:rPr>
                                    <a:latin typeface="Cambria Math" panose="02040503050406030204" pitchFamily="18" charset="0"/>
                                  </a:rPr>
                                  <m:t>cos</m:t>
                                </m:r>
                                <m:r>
                                  <a:rPr>
                                    <a:latin typeface="Cambria Math" panose="02040503050406030204" pitchFamily="18" charset="0"/>
                                  </a:rPr>
                                  <m:t>⁡</m:t>
                                </m:r>
                              </m:e>
                              <m:sup>
                                <m:r>
                                  <a:rPr>
                                    <a:latin typeface="Cambria Math" panose="02040503050406030204" pitchFamily="18" charset="0"/>
                                  </a:rPr>
                                  <m:t>−</m:t>
                                </m:r>
                                <m:r>
                                  <a:rPr>
                                    <a:latin typeface="Cambria Math" panose="02040503050406030204" pitchFamily="18" charset="0"/>
                                  </a:rPr>
                                  <m:t>1</m:t>
                                </m:r>
                              </m:sup>
                            </m:sSup>
                          </m:fName>
                          <m:e>
                            <m:r>
                              <a:rPr>
                                <a:latin typeface="Cambria Math" panose="02040503050406030204" pitchFamily="18" charset="0"/>
                              </a:rPr>
                              <m:t>𝑥</m:t>
                            </m:r>
                          </m:e>
                        </m:func>
                      </m:e>
                    </m:d>
                  </m:oMath>
                </a14:m>
                <a:r>
                  <a:rPr sz="2800"/>
                  <a:t> as an algebraic function of </a:t>
                </a:r>
                <a14:m>
                  <m:oMath xmlns:m="http://schemas.openxmlformats.org/officeDocument/2006/math">
                    <m:r>
                      <a:rPr>
                        <a:latin typeface="Cambria Math" panose="02040503050406030204" pitchFamily="18" charset="0"/>
                      </a:rPr>
                      <m:t>𝑥</m:t>
                    </m:r>
                  </m:oMath>
                </a14:m>
                <a:r>
                  <a:rPr sz="280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US">
                    <a:noFill/>
                  </a:rPr>
                  <a:t> </a:t>
                </a:r>
              </a:p>
            </p:txBody>
          </p:sp>
        </mc:Fallback>
      </mc:AlternateContent>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7: Using the Sum and Difference Identities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sz="2800" b="1" dirty="0"/>
                  <a:t>Solution</a:t>
                </a:r>
              </a:p>
              <a:p>
                <a:pPr>
                  <a:defRPr sz="2800"/>
                </a:pPr>
                <a:r>
                  <a:rPr sz="2800" dirty="0"/>
                  <a:t>We follow the procedure that we used in Example 6</a:t>
                </a:r>
                <a:r>
                  <a:rPr lang="en-US" dirty="0"/>
                  <a:t>—</a:t>
                </a:r>
                <a:r>
                  <a:rPr sz="2800" dirty="0"/>
                  <a:t>the fact that the expression contains a variable </a:t>
                </a:r>
                <a14:m>
                  <m:oMath xmlns:m="http://schemas.openxmlformats.org/officeDocument/2006/math">
                    <m:r>
                      <a:rPr>
                        <a:latin typeface="Cambria Math" panose="02040503050406030204" pitchFamily="18" charset="0"/>
                      </a:rPr>
                      <m:t>𝑥</m:t>
                    </m:r>
                  </m:oMath>
                </a14:m>
                <a:r>
                  <a:rPr sz="2800" dirty="0"/>
                  <a:t> instead of constants does</a:t>
                </a:r>
                <a:r>
                  <a:rPr lang="en-US" sz="2800" dirty="0"/>
                  <a:t>n’t</a:t>
                </a:r>
                <a:r>
                  <a:rPr sz="2800" dirty="0"/>
                  <a:t> alter the approach. If we let </a:t>
                </a:r>
                <a14:m>
                  <m:oMath xmlns:m="http://schemas.openxmlformats.org/officeDocument/2006/math">
                    <m:r>
                      <a:rPr>
                        <a:latin typeface="Cambria Math" panose="02040503050406030204" pitchFamily="18" charset="0"/>
                      </a:rPr>
                      <m:t>𝑢</m:t>
                    </m:r>
                    <m:r>
                      <a:rPr>
                        <a:latin typeface="Cambria Math" panose="02040503050406030204" pitchFamily="18" charset="0"/>
                      </a:rPr>
                      <m:t>=</m:t>
                    </m:r>
                    <m:func>
                      <m:funcPr>
                        <m:ctrlPr>
                          <a:rPr i="1">
                            <a:latin typeface="Cambria Math" panose="02040503050406030204" pitchFamily="18" charset="0"/>
                          </a:rPr>
                        </m:ctrlPr>
                      </m:funcPr>
                      <m:fName>
                        <m:sSup>
                          <m:sSupPr>
                            <m:ctrlPr>
                              <a:rPr i="1">
                                <a:latin typeface="Cambria Math" panose="02040503050406030204" pitchFamily="18" charset="0"/>
                              </a:rPr>
                            </m:ctrlPr>
                          </m:sSupPr>
                          <m:e>
                            <m:r>
                              <m:rPr>
                                <m:sty m:val="p"/>
                              </m:rPr>
                              <a:rPr>
                                <a:latin typeface="Cambria Math" panose="02040503050406030204" pitchFamily="18" charset="0"/>
                              </a:rPr>
                              <m:t>tan</m:t>
                            </m:r>
                            <m:r>
                              <a:rPr>
                                <a:latin typeface="Cambria Math" panose="02040503050406030204" pitchFamily="18" charset="0"/>
                              </a:rPr>
                              <m:t>⁡</m:t>
                            </m:r>
                          </m:e>
                          <m:sup>
                            <m:r>
                              <a:rPr>
                                <a:latin typeface="Cambria Math" panose="02040503050406030204" pitchFamily="18" charset="0"/>
                              </a:rPr>
                              <m:t>−</m:t>
                            </m:r>
                            <m:r>
                              <a:rPr>
                                <a:latin typeface="Cambria Math" panose="02040503050406030204" pitchFamily="18" charset="0"/>
                              </a:rPr>
                              <m:t>1</m:t>
                            </m:r>
                          </m:sup>
                        </m:sSup>
                      </m:fName>
                      <m:e>
                        <m:r>
                          <a:rPr>
                            <a:latin typeface="Cambria Math" panose="02040503050406030204" pitchFamily="18" charset="0"/>
                          </a:rPr>
                          <m:t>𝑥</m:t>
                        </m:r>
                      </m:e>
                    </m:func>
                  </m:oMath>
                </a14:m>
                <a:r>
                  <a:rPr sz="2800" dirty="0"/>
                  <a:t> and </a:t>
                </a:r>
                <a14:m>
                  <m:oMath xmlns:m="http://schemas.openxmlformats.org/officeDocument/2006/math">
                    <m:r>
                      <a:rPr>
                        <a:latin typeface="Cambria Math" panose="02040503050406030204" pitchFamily="18" charset="0"/>
                      </a:rPr>
                      <m:t>𝑣</m:t>
                    </m:r>
                    <m:r>
                      <a:rPr>
                        <a:latin typeface="Cambria Math" panose="02040503050406030204" pitchFamily="18" charset="0"/>
                      </a:rPr>
                      <m:t>=</m:t>
                    </m:r>
                    <m:func>
                      <m:funcPr>
                        <m:ctrlPr>
                          <a:rPr i="1">
                            <a:latin typeface="Cambria Math" panose="02040503050406030204" pitchFamily="18" charset="0"/>
                          </a:rPr>
                        </m:ctrlPr>
                      </m:funcPr>
                      <m:fName>
                        <m:sSup>
                          <m:sSupPr>
                            <m:ctrlPr>
                              <a:rPr i="1">
                                <a:latin typeface="Cambria Math" panose="02040503050406030204" pitchFamily="18" charset="0"/>
                              </a:rPr>
                            </m:ctrlPr>
                          </m:sSupPr>
                          <m:e>
                            <m:r>
                              <m:rPr>
                                <m:sty m:val="p"/>
                              </m:rPr>
                              <a:rPr>
                                <a:latin typeface="Cambria Math" panose="02040503050406030204" pitchFamily="18" charset="0"/>
                              </a:rPr>
                              <m:t>cos</m:t>
                            </m:r>
                            <m:r>
                              <a:rPr>
                                <a:latin typeface="Cambria Math" panose="02040503050406030204" pitchFamily="18" charset="0"/>
                              </a:rPr>
                              <m:t>⁡</m:t>
                            </m:r>
                          </m:e>
                          <m:sup>
                            <m:r>
                              <a:rPr>
                                <a:latin typeface="Cambria Math" panose="02040503050406030204" pitchFamily="18" charset="0"/>
                              </a:rPr>
                              <m:t>−</m:t>
                            </m:r>
                            <m:r>
                              <a:rPr>
                                <a:latin typeface="Cambria Math" panose="02040503050406030204" pitchFamily="18" charset="0"/>
                              </a:rPr>
                              <m:t>1</m:t>
                            </m:r>
                          </m:sup>
                        </m:sSup>
                      </m:fName>
                      <m:e>
                        <m:r>
                          <a:rPr>
                            <a:latin typeface="Cambria Math" panose="02040503050406030204" pitchFamily="18" charset="0"/>
                          </a:rPr>
                          <m:t>𝑥</m:t>
                        </m:r>
                      </m:e>
                    </m:func>
                  </m:oMath>
                </a14:m>
                <a:r>
                  <a:rPr sz="2800" dirty="0"/>
                  <a:t>, then </a:t>
                </a:r>
                <a14:m>
                  <m:oMath xmlns:m="http://schemas.openxmlformats.org/officeDocument/2006/math">
                    <m:func>
                      <m:funcPr>
                        <m:ctrlPr>
                          <a:rPr i="1">
                            <a:latin typeface="Cambria Math" panose="02040503050406030204" pitchFamily="18" charset="0"/>
                          </a:rPr>
                        </m:ctrlPr>
                      </m:funcPr>
                      <m:fName>
                        <m:r>
                          <m:rPr>
                            <m:sty m:val="p"/>
                          </m:rPr>
                          <a:rPr>
                            <a:latin typeface="Cambria Math" panose="02040503050406030204" pitchFamily="18" charset="0"/>
                          </a:rPr>
                          <m:t>tan</m:t>
                        </m:r>
                      </m:fName>
                      <m:e>
                        <m:r>
                          <a:rPr>
                            <a:latin typeface="Cambria Math" panose="02040503050406030204" pitchFamily="18" charset="0"/>
                          </a:rPr>
                          <m:t>𝑢</m:t>
                        </m:r>
                      </m:e>
                    </m:func>
                    <m:r>
                      <a:rPr>
                        <a:latin typeface="Cambria Math" panose="02040503050406030204" pitchFamily="18" charset="0"/>
                      </a:rPr>
                      <m:t>=</m:t>
                    </m:r>
                    <m:r>
                      <a:rPr>
                        <a:latin typeface="Cambria Math" panose="02040503050406030204" pitchFamily="18" charset="0"/>
                      </a:rPr>
                      <m:t>𝑥</m:t>
                    </m:r>
                  </m:oMath>
                </a14:m>
                <a:r>
                  <a:rPr sz="2800" dirty="0"/>
                  <a:t> and </a:t>
                </a:r>
                <a14:m>
                  <m:oMath xmlns:m="http://schemas.openxmlformats.org/officeDocument/2006/math">
                    <m:func>
                      <m:funcPr>
                        <m:ctrlPr>
                          <a:rPr i="1">
                            <a:latin typeface="Cambria Math" panose="02040503050406030204" pitchFamily="18" charset="0"/>
                          </a:rPr>
                        </m:ctrlPr>
                      </m:funcPr>
                      <m:fName>
                        <m:r>
                          <m:rPr>
                            <m:sty m:val="p"/>
                          </m:rPr>
                          <a:rPr>
                            <a:latin typeface="Cambria Math" panose="02040503050406030204" pitchFamily="18" charset="0"/>
                          </a:rPr>
                          <m:t>cos</m:t>
                        </m:r>
                      </m:fName>
                      <m:e>
                        <m:r>
                          <a:rPr>
                            <a:latin typeface="Cambria Math" panose="02040503050406030204" pitchFamily="18" charset="0"/>
                          </a:rPr>
                          <m:t>𝑣</m:t>
                        </m:r>
                      </m:e>
                    </m:func>
                    <m:r>
                      <a:rPr>
                        <a:latin typeface="Cambria Math" panose="02040503050406030204" pitchFamily="18" charset="0"/>
                      </a:rPr>
                      <m:t>=</m:t>
                    </m:r>
                    <m:r>
                      <a:rPr>
                        <a:latin typeface="Cambria Math" panose="02040503050406030204" pitchFamily="18" charset="0"/>
                      </a:rPr>
                      <m:t>𝑥</m:t>
                    </m:r>
                  </m:oMath>
                </a14:m>
                <a:r>
                  <a:rPr sz="2800" dirty="0"/>
                  <a:t> and we are led to consider two right triangles such as those </a:t>
                </a:r>
                <a:r>
                  <a:rPr lang="en-US" sz="2800" dirty="0"/>
                  <a:t>in Figure 4 and Figure 5</a:t>
                </a:r>
                <a:r>
                  <a:rPr sz="2800" dirty="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2444"/>
                </a:stretch>
              </a:blipFill>
            </p:spPr>
            <p:txBody>
              <a:bodyPr/>
              <a:lstStyle/>
              <a:p>
                <a:r>
                  <a:rPr lang="en-US">
                    <a:noFill/>
                  </a:rPr>
                  <a:t> </a:t>
                </a:r>
              </a:p>
            </p:txBody>
          </p:sp>
        </mc:Fallback>
      </mc:AlternateContent>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7: Using the Sum and Difference Identities (cont.)</a:t>
            </a:r>
          </a:p>
        </p:txBody>
      </p:sp>
      <p:pic>
        <p:nvPicPr>
          <p:cNvPr id="11" name="Content Placeholder 10">
            <a:extLst>
              <a:ext uri="{FF2B5EF4-FFF2-40B4-BE49-F238E27FC236}">
                <a16:creationId xmlns:a16="http://schemas.microsoft.com/office/drawing/2014/main" id="{F9C14624-3875-435A-8A4C-EDC3DA9C1A6E}"/>
              </a:ext>
            </a:extLst>
          </p:cNvPr>
          <p:cNvPicPr>
            <a:picLocks noGrp="1" noChangeAspect="1"/>
          </p:cNvPicPr>
          <p:nvPr>
            <p:ph sz="quarter" idx="11"/>
          </p:nvPr>
        </p:nvPicPr>
        <p:blipFill>
          <a:blip r:embed="rId2">
            <a:extLst>
              <a:ext uri="{28A0092B-C50C-407E-A947-70E740481C1C}">
                <a14:useLocalDpi xmlns:a14="http://schemas.microsoft.com/office/drawing/2010/main" val="0"/>
              </a:ext>
            </a:extLst>
          </a:blip>
          <a:stretch>
            <a:fillRect/>
          </a:stretch>
        </p:blipFill>
        <p:spPr>
          <a:xfrm>
            <a:off x="205334" y="1143000"/>
            <a:ext cx="8733333" cy="3095238"/>
          </a:xfrm>
        </p:spPr>
      </p:pic>
      <p:sp>
        <p:nvSpPr>
          <p:cNvPr id="6" name="Text Placeholder 2"/>
          <p:cNvSpPr txBox="1">
            <a:spLocks/>
          </p:cNvSpPr>
          <p:nvPr/>
        </p:nvSpPr>
        <p:spPr>
          <a:xfrm>
            <a:off x="1295400" y="4267201"/>
            <a:ext cx="1371600" cy="494713"/>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2800" dirty="0"/>
              <a:t>Figure 4</a:t>
            </a:r>
          </a:p>
        </p:txBody>
      </p:sp>
      <p:sp>
        <p:nvSpPr>
          <p:cNvPr id="7" name="Text Placeholder 2"/>
          <p:cNvSpPr txBox="1">
            <a:spLocks/>
          </p:cNvSpPr>
          <p:nvPr/>
        </p:nvSpPr>
        <p:spPr>
          <a:xfrm>
            <a:off x="5778474" y="4267200"/>
            <a:ext cx="1371600" cy="494713"/>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2800" dirty="0"/>
              <a:t>Figure 5</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7: Using the Sum and Difference Identities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lang="en-US" sz="2800" dirty="0"/>
                  <a:t>We can now apply the appropriate sum identity.</a:t>
                </a:r>
              </a:p>
              <a:p>
                <a:endParaRPr lang="en-US" sz="1200" dirty="0"/>
              </a:p>
              <a:p>
                <a:pPr/>
                <a14:m>
                  <m:oMathPara xmlns:m="http://schemas.openxmlformats.org/officeDocument/2006/math">
                    <m:oMathParaPr>
                      <m:jc m:val="centerGroup"/>
                    </m:oMathParaPr>
                    <m:oMath xmlns:m="http://schemas.openxmlformats.org/officeDocument/2006/math">
                      <m:func>
                        <m:funcPr>
                          <m:ctrlPr>
                            <a:rPr lang="ar-AE" sz="2200" i="1">
                              <a:latin typeface="Cambria Math" panose="02040503050406030204" pitchFamily="18" charset="0"/>
                            </a:rPr>
                          </m:ctrlPr>
                        </m:funcPr>
                        <m:fName>
                          <m:r>
                            <m:rPr>
                              <m:sty m:val="p"/>
                            </m:rPr>
                            <a:rPr lang="en-US" sz="2200">
                              <a:latin typeface="Cambria Math" panose="02040503050406030204" pitchFamily="18" charset="0"/>
                            </a:rPr>
                            <m:t>sin</m:t>
                          </m:r>
                        </m:fName>
                        <m:e>
                          <m:d>
                            <m:dPr>
                              <m:ctrlPr>
                                <a:rPr lang="ar-AE" sz="2200" i="1">
                                  <a:latin typeface="Cambria Math" panose="02040503050406030204" pitchFamily="18" charset="0"/>
                                </a:rPr>
                              </m:ctrlPr>
                            </m:dPr>
                            <m:e>
                              <m:func>
                                <m:funcPr>
                                  <m:ctrlPr>
                                    <a:rPr lang="ar-AE" sz="2200" i="1">
                                      <a:latin typeface="Cambria Math" panose="02040503050406030204" pitchFamily="18" charset="0"/>
                                    </a:rPr>
                                  </m:ctrlPr>
                                </m:funcPr>
                                <m:fName>
                                  <m:sSup>
                                    <m:sSupPr>
                                      <m:ctrlPr>
                                        <a:rPr lang="ar-AE" sz="2200" i="1">
                                          <a:latin typeface="Cambria Math" panose="02040503050406030204" pitchFamily="18" charset="0"/>
                                        </a:rPr>
                                      </m:ctrlPr>
                                    </m:sSupPr>
                                    <m:e>
                                      <m:r>
                                        <m:rPr>
                                          <m:sty m:val="p"/>
                                        </m:rPr>
                                        <a:rPr lang="en-US" sz="2200">
                                          <a:latin typeface="Cambria Math" panose="02040503050406030204" pitchFamily="18" charset="0"/>
                                        </a:rPr>
                                        <m:t>tan</m:t>
                                      </m:r>
                                    </m:e>
                                    <m:sup>
                                      <m:r>
                                        <a:rPr lang="ar-AE" sz="2200">
                                          <a:latin typeface="Cambria Math" panose="02040503050406030204" pitchFamily="18" charset="0"/>
                                        </a:rPr>
                                        <m:t>−</m:t>
                                      </m:r>
                                      <m:r>
                                        <a:rPr lang="ar-AE" sz="2200">
                                          <a:latin typeface="Cambria Math" panose="02040503050406030204" pitchFamily="18" charset="0"/>
                                        </a:rPr>
                                        <m:t>1</m:t>
                                      </m:r>
                                    </m:sup>
                                  </m:sSup>
                                </m:fName>
                                <m:e>
                                  <m:r>
                                    <a:rPr lang="ar-AE" sz="2200">
                                      <a:latin typeface="Cambria Math" panose="02040503050406030204" pitchFamily="18" charset="0"/>
                                    </a:rPr>
                                    <m:t>𝑥</m:t>
                                  </m:r>
                                </m:e>
                              </m:func>
                              <m:r>
                                <a:rPr lang="ar-AE" sz="2200">
                                  <a:latin typeface="Cambria Math" panose="02040503050406030204" pitchFamily="18" charset="0"/>
                                </a:rPr>
                                <m:t>+</m:t>
                              </m:r>
                              <m:func>
                                <m:funcPr>
                                  <m:ctrlPr>
                                    <a:rPr lang="ar-AE" sz="2200" i="1">
                                      <a:latin typeface="Cambria Math" panose="02040503050406030204" pitchFamily="18" charset="0"/>
                                    </a:rPr>
                                  </m:ctrlPr>
                                </m:funcPr>
                                <m:fName>
                                  <m:sSup>
                                    <m:sSupPr>
                                      <m:ctrlPr>
                                        <a:rPr lang="ar-AE" sz="2200" i="1">
                                          <a:latin typeface="Cambria Math" panose="02040503050406030204" pitchFamily="18" charset="0"/>
                                        </a:rPr>
                                      </m:ctrlPr>
                                    </m:sSupPr>
                                    <m:e>
                                      <m:r>
                                        <m:rPr>
                                          <m:sty m:val="p"/>
                                        </m:rPr>
                                        <a:rPr lang="en-US" sz="2200">
                                          <a:latin typeface="Cambria Math" panose="02040503050406030204" pitchFamily="18" charset="0"/>
                                        </a:rPr>
                                        <m:t>cos</m:t>
                                      </m:r>
                                    </m:e>
                                    <m:sup>
                                      <m:r>
                                        <a:rPr lang="ar-AE" sz="2200">
                                          <a:latin typeface="Cambria Math" panose="02040503050406030204" pitchFamily="18" charset="0"/>
                                        </a:rPr>
                                        <m:t>−</m:t>
                                      </m:r>
                                      <m:r>
                                        <a:rPr lang="ar-AE" sz="2200">
                                          <a:latin typeface="Cambria Math" panose="02040503050406030204" pitchFamily="18" charset="0"/>
                                        </a:rPr>
                                        <m:t>1</m:t>
                                      </m:r>
                                    </m:sup>
                                  </m:sSup>
                                </m:fName>
                                <m:e>
                                  <m:r>
                                    <a:rPr lang="ar-AE" sz="2200">
                                      <a:latin typeface="Cambria Math" panose="02040503050406030204" pitchFamily="18" charset="0"/>
                                    </a:rPr>
                                    <m:t>𝑥</m:t>
                                  </m:r>
                                </m:e>
                              </m:func>
                            </m:e>
                          </m:d>
                        </m:e>
                      </m:func>
                      <m:r>
                        <a:rPr lang="ar-AE" sz="2200">
                          <a:latin typeface="Cambria Math" panose="02040503050406030204" pitchFamily="18" charset="0"/>
                        </a:rPr>
                        <m:t>=</m:t>
                      </m:r>
                      <m:func>
                        <m:funcPr>
                          <m:ctrlPr>
                            <a:rPr lang="ar-AE" sz="2200" i="1">
                              <a:latin typeface="Cambria Math" panose="02040503050406030204" pitchFamily="18" charset="0"/>
                            </a:rPr>
                          </m:ctrlPr>
                        </m:funcPr>
                        <m:fName>
                          <m:r>
                            <m:rPr>
                              <m:sty m:val="p"/>
                            </m:rPr>
                            <a:rPr lang="en-US" sz="2200">
                              <a:latin typeface="Cambria Math" panose="02040503050406030204" pitchFamily="18" charset="0"/>
                            </a:rPr>
                            <m:t>sin</m:t>
                          </m:r>
                        </m:fName>
                        <m:e>
                          <m:d>
                            <m:dPr>
                              <m:ctrlPr>
                                <a:rPr lang="ar-AE" sz="2200" i="1">
                                  <a:latin typeface="Cambria Math" panose="02040503050406030204" pitchFamily="18" charset="0"/>
                                </a:rPr>
                              </m:ctrlPr>
                            </m:dPr>
                            <m:e>
                              <m:r>
                                <a:rPr lang="ar-AE" sz="2200">
                                  <a:latin typeface="Cambria Math" panose="02040503050406030204" pitchFamily="18" charset="0"/>
                                </a:rPr>
                                <m:t>𝑢</m:t>
                              </m:r>
                              <m:r>
                                <a:rPr lang="ar-AE" sz="2200">
                                  <a:latin typeface="Cambria Math" panose="02040503050406030204" pitchFamily="18" charset="0"/>
                                </a:rPr>
                                <m:t>+</m:t>
                              </m:r>
                              <m:r>
                                <a:rPr lang="ar-AE" sz="2200">
                                  <a:latin typeface="Cambria Math" panose="02040503050406030204" pitchFamily="18" charset="0"/>
                                </a:rPr>
                                <m:t>𝑣</m:t>
                              </m:r>
                            </m:e>
                          </m:d>
                        </m:e>
                      </m:func>
                    </m:oMath>
                    <m:oMath xmlns:m="http://schemas.openxmlformats.org/officeDocument/2006/math">
                      <m:phant>
                        <m:phantPr>
                          <m:show m:val="off"/>
                          <m:ctrlPr>
                            <a:rPr lang="ar-AE" sz="2200" i="1" smtClean="0">
                              <a:latin typeface="Cambria Math" panose="02040503050406030204" pitchFamily="18" charset="0"/>
                            </a:rPr>
                          </m:ctrlPr>
                        </m:phantPr>
                        <m:e>
                          <m:r>
                            <m:rPr>
                              <m:sty m:val="p"/>
                            </m:rPr>
                            <a:rPr lang="en-US" sz="2200">
                              <a:latin typeface="Cambria Math" panose="02040503050406030204" pitchFamily="18" charset="0"/>
                            </a:rPr>
                            <m:t>sin</m:t>
                          </m:r>
                          <m:r>
                            <a:rPr lang="en-US" sz="2200">
                              <a:latin typeface="Cambria Math" panose="02040503050406030204" pitchFamily="18" charset="0"/>
                            </a:rPr>
                            <m:t>⁡</m:t>
                          </m:r>
                          <m:d>
                            <m:dPr>
                              <m:ctrlPr>
                                <a:rPr lang="ar-AE" sz="2200" i="1">
                                  <a:latin typeface="Cambria Math" panose="02040503050406030204" pitchFamily="18" charset="0"/>
                                </a:rPr>
                              </m:ctrlPr>
                            </m:dPr>
                            <m:e>
                              <m:sSup>
                                <m:sSupPr>
                                  <m:ctrlPr>
                                    <a:rPr lang="ar-AE" sz="2200" i="1">
                                      <a:latin typeface="Cambria Math" panose="02040503050406030204" pitchFamily="18" charset="0"/>
                                    </a:rPr>
                                  </m:ctrlPr>
                                </m:sSupPr>
                                <m:e>
                                  <m:r>
                                    <m:rPr>
                                      <m:sty m:val="p"/>
                                    </m:rPr>
                                    <a:rPr lang="en-US" sz="2200">
                                      <a:latin typeface="Cambria Math" panose="02040503050406030204" pitchFamily="18" charset="0"/>
                                    </a:rPr>
                                    <m:t>tan</m:t>
                                  </m:r>
                                </m:e>
                                <m:sup>
                                  <m:r>
                                    <a:rPr lang="ar-AE" sz="2200">
                                      <a:latin typeface="Cambria Math" panose="02040503050406030204" pitchFamily="18" charset="0"/>
                                    </a:rPr>
                                    <m:t>−</m:t>
                                  </m:r>
                                  <m:r>
                                    <a:rPr lang="ar-AE" sz="2200">
                                      <a:latin typeface="Cambria Math" panose="02040503050406030204" pitchFamily="18" charset="0"/>
                                    </a:rPr>
                                    <m:t>1</m:t>
                                  </m:r>
                                </m:sup>
                              </m:sSup>
                              <m:r>
                                <a:rPr lang="ar-AE" sz="2200">
                                  <a:latin typeface="Cambria Math" panose="02040503050406030204" pitchFamily="18" charset="0"/>
                                </a:rPr>
                                <m:t>𝑥</m:t>
                              </m:r>
                              <m:r>
                                <a:rPr lang="ar-AE" sz="2200">
                                  <a:latin typeface="Cambria Math" panose="02040503050406030204" pitchFamily="18" charset="0"/>
                                </a:rPr>
                                <m:t>+</m:t>
                              </m:r>
                              <m:sSup>
                                <m:sSupPr>
                                  <m:ctrlPr>
                                    <a:rPr lang="ar-AE" sz="2200" i="1">
                                      <a:latin typeface="Cambria Math" panose="02040503050406030204" pitchFamily="18" charset="0"/>
                                    </a:rPr>
                                  </m:ctrlPr>
                                </m:sSupPr>
                                <m:e>
                                  <m:r>
                                    <m:rPr>
                                      <m:sty m:val="p"/>
                                    </m:rPr>
                                    <a:rPr lang="en-US" sz="2200">
                                      <a:latin typeface="Cambria Math" panose="02040503050406030204" pitchFamily="18" charset="0"/>
                                    </a:rPr>
                                    <m:t>cos</m:t>
                                  </m:r>
                                </m:e>
                                <m:sup>
                                  <m:r>
                                    <a:rPr lang="ar-AE" sz="2200">
                                      <a:latin typeface="Cambria Math" panose="02040503050406030204" pitchFamily="18" charset="0"/>
                                    </a:rPr>
                                    <m:t>−</m:t>
                                  </m:r>
                                  <m:r>
                                    <a:rPr lang="ar-AE" sz="2200">
                                      <a:latin typeface="Cambria Math" panose="02040503050406030204" pitchFamily="18" charset="0"/>
                                    </a:rPr>
                                    <m:t>1</m:t>
                                  </m:r>
                                </m:sup>
                              </m:sSup>
                              <m:r>
                                <m:rPr>
                                  <m:sty m:val="p"/>
                                </m:rPr>
                                <a:rPr lang="en-US" sz="2200" b="0" i="0" smtClean="0">
                                  <a:latin typeface="Cambria Math" panose="02040503050406030204" pitchFamily="18" charset="0"/>
                                </a:rPr>
                                <m:t>x</m:t>
                              </m:r>
                            </m:e>
                          </m:d>
                        </m:e>
                      </m:phant>
                      <m:r>
                        <a:rPr lang="en-US" sz="2200" b="0" i="1" smtClean="0">
                          <a:latin typeface="Cambria Math" panose="02040503050406030204" pitchFamily="18" charset="0"/>
                        </a:rPr>
                        <m:t>  </m:t>
                      </m:r>
                      <m:r>
                        <a:rPr lang="ar-AE" sz="2200">
                          <a:latin typeface="Cambria Math" panose="02040503050406030204" pitchFamily="18" charset="0"/>
                        </a:rPr>
                        <m:t>=</m:t>
                      </m:r>
                      <m:func>
                        <m:funcPr>
                          <m:ctrlPr>
                            <a:rPr lang="ar-AE" sz="2200" i="1">
                              <a:latin typeface="Cambria Math" panose="02040503050406030204" pitchFamily="18" charset="0"/>
                            </a:rPr>
                          </m:ctrlPr>
                        </m:funcPr>
                        <m:fName>
                          <m:r>
                            <m:rPr>
                              <m:sty m:val="p"/>
                            </m:rPr>
                            <a:rPr lang="en-US" sz="2200">
                              <a:latin typeface="Cambria Math" panose="02040503050406030204" pitchFamily="18" charset="0"/>
                            </a:rPr>
                            <m:t>sin</m:t>
                          </m:r>
                        </m:fName>
                        <m:e>
                          <m:r>
                            <a:rPr lang="ar-AE" sz="2200">
                              <a:latin typeface="Cambria Math" panose="02040503050406030204" pitchFamily="18" charset="0"/>
                            </a:rPr>
                            <m:t>𝑢</m:t>
                          </m:r>
                        </m:e>
                      </m:func>
                      <m:func>
                        <m:funcPr>
                          <m:ctrlPr>
                            <a:rPr lang="ar-AE" sz="2200" i="1">
                              <a:latin typeface="Cambria Math" panose="02040503050406030204" pitchFamily="18" charset="0"/>
                            </a:rPr>
                          </m:ctrlPr>
                        </m:funcPr>
                        <m:fName>
                          <m:r>
                            <m:rPr>
                              <m:sty m:val="p"/>
                            </m:rPr>
                            <a:rPr lang="en-US" sz="2200">
                              <a:latin typeface="Cambria Math" panose="02040503050406030204" pitchFamily="18" charset="0"/>
                            </a:rPr>
                            <m:t>cos</m:t>
                          </m:r>
                        </m:fName>
                        <m:e>
                          <m:r>
                            <a:rPr lang="ar-AE" sz="2200">
                              <a:latin typeface="Cambria Math" panose="02040503050406030204" pitchFamily="18" charset="0"/>
                            </a:rPr>
                            <m:t>𝑣</m:t>
                          </m:r>
                        </m:e>
                      </m:func>
                      <m:r>
                        <a:rPr lang="ar-AE" sz="2200">
                          <a:latin typeface="Cambria Math" panose="02040503050406030204" pitchFamily="18" charset="0"/>
                        </a:rPr>
                        <m:t>+</m:t>
                      </m:r>
                      <m:func>
                        <m:funcPr>
                          <m:ctrlPr>
                            <a:rPr lang="ar-AE" sz="2200" i="1">
                              <a:latin typeface="Cambria Math" panose="02040503050406030204" pitchFamily="18" charset="0"/>
                            </a:rPr>
                          </m:ctrlPr>
                        </m:funcPr>
                        <m:fName>
                          <m:r>
                            <m:rPr>
                              <m:sty m:val="p"/>
                            </m:rPr>
                            <a:rPr lang="en-US" sz="2200">
                              <a:latin typeface="Cambria Math" panose="02040503050406030204" pitchFamily="18" charset="0"/>
                            </a:rPr>
                            <m:t>cos</m:t>
                          </m:r>
                        </m:fName>
                        <m:e>
                          <m:r>
                            <a:rPr lang="ar-AE" sz="2200">
                              <a:latin typeface="Cambria Math" panose="02040503050406030204" pitchFamily="18" charset="0"/>
                            </a:rPr>
                            <m:t>𝑢</m:t>
                          </m:r>
                        </m:e>
                      </m:func>
                      <m:func>
                        <m:funcPr>
                          <m:ctrlPr>
                            <a:rPr lang="ar-AE" sz="2200" i="1">
                              <a:latin typeface="Cambria Math" panose="02040503050406030204" pitchFamily="18" charset="0"/>
                            </a:rPr>
                          </m:ctrlPr>
                        </m:funcPr>
                        <m:fName>
                          <m:r>
                            <m:rPr>
                              <m:sty m:val="p"/>
                            </m:rPr>
                            <a:rPr lang="en-US" sz="2200">
                              <a:latin typeface="Cambria Math" panose="02040503050406030204" pitchFamily="18" charset="0"/>
                            </a:rPr>
                            <m:t>sin</m:t>
                          </m:r>
                        </m:fName>
                        <m:e>
                          <m:r>
                            <a:rPr lang="ar-AE" sz="2200">
                              <a:latin typeface="Cambria Math" panose="02040503050406030204" pitchFamily="18" charset="0"/>
                            </a:rPr>
                            <m:t>𝑣</m:t>
                          </m:r>
                        </m:e>
                      </m:func>
                    </m:oMath>
                    <m:oMath xmlns:m="http://schemas.openxmlformats.org/officeDocument/2006/math">
                      <m:phant>
                        <m:phantPr>
                          <m:show m:val="off"/>
                          <m:ctrlPr>
                            <a:rPr lang="ar-AE" sz="2200" i="1">
                              <a:latin typeface="Cambria Math" panose="02040503050406030204" pitchFamily="18" charset="0"/>
                            </a:rPr>
                          </m:ctrlPr>
                        </m:phantPr>
                        <m:e>
                          <m:r>
                            <m:rPr>
                              <m:sty m:val="p"/>
                            </m:rPr>
                            <a:rPr lang="en-US" sz="2200">
                              <a:latin typeface="Cambria Math" panose="02040503050406030204" pitchFamily="18" charset="0"/>
                            </a:rPr>
                            <m:t>sin</m:t>
                          </m:r>
                          <m:r>
                            <a:rPr lang="en-US" sz="2200">
                              <a:latin typeface="Cambria Math" panose="02040503050406030204" pitchFamily="18" charset="0"/>
                            </a:rPr>
                            <m:t>⁡</m:t>
                          </m:r>
                          <m:d>
                            <m:dPr>
                              <m:ctrlPr>
                                <a:rPr lang="ar-AE" sz="2200" i="1">
                                  <a:latin typeface="Cambria Math" panose="02040503050406030204" pitchFamily="18" charset="0"/>
                                </a:rPr>
                              </m:ctrlPr>
                            </m:dPr>
                            <m:e>
                              <m:sSup>
                                <m:sSupPr>
                                  <m:ctrlPr>
                                    <a:rPr lang="ar-AE" sz="2200" i="1">
                                      <a:latin typeface="Cambria Math" panose="02040503050406030204" pitchFamily="18" charset="0"/>
                                    </a:rPr>
                                  </m:ctrlPr>
                                </m:sSupPr>
                                <m:e>
                                  <m:r>
                                    <m:rPr>
                                      <m:sty m:val="p"/>
                                    </m:rPr>
                                    <a:rPr lang="en-US" sz="2200">
                                      <a:latin typeface="Cambria Math" panose="02040503050406030204" pitchFamily="18" charset="0"/>
                                    </a:rPr>
                                    <m:t>tan</m:t>
                                  </m:r>
                                </m:e>
                                <m:sup>
                                  <m:r>
                                    <a:rPr lang="ar-AE" sz="2200">
                                      <a:latin typeface="Cambria Math" panose="02040503050406030204" pitchFamily="18" charset="0"/>
                                    </a:rPr>
                                    <m:t>−</m:t>
                                  </m:r>
                                  <m:r>
                                    <a:rPr lang="ar-AE" sz="2200">
                                      <a:latin typeface="Cambria Math" panose="02040503050406030204" pitchFamily="18" charset="0"/>
                                    </a:rPr>
                                    <m:t>1</m:t>
                                  </m:r>
                                </m:sup>
                              </m:sSup>
                              <m:r>
                                <a:rPr lang="ar-AE" sz="2200">
                                  <a:latin typeface="Cambria Math" panose="02040503050406030204" pitchFamily="18" charset="0"/>
                                </a:rPr>
                                <m:t>𝑥</m:t>
                              </m:r>
                              <m:r>
                                <a:rPr lang="ar-AE" sz="2200">
                                  <a:latin typeface="Cambria Math" panose="02040503050406030204" pitchFamily="18" charset="0"/>
                                </a:rPr>
                                <m:t>+</m:t>
                              </m:r>
                              <m:sSup>
                                <m:sSupPr>
                                  <m:ctrlPr>
                                    <a:rPr lang="ar-AE" sz="2200" i="1">
                                      <a:latin typeface="Cambria Math" panose="02040503050406030204" pitchFamily="18" charset="0"/>
                                    </a:rPr>
                                  </m:ctrlPr>
                                </m:sSupPr>
                                <m:e>
                                  <m:r>
                                    <m:rPr>
                                      <m:sty m:val="p"/>
                                    </m:rPr>
                                    <a:rPr lang="en-US" sz="2200">
                                      <a:latin typeface="Cambria Math" panose="02040503050406030204" pitchFamily="18" charset="0"/>
                                    </a:rPr>
                                    <m:t>cos</m:t>
                                  </m:r>
                                </m:e>
                                <m:sup>
                                  <m:r>
                                    <a:rPr lang="ar-AE" sz="2200">
                                      <a:latin typeface="Cambria Math" panose="02040503050406030204" pitchFamily="18" charset="0"/>
                                    </a:rPr>
                                    <m:t>−</m:t>
                                  </m:r>
                                  <m:r>
                                    <a:rPr lang="ar-AE" sz="2200">
                                      <a:latin typeface="Cambria Math" panose="02040503050406030204" pitchFamily="18" charset="0"/>
                                    </a:rPr>
                                    <m:t>1</m:t>
                                  </m:r>
                                </m:sup>
                              </m:sSup>
                              <m:r>
                                <a:rPr lang="ar-AE" sz="2200">
                                  <a:latin typeface="Cambria Math" panose="02040503050406030204" pitchFamily="18" charset="0"/>
                                </a:rPr>
                                <m:t>𝑥</m:t>
                              </m:r>
                            </m:e>
                          </m:d>
                        </m:e>
                      </m:phant>
                      <m:r>
                        <a:rPr lang="en-US" sz="2200" b="0" i="0" smtClean="0">
                          <a:latin typeface="Cambria Math" panose="02040503050406030204" pitchFamily="18" charset="0"/>
                        </a:rPr>
                        <m:t>  </m:t>
                      </m:r>
                      <m:r>
                        <a:rPr lang="ar-AE" sz="2200">
                          <a:latin typeface="Cambria Math" panose="02040503050406030204" pitchFamily="18" charset="0"/>
                        </a:rPr>
                        <m:t>=</m:t>
                      </m:r>
                      <m:d>
                        <m:dPr>
                          <m:ctrlPr>
                            <a:rPr lang="ar-AE" sz="2200" i="1">
                              <a:latin typeface="Cambria Math" panose="02040503050406030204" pitchFamily="18" charset="0"/>
                            </a:rPr>
                          </m:ctrlPr>
                        </m:dPr>
                        <m:e>
                          <m:f>
                            <m:fPr>
                              <m:ctrlPr>
                                <a:rPr lang="ar-AE" sz="2200" i="1">
                                  <a:latin typeface="Cambria Math" panose="02040503050406030204" pitchFamily="18" charset="0"/>
                                </a:rPr>
                              </m:ctrlPr>
                            </m:fPr>
                            <m:num>
                              <m:r>
                                <a:rPr lang="ar-AE" sz="2200">
                                  <a:latin typeface="Cambria Math" panose="02040503050406030204" pitchFamily="18" charset="0"/>
                                </a:rPr>
                                <m:t>𝑥</m:t>
                              </m:r>
                            </m:num>
                            <m:den>
                              <m:rad>
                                <m:radPr>
                                  <m:degHide m:val="on"/>
                                  <m:ctrlPr>
                                    <a:rPr lang="ar-AE" sz="2200" i="1">
                                      <a:latin typeface="Cambria Math" panose="02040503050406030204" pitchFamily="18" charset="0"/>
                                    </a:rPr>
                                  </m:ctrlPr>
                                </m:radPr>
                                <m:deg/>
                                <m:e>
                                  <m:r>
                                    <a:rPr lang="ar-AE" sz="2200">
                                      <a:latin typeface="Cambria Math" panose="02040503050406030204" pitchFamily="18" charset="0"/>
                                    </a:rPr>
                                    <m:t>1</m:t>
                                  </m:r>
                                  <m:r>
                                    <a:rPr lang="ar-AE" sz="2200">
                                      <a:latin typeface="Cambria Math" panose="02040503050406030204" pitchFamily="18" charset="0"/>
                                    </a:rPr>
                                    <m:t>+</m:t>
                                  </m:r>
                                  <m:sSup>
                                    <m:sSupPr>
                                      <m:ctrlPr>
                                        <a:rPr lang="ar-AE" sz="2200" i="1">
                                          <a:latin typeface="Cambria Math" panose="02040503050406030204" pitchFamily="18" charset="0"/>
                                        </a:rPr>
                                      </m:ctrlPr>
                                    </m:sSupPr>
                                    <m:e>
                                      <m:r>
                                        <a:rPr lang="ar-AE" sz="2200">
                                          <a:latin typeface="Cambria Math" panose="02040503050406030204" pitchFamily="18" charset="0"/>
                                        </a:rPr>
                                        <m:t>𝑥</m:t>
                                      </m:r>
                                    </m:e>
                                    <m:sup>
                                      <m:r>
                                        <a:rPr lang="ar-AE" sz="2200">
                                          <a:latin typeface="Cambria Math" panose="02040503050406030204" pitchFamily="18" charset="0"/>
                                        </a:rPr>
                                        <m:t>2</m:t>
                                      </m:r>
                                    </m:sup>
                                  </m:sSup>
                                </m:e>
                              </m:rad>
                            </m:den>
                          </m:f>
                        </m:e>
                      </m:d>
                      <m:d>
                        <m:dPr>
                          <m:ctrlPr>
                            <a:rPr lang="ar-AE" sz="2200" i="1">
                              <a:latin typeface="Cambria Math" panose="02040503050406030204" pitchFamily="18" charset="0"/>
                            </a:rPr>
                          </m:ctrlPr>
                        </m:dPr>
                        <m:e>
                          <m:r>
                            <a:rPr lang="ar-AE" sz="2200">
                              <a:latin typeface="Cambria Math" panose="02040503050406030204" pitchFamily="18" charset="0"/>
                            </a:rPr>
                            <m:t>𝑥</m:t>
                          </m:r>
                        </m:e>
                      </m:d>
                      <m:r>
                        <a:rPr lang="ar-AE" sz="2200">
                          <a:latin typeface="Cambria Math" panose="02040503050406030204" pitchFamily="18" charset="0"/>
                        </a:rPr>
                        <m:t>+</m:t>
                      </m:r>
                      <m:d>
                        <m:dPr>
                          <m:ctrlPr>
                            <a:rPr lang="ar-AE" sz="2200" i="1">
                              <a:latin typeface="Cambria Math" panose="02040503050406030204" pitchFamily="18" charset="0"/>
                            </a:rPr>
                          </m:ctrlPr>
                        </m:dPr>
                        <m:e>
                          <m:f>
                            <m:fPr>
                              <m:ctrlPr>
                                <a:rPr lang="ar-AE" sz="2200" i="1">
                                  <a:latin typeface="Cambria Math" panose="02040503050406030204" pitchFamily="18" charset="0"/>
                                </a:rPr>
                              </m:ctrlPr>
                            </m:fPr>
                            <m:num>
                              <m:r>
                                <a:rPr lang="ar-AE" sz="2200">
                                  <a:latin typeface="Cambria Math" panose="02040503050406030204" pitchFamily="18" charset="0"/>
                                </a:rPr>
                                <m:t>1</m:t>
                              </m:r>
                            </m:num>
                            <m:den>
                              <m:rad>
                                <m:radPr>
                                  <m:degHide m:val="on"/>
                                  <m:ctrlPr>
                                    <a:rPr lang="ar-AE" sz="2200" i="1">
                                      <a:latin typeface="Cambria Math" panose="02040503050406030204" pitchFamily="18" charset="0"/>
                                    </a:rPr>
                                  </m:ctrlPr>
                                </m:radPr>
                                <m:deg/>
                                <m:e>
                                  <m:r>
                                    <a:rPr lang="ar-AE" sz="2200">
                                      <a:latin typeface="Cambria Math" panose="02040503050406030204" pitchFamily="18" charset="0"/>
                                    </a:rPr>
                                    <m:t>1</m:t>
                                  </m:r>
                                  <m:r>
                                    <a:rPr lang="ar-AE" sz="2200">
                                      <a:latin typeface="Cambria Math" panose="02040503050406030204" pitchFamily="18" charset="0"/>
                                    </a:rPr>
                                    <m:t>+</m:t>
                                  </m:r>
                                  <m:sSup>
                                    <m:sSupPr>
                                      <m:ctrlPr>
                                        <a:rPr lang="ar-AE" sz="2200" i="1">
                                          <a:latin typeface="Cambria Math" panose="02040503050406030204" pitchFamily="18" charset="0"/>
                                        </a:rPr>
                                      </m:ctrlPr>
                                    </m:sSupPr>
                                    <m:e>
                                      <m:r>
                                        <a:rPr lang="ar-AE" sz="2200">
                                          <a:latin typeface="Cambria Math" panose="02040503050406030204" pitchFamily="18" charset="0"/>
                                        </a:rPr>
                                        <m:t>𝑥</m:t>
                                      </m:r>
                                    </m:e>
                                    <m:sup>
                                      <m:r>
                                        <a:rPr lang="ar-AE" sz="2200">
                                          <a:latin typeface="Cambria Math" panose="02040503050406030204" pitchFamily="18" charset="0"/>
                                        </a:rPr>
                                        <m:t>2</m:t>
                                      </m:r>
                                    </m:sup>
                                  </m:sSup>
                                </m:e>
                              </m:rad>
                            </m:den>
                          </m:f>
                        </m:e>
                      </m:d>
                      <m:d>
                        <m:dPr>
                          <m:ctrlPr>
                            <a:rPr lang="ar-AE" sz="2200" i="1">
                              <a:latin typeface="Cambria Math" panose="02040503050406030204" pitchFamily="18" charset="0"/>
                            </a:rPr>
                          </m:ctrlPr>
                        </m:dPr>
                        <m:e>
                          <m:rad>
                            <m:radPr>
                              <m:degHide m:val="on"/>
                              <m:ctrlPr>
                                <a:rPr lang="ar-AE" sz="2200" i="1">
                                  <a:latin typeface="Cambria Math" panose="02040503050406030204" pitchFamily="18" charset="0"/>
                                </a:rPr>
                              </m:ctrlPr>
                            </m:radPr>
                            <m:deg/>
                            <m:e>
                              <m:r>
                                <a:rPr lang="ar-AE" sz="2200">
                                  <a:latin typeface="Cambria Math" panose="02040503050406030204" pitchFamily="18" charset="0"/>
                                </a:rPr>
                                <m:t>1</m:t>
                              </m:r>
                              <m:r>
                                <a:rPr lang="ar-AE" sz="2200">
                                  <a:latin typeface="Cambria Math" panose="02040503050406030204" pitchFamily="18" charset="0"/>
                                </a:rPr>
                                <m:t>−</m:t>
                              </m:r>
                              <m:sSup>
                                <m:sSupPr>
                                  <m:ctrlPr>
                                    <a:rPr lang="ar-AE" sz="2200" i="1">
                                      <a:latin typeface="Cambria Math" panose="02040503050406030204" pitchFamily="18" charset="0"/>
                                    </a:rPr>
                                  </m:ctrlPr>
                                </m:sSupPr>
                                <m:e>
                                  <m:r>
                                    <a:rPr lang="ar-AE" sz="2200">
                                      <a:latin typeface="Cambria Math" panose="02040503050406030204" pitchFamily="18" charset="0"/>
                                    </a:rPr>
                                    <m:t>𝑥</m:t>
                                  </m:r>
                                </m:e>
                                <m:sup>
                                  <m:r>
                                    <a:rPr lang="ar-AE" sz="2200">
                                      <a:latin typeface="Cambria Math" panose="02040503050406030204" pitchFamily="18" charset="0"/>
                                    </a:rPr>
                                    <m:t>2</m:t>
                                  </m:r>
                                </m:sup>
                              </m:sSup>
                            </m:e>
                          </m:rad>
                        </m:e>
                      </m:d>
                    </m:oMath>
                    <m:oMath xmlns:m="http://schemas.openxmlformats.org/officeDocument/2006/math">
                      <m:phant>
                        <m:phantPr>
                          <m:show m:val="off"/>
                          <m:ctrlPr>
                            <a:rPr lang="ar-AE" sz="2200" i="1">
                              <a:latin typeface="Cambria Math" panose="02040503050406030204" pitchFamily="18" charset="0"/>
                            </a:rPr>
                          </m:ctrlPr>
                        </m:phantPr>
                        <m:e>
                          <m:r>
                            <m:rPr>
                              <m:sty m:val="p"/>
                            </m:rPr>
                            <a:rPr lang="en-US" sz="2200">
                              <a:latin typeface="Cambria Math" panose="02040503050406030204" pitchFamily="18" charset="0"/>
                            </a:rPr>
                            <m:t>sin</m:t>
                          </m:r>
                          <m:r>
                            <a:rPr lang="en-US" sz="2200">
                              <a:latin typeface="Cambria Math" panose="02040503050406030204" pitchFamily="18" charset="0"/>
                            </a:rPr>
                            <m:t>⁡</m:t>
                          </m:r>
                          <m:d>
                            <m:dPr>
                              <m:ctrlPr>
                                <a:rPr lang="ar-AE" sz="2200" i="1">
                                  <a:latin typeface="Cambria Math" panose="02040503050406030204" pitchFamily="18" charset="0"/>
                                </a:rPr>
                              </m:ctrlPr>
                            </m:dPr>
                            <m:e>
                              <m:sSup>
                                <m:sSupPr>
                                  <m:ctrlPr>
                                    <a:rPr lang="ar-AE" sz="2200" i="1">
                                      <a:latin typeface="Cambria Math" panose="02040503050406030204" pitchFamily="18" charset="0"/>
                                    </a:rPr>
                                  </m:ctrlPr>
                                </m:sSupPr>
                                <m:e>
                                  <m:r>
                                    <m:rPr>
                                      <m:sty m:val="p"/>
                                    </m:rPr>
                                    <a:rPr lang="en-US" sz="2200">
                                      <a:latin typeface="Cambria Math" panose="02040503050406030204" pitchFamily="18" charset="0"/>
                                    </a:rPr>
                                    <m:t>tan</m:t>
                                  </m:r>
                                </m:e>
                                <m:sup>
                                  <m:r>
                                    <a:rPr lang="ar-AE" sz="2200">
                                      <a:latin typeface="Cambria Math" panose="02040503050406030204" pitchFamily="18" charset="0"/>
                                    </a:rPr>
                                    <m:t>−</m:t>
                                  </m:r>
                                  <m:r>
                                    <a:rPr lang="ar-AE" sz="2200">
                                      <a:latin typeface="Cambria Math" panose="02040503050406030204" pitchFamily="18" charset="0"/>
                                    </a:rPr>
                                    <m:t>1</m:t>
                                  </m:r>
                                </m:sup>
                              </m:sSup>
                              <m:r>
                                <a:rPr lang="ar-AE" sz="2200">
                                  <a:latin typeface="Cambria Math" panose="02040503050406030204" pitchFamily="18" charset="0"/>
                                </a:rPr>
                                <m:t>𝑥</m:t>
                              </m:r>
                              <m:r>
                                <a:rPr lang="ar-AE" sz="2200">
                                  <a:latin typeface="Cambria Math" panose="02040503050406030204" pitchFamily="18" charset="0"/>
                                </a:rPr>
                                <m:t>+</m:t>
                              </m:r>
                              <m:sSup>
                                <m:sSupPr>
                                  <m:ctrlPr>
                                    <a:rPr lang="ar-AE" sz="2200" i="1">
                                      <a:latin typeface="Cambria Math" panose="02040503050406030204" pitchFamily="18" charset="0"/>
                                    </a:rPr>
                                  </m:ctrlPr>
                                </m:sSupPr>
                                <m:e>
                                  <m:r>
                                    <m:rPr>
                                      <m:sty m:val="p"/>
                                    </m:rPr>
                                    <a:rPr lang="en-US" sz="2200">
                                      <a:latin typeface="Cambria Math" panose="02040503050406030204" pitchFamily="18" charset="0"/>
                                    </a:rPr>
                                    <m:t>cos</m:t>
                                  </m:r>
                                </m:e>
                                <m:sup>
                                  <m:r>
                                    <a:rPr lang="ar-AE" sz="2200">
                                      <a:latin typeface="Cambria Math" panose="02040503050406030204" pitchFamily="18" charset="0"/>
                                    </a:rPr>
                                    <m:t>−</m:t>
                                  </m:r>
                                  <m:r>
                                    <a:rPr lang="ar-AE" sz="2200">
                                      <a:latin typeface="Cambria Math" panose="02040503050406030204" pitchFamily="18" charset="0"/>
                                    </a:rPr>
                                    <m:t>1</m:t>
                                  </m:r>
                                </m:sup>
                              </m:sSup>
                              <m:r>
                                <a:rPr lang="ar-AE" sz="2200">
                                  <a:latin typeface="Cambria Math" panose="02040503050406030204" pitchFamily="18" charset="0"/>
                                </a:rPr>
                                <m:t>𝑥</m:t>
                              </m:r>
                            </m:e>
                          </m:d>
                        </m:e>
                      </m:phant>
                      <m:r>
                        <a:rPr lang="en-US" sz="2200" b="0" i="0" smtClean="0">
                          <a:latin typeface="Cambria Math" panose="02040503050406030204" pitchFamily="18" charset="0"/>
                        </a:rPr>
                        <m:t>  </m:t>
                      </m:r>
                      <m:r>
                        <a:rPr lang="ar-AE" sz="2200">
                          <a:latin typeface="Cambria Math" panose="02040503050406030204" pitchFamily="18" charset="0"/>
                        </a:rPr>
                        <m:t>=</m:t>
                      </m:r>
                      <m:f>
                        <m:fPr>
                          <m:ctrlPr>
                            <a:rPr lang="ar-AE" sz="2200" i="1">
                              <a:latin typeface="Cambria Math" panose="02040503050406030204" pitchFamily="18" charset="0"/>
                            </a:rPr>
                          </m:ctrlPr>
                        </m:fPr>
                        <m:num>
                          <m:sSup>
                            <m:sSupPr>
                              <m:ctrlPr>
                                <a:rPr lang="ar-AE" sz="2200" i="1">
                                  <a:latin typeface="Cambria Math" panose="02040503050406030204" pitchFamily="18" charset="0"/>
                                </a:rPr>
                              </m:ctrlPr>
                            </m:sSupPr>
                            <m:e>
                              <m:r>
                                <a:rPr lang="ar-AE" sz="2200">
                                  <a:latin typeface="Cambria Math" panose="02040503050406030204" pitchFamily="18" charset="0"/>
                                </a:rPr>
                                <m:t>𝑥</m:t>
                              </m:r>
                            </m:e>
                            <m:sup>
                              <m:r>
                                <a:rPr lang="ar-AE" sz="2200">
                                  <a:latin typeface="Cambria Math" panose="02040503050406030204" pitchFamily="18" charset="0"/>
                                </a:rPr>
                                <m:t>2</m:t>
                              </m:r>
                            </m:sup>
                          </m:sSup>
                        </m:num>
                        <m:den>
                          <m:rad>
                            <m:radPr>
                              <m:degHide m:val="on"/>
                              <m:ctrlPr>
                                <a:rPr lang="ar-AE" sz="2200" i="1">
                                  <a:latin typeface="Cambria Math" panose="02040503050406030204" pitchFamily="18" charset="0"/>
                                </a:rPr>
                              </m:ctrlPr>
                            </m:radPr>
                            <m:deg/>
                            <m:e>
                              <m:r>
                                <a:rPr lang="ar-AE" sz="2200">
                                  <a:latin typeface="Cambria Math" panose="02040503050406030204" pitchFamily="18" charset="0"/>
                                </a:rPr>
                                <m:t>1</m:t>
                              </m:r>
                              <m:r>
                                <a:rPr lang="ar-AE" sz="2200">
                                  <a:latin typeface="Cambria Math" panose="02040503050406030204" pitchFamily="18" charset="0"/>
                                </a:rPr>
                                <m:t>+</m:t>
                              </m:r>
                              <m:sSup>
                                <m:sSupPr>
                                  <m:ctrlPr>
                                    <a:rPr lang="ar-AE" sz="2200" i="1">
                                      <a:latin typeface="Cambria Math" panose="02040503050406030204" pitchFamily="18" charset="0"/>
                                    </a:rPr>
                                  </m:ctrlPr>
                                </m:sSupPr>
                                <m:e>
                                  <m:r>
                                    <a:rPr lang="ar-AE" sz="2200">
                                      <a:latin typeface="Cambria Math" panose="02040503050406030204" pitchFamily="18" charset="0"/>
                                    </a:rPr>
                                    <m:t>𝑥</m:t>
                                  </m:r>
                                </m:e>
                                <m:sup>
                                  <m:r>
                                    <a:rPr lang="ar-AE" sz="2200">
                                      <a:latin typeface="Cambria Math" panose="02040503050406030204" pitchFamily="18" charset="0"/>
                                    </a:rPr>
                                    <m:t>2</m:t>
                                  </m:r>
                                </m:sup>
                              </m:sSup>
                            </m:e>
                          </m:rad>
                        </m:den>
                      </m:f>
                      <m:r>
                        <a:rPr lang="ar-AE" sz="2200">
                          <a:latin typeface="Cambria Math" panose="02040503050406030204" pitchFamily="18" charset="0"/>
                        </a:rPr>
                        <m:t>+</m:t>
                      </m:r>
                      <m:f>
                        <m:fPr>
                          <m:ctrlPr>
                            <a:rPr lang="ar-AE" sz="2200" i="1">
                              <a:latin typeface="Cambria Math" panose="02040503050406030204" pitchFamily="18" charset="0"/>
                            </a:rPr>
                          </m:ctrlPr>
                        </m:fPr>
                        <m:num>
                          <m:rad>
                            <m:radPr>
                              <m:degHide m:val="on"/>
                              <m:ctrlPr>
                                <a:rPr lang="ar-AE" sz="2200" i="1">
                                  <a:latin typeface="Cambria Math" panose="02040503050406030204" pitchFamily="18" charset="0"/>
                                </a:rPr>
                              </m:ctrlPr>
                            </m:radPr>
                            <m:deg/>
                            <m:e>
                              <m:r>
                                <a:rPr lang="ar-AE" sz="2200">
                                  <a:latin typeface="Cambria Math" panose="02040503050406030204" pitchFamily="18" charset="0"/>
                                </a:rPr>
                                <m:t>1</m:t>
                              </m:r>
                              <m:r>
                                <a:rPr lang="ar-AE" sz="2200">
                                  <a:latin typeface="Cambria Math" panose="02040503050406030204" pitchFamily="18" charset="0"/>
                                </a:rPr>
                                <m:t>−</m:t>
                              </m:r>
                              <m:sSup>
                                <m:sSupPr>
                                  <m:ctrlPr>
                                    <a:rPr lang="ar-AE" sz="2200" i="1">
                                      <a:latin typeface="Cambria Math" panose="02040503050406030204" pitchFamily="18" charset="0"/>
                                    </a:rPr>
                                  </m:ctrlPr>
                                </m:sSupPr>
                                <m:e>
                                  <m:r>
                                    <a:rPr lang="ar-AE" sz="2200">
                                      <a:latin typeface="Cambria Math" panose="02040503050406030204" pitchFamily="18" charset="0"/>
                                    </a:rPr>
                                    <m:t>𝑥</m:t>
                                  </m:r>
                                </m:e>
                                <m:sup>
                                  <m:r>
                                    <a:rPr lang="ar-AE" sz="2200">
                                      <a:latin typeface="Cambria Math" panose="02040503050406030204" pitchFamily="18" charset="0"/>
                                    </a:rPr>
                                    <m:t>2</m:t>
                                  </m:r>
                                </m:sup>
                              </m:sSup>
                            </m:e>
                          </m:rad>
                        </m:num>
                        <m:den>
                          <m:rad>
                            <m:radPr>
                              <m:degHide m:val="on"/>
                              <m:ctrlPr>
                                <a:rPr lang="ar-AE" sz="2200" i="1">
                                  <a:latin typeface="Cambria Math" panose="02040503050406030204" pitchFamily="18" charset="0"/>
                                </a:rPr>
                              </m:ctrlPr>
                            </m:radPr>
                            <m:deg/>
                            <m:e>
                              <m:r>
                                <a:rPr lang="ar-AE" sz="2200">
                                  <a:latin typeface="Cambria Math" panose="02040503050406030204" pitchFamily="18" charset="0"/>
                                </a:rPr>
                                <m:t>1</m:t>
                              </m:r>
                              <m:r>
                                <a:rPr lang="ar-AE" sz="2200">
                                  <a:latin typeface="Cambria Math" panose="02040503050406030204" pitchFamily="18" charset="0"/>
                                </a:rPr>
                                <m:t>+</m:t>
                              </m:r>
                              <m:sSup>
                                <m:sSupPr>
                                  <m:ctrlPr>
                                    <a:rPr lang="ar-AE" sz="2200" i="1">
                                      <a:latin typeface="Cambria Math" panose="02040503050406030204" pitchFamily="18" charset="0"/>
                                    </a:rPr>
                                  </m:ctrlPr>
                                </m:sSupPr>
                                <m:e>
                                  <m:r>
                                    <a:rPr lang="ar-AE" sz="2200">
                                      <a:latin typeface="Cambria Math" panose="02040503050406030204" pitchFamily="18" charset="0"/>
                                    </a:rPr>
                                    <m:t>𝑥</m:t>
                                  </m:r>
                                </m:e>
                                <m:sup>
                                  <m:r>
                                    <a:rPr lang="ar-AE" sz="2200">
                                      <a:latin typeface="Cambria Math" panose="02040503050406030204" pitchFamily="18" charset="0"/>
                                    </a:rPr>
                                    <m:t>2</m:t>
                                  </m:r>
                                </m:sup>
                              </m:sSup>
                            </m:e>
                          </m:rad>
                        </m:den>
                      </m:f>
                    </m:oMath>
                    <m:oMath xmlns:m="http://schemas.openxmlformats.org/officeDocument/2006/math">
                      <m:phant>
                        <m:phantPr>
                          <m:show m:val="off"/>
                          <m:ctrlPr>
                            <a:rPr lang="ar-AE" sz="2200" i="1">
                              <a:latin typeface="Cambria Math" panose="02040503050406030204" pitchFamily="18" charset="0"/>
                            </a:rPr>
                          </m:ctrlPr>
                        </m:phantPr>
                        <m:e>
                          <m:r>
                            <m:rPr>
                              <m:sty m:val="p"/>
                            </m:rPr>
                            <a:rPr lang="en-US" sz="2200">
                              <a:latin typeface="Cambria Math" panose="02040503050406030204" pitchFamily="18" charset="0"/>
                            </a:rPr>
                            <m:t>sin</m:t>
                          </m:r>
                          <m:r>
                            <a:rPr lang="en-US" sz="2200">
                              <a:latin typeface="Cambria Math" panose="02040503050406030204" pitchFamily="18" charset="0"/>
                            </a:rPr>
                            <m:t>⁡</m:t>
                          </m:r>
                          <m:d>
                            <m:dPr>
                              <m:ctrlPr>
                                <a:rPr lang="ar-AE" sz="2200" i="1">
                                  <a:latin typeface="Cambria Math" panose="02040503050406030204" pitchFamily="18" charset="0"/>
                                </a:rPr>
                              </m:ctrlPr>
                            </m:dPr>
                            <m:e>
                              <m:sSup>
                                <m:sSupPr>
                                  <m:ctrlPr>
                                    <a:rPr lang="ar-AE" sz="2200" i="1">
                                      <a:latin typeface="Cambria Math" panose="02040503050406030204" pitchFamily="18" charset="0"/>
                                    </a:rPr>
                                  </m:ctrlPr>
                                </m:sSupPr>
                                <m:e>
                                  <m:r>
                                    <m:rPr>
                                      <m:sty m:val="p"/>
                                    </m:rPr>
                                    <a:rPr lang="en-US" sz="2200">
                                      <a:latin typeface="Cambria Math" panose="02040503050406030204" pitchFamily="18" charset="0"/>
                                    </a:rPr>
                                    <m:t>tan</m:t>
                                  </m:r>
                                </m:e>
                                <m:sup>
                                  <m:r>
                                    <a:rPr lang="ar-AE" sz="2200">
                                      <a:latin typeface="Cambria Math" panose="02040503050406030204" pitchFamily="18" charset="0"/>
                                    </a:rPr>
                                    <m:t>−</m:t>
                                  </m:r>
                                  <m:r>
                                    <a:rPr lang="ar-AE" sz="2200">
                                      <a:latin typeface="Cambria Math" panose="02040503050406030204" pitchFamily="18" charset="0"/>
                                    </a:rPr>
                                    <m:t>1</m:t>
                                  </m:r>
                                </m:sup>
                              </m:sSup>
                              <m:r>
                                <a:rPr lang="ar-AE" sz="2200">
                                  <a:latin typeface="Cambria Math" panose="02040503050406030204" pitchFamily="18" charset="0"/>
                                </a:rPr>
                                <m:t>𝑥</m:t>
                              </m:r>
                              <m:r>
                                <a:rPr lang="ar-AE" sz="2200">
                                  <a:latin typeface="Cambria Math" panose="02040503050406030204" pitchFamily="18" charset="0"/>
                                </a:rPr>
                                <m:t>+</m:t>
                              </m:r>
                              <m:sSup>
                                <m:sSupPr>
                                  <m:ctrlPr>
                                    <a:rPr lang="ar-AE" sz="2200" i="1">
                                      <a:latin typeface="Cambria Math" panose="02040503050406030204" pitchFamily="18" charset="0"/>
                                    </a:rPr>
                                  </m:ctrlPr>
                                </m:sSupPr>
                                <m:e>
                                  <m:r>
                                    <m:rPr>
                                      <m:sty m:val="p"/>
                                    </m:rPr>
                                    <a:rPr lang="en-US" sz="2200">
                                      <a:latin typeface="Cambria Math" panose="02040503050406030204" pitchFamily="18" charset="0"/>
                                    </a:rPr>
                                    <m:t>cos</m:t>
                                  </m:r>
                                </m:e>
                                <m:sup>
                                  <m:r>
                                    <a:rPr lang="ar-AE" sz="2200">
                                      <a:latin typeface="Cambria Math" panose="02040503050406030204" pitchFamily="18" charset="0"/>
                                    </a:rPr>
                                    <m:t>−</m:t>
                                  </m:r>
                                  <m:r>
                                    <a:rPr lang="ar-AE" sz="2200">
                                      <a:latin typeface="Cambria Math" panose="02040503050406030204" pitchFamily="18" charset="0"/>
                                    </a:rPr>
                                    <m:t>1</m:t>
                                  </m:r>
                                </m:sup>
                              </m:sSup>
                              <m:r>
                                <a:rPr lang="ar-AE" sz="2200">
                                  <a:latin typeface="Cambria Math" panose="02040503050406030204" pitchFamily="18" charset="0"/>
                                </a:rPr>
                                <m:t>𝑥</m:t>
                              </m:r>
                            </m:e>
                          </m:d>
                        </m:e>
                      </m:phant>
                      <m:r>
                        <a:rPr lang="en-US" sz="2200" b="0" i="1" smtClean="0">
                          <a:latin typeface="Cambria Math" panose="02040503050406030204" pitchFamily="18" charset="0"/>
                        </a:rPr>
                        <m:t>  </m:t>
                      </m:r>
                      <m:r>
                        <a:rPr lang="ar-AE" sz="2200">
                          <a:latin typeface="Cambria Math" panose="02040503050406030204" pitchFamily="18" charset="0"/>
                        </a:rPr>
                        <m:t>=</m:t>
                      </m:r>
                      <m:f>
                        <m:fPr>
                          <m:ctrlPr>
                            <a:rPr lang="ar-AE" sz="2200" i="1">
                              <a:latin typeface="Cambria Math" panose="02040503050406030204" pitchFamily="18" charset="0"/>
                            </a:rPr>
                          </m:ctrlPr>
                        </m:fPr>
                        <m:num>
                          <m:sSup>
                            <m:sSupPr>
                              <m:ctrlPr>
                                <a:rPr lang="ar-AE" sz="2200" i="1">
                                  <a:latin typeface="Cambria Math" panose="02040503050406030204" pitchFamily="18" charset="0"/>
                                </a:rPr>
                              </m:ctrlPr>
                            </m:sSupPr>
                            <m:e>
                              <m:r>
                                <a:rPr lang="ar-AE" sz="2200">
                                  <a:latin typeface="Cambria Math" panose="02040503050406030204" pitchFamily="18" charset="0"/>
                                </a:rPr>
                                <m:t>𝑥</m:t>
                              </m:r>
                            </m:e>
                            <m:sup>
                              <m:r>
                                <a:rPr lang="ar-AE" sz="2200">
                                  <a:latin typeface="Cambria Math" panose="02040503050406030204" pitchFamily="18" charset="0"/>
                                </a:rPr>
                                <m:t>2</m:t>
                              </m:r>
                            </m:sup>
                          </m:sSup>
                          <m:r>
                            <a:rPr lang="ar-AE" sz="2200">
                              <a:latin typeface="Cambria Math" panose="02040503050406030204" pitchFamily="18" charset="0"/>
                            </a:rPr>
                            <m:t>+</m:t>
                          </m:r>
                          <m:rad>
                            <m:radPr>
                              <m:degHide m:val="on"/>
                              <m:ctrlPr>
                                <a:rPr lang="ar-AE" sz="2200" i="1">
                                  <a:latin typeface="Cambria Math" panose="02040503050406030204" pitchFamily="18" charset="0"/>
                                </a:rPr>
                              </m:ctrlPr>
                            </m:radPr>
                            <m:deg/>
                            <m:e>
                              <m:r>
                                <a:rPr lang="ar-AE" sz="2200">
                                  <a:latin typeface="Cambria Math" panose="02040503050406030204" pitchFamily="18" charset="0"/>
                                </a:rPr>
                                <m:t>1</m:t>
                              </m:r>
                              <m:r>
                                <a:rPr lang="ar-AE" sz="2200">
                                  <a:latin typeface="Cambria Math" panose="02040503050406030204" pitchFamily="18" charset="0"/>
                                </a:rPr>
                                <m:t>−</m:t>
                              </m:r>
                              <m:sSup>
                                <m:sSupPr>
                                  <m:ctrlPr>
                                    <a:rPr lang="ar-AE" sz="2200" i="1">
                                      <a:latin typeface="Cambria Math" panose="02040503050406030204" pitchFamily="18" charset="0"/>
                                    </a:rPr>
                                  </m:ctrlPr>
                                </m:sSupPr>
                                <m:e>
                                  <m:r>
                                    <a:rPr lang="ar-AE" sz="2200">
                                      <a:latin typeface="Cambria Math" panose="02040503050406030204" pitchFamily="18" charset="0"/>
                                    </a:rPr>
                                    <m:t>𝑥</m:t>
                                  </m:r>
                                </m:e>
                                <m:sup>
                                  <m:r>
                                    <a:rPr lang="ar-AE" sz="2200">
                                      <a:latin typeface="Cambria Math" panose="02040503050406030204" pitchFamily="18" charset="0"/>
                                    </a:rPr>
                                    <m:t>2</m:t>
                                  </m:r>
                                </m:sup>
                              </m:sSup>
                            </m:e>
                          </m:rad>
                        </m:num>
                        <m:den>
                          <m:rad>
                            <m:radPr>
                              <m:degHide m:val="on"/>
                              <m:ctrlPr>
                                <a:rPr lang="ar-AE" sz="2200" i="1">
                                  <a:latin typeface="Cambria Math" panose="02040503050406030204" pitchFamily="18" charset="0"/>
                                </a:rPr>
                              </m:ctrlPr>
                            </m:radPr>
                            <m:deg/>
                            <m:e>
                              <m:r>
                                <a:rPr lang="ar-AE" sz="2200">
                                  <a:latin typeface="Cambria Math" panose="02040503050406030204" pitchFamily="18" charset="0"/>
                                </a:rPr>
                                <m:t>1</m:t>
                              </m:r>
                              <m:r>
                                <a:rPr lang="ar-AE" sz="2200">
                                  <a:latin typeface="Cambria Math" panose="02040503050406030204" pitchFamily="18" charset="0"/>
                                </a:rPr>
                                <m:t>+</m:t>
                              </m:r>
                              <m:sSup>
                                <m:sSupPr>
                                  <m:ctrlPr>
                                    <a:rPr lang="ar-AE" sz="2200" i="1">
                                      <a:latin typeface="Cambria Math" panose="02040503050406030204" pitchFamily="18" charset="0"/>
                                    </a:rPr>
                                  </m:ctrlPr>
                                </m:sSupPr>
                                <m:e>
                                  <m:r>
                                    <a:rPr lang="ar-AE" sz="2200">
                                      <a:latin typeface="Cambria Math" panose="02040503050406030204" pitchFamily="18" charset="0"/>
                                    </a:rPr>
                                    <m:t>𝑥</m:t>
                                  </m:r>
                                </m:e>
                                <m:sup>
                                  <m:r>
                                    <a:rPr lang="ar-AE" sz="2200">
                                      <a:latin typeface="Cambria Math" panose="02040503050406030204" pitchFamily="18" charset="0"/>
                                    </a:rPr>
                                    <m:t>2</m:t>
                                  </m:r>
                                </m:sup>
                              </m:sSup>
                            </m:e>
                          </m:rad>
                        </m:den>
                      </m:f>
                    </m:oMath>
                  </m:oMathPara>
                </a14:m>
                <a:endParaRPr lang="ar-AE" sz="22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US">
                    <a:noFill/>
                  </a:rPr>
                  <a:t> </a:t>
                </a:r>
              </a:p>
            </p:txBody>
          </p:sp>
        </mc:Fallback>
      </mc:AlternateContent>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8: Using the Sum and Difference Identities</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dirty="0"/>
                  <a:t>Show that </a:t>
                </a:r>
                <a:endParaRPr lang="en-US" sz="2800" dirty="0"/>
              </a:p>
              <a:p>
                <a:pPr algn="ctr">
                  <a:defRPr sz="2800"/>
                </a:pPr>
                <a14:m>
                  <m:oMath xmlns:m="http://schemas.openxmlformats.org/officeDocument/2006/math">
                    <m:f>
                      <m:fPr>
                        <m:ctrlPr>
                          <a:rPr i="1">
                            <a:latin typeface="Cambria Math" panose="02040503050406030204" pitchFamily="18" charset="0"/>
                          </a:rPr>
                        </m:ctrlPr>
                      </m:fPr>
                      <m:num>
                        <m:func>
                          <m:funcPr>
                            <m:ctrlPr>
                              <a:rPr i="1">
                                <a:latin typeface="Cambria Math" panose="02040503050406030204" pitchFamily="18" charset="0"/>
                              </a:rPr>
                            </m:ctrlPr>
                          </m:funcPr>
                          <m:fName>
                            <m:r>
                              <m:rPr>
                                <m:sty m:val="p"/>
                              </m:rPr>
                              <a:rPr>
                                <a:latin typeface="Cambria Math" panose="02040503050406030204" pitchFamily="18" charset="0"/>
                              </a:rPr>
                              <m:t>sin</m:t>
                            </m:r>
                          </m:fName>
                          <m:e>
                            <m:d>
                              <m:dPr>
                                <m:ctrlPr>
                                  <a:rPr i="1">
                                    <a:latin typeface="Cambria Math" panose="02040503050406030204" pitchFamily="18" charset="0"/>
                                  </a:rPr>
                                </m:ctrlPr>
                              </m:dPr>
                              <m:e>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h</m:t>
                                </m:r>
                              </m:e>
                            </m:d>
                          </m:e>
                        </m:func>
                        <m:r>
                          <a:rPr>
                            <a:latin typeface="Cambria Math" panose="02040503050406030204" pitchFamily="18" charset="0"/>
                          </a:rPr>
                          <m:t>−</m:t>
                        </m:r>
                        <m:func>
                          <m:funcPr>
                            <m:ctrlPr>
                              <a:rPr i="1">
                                <a:latin typeface="Cambria Math" panose="02040503050406030204" pitchFamily="18" charset="0"/>
                              </a:rPr>
                            </m:ctrlPr>
                          </m:funcPr>
                          <m:fName>
                            <m:r>
                              <m:rPr>
                                <m:sty m:val="p"/>
                              </m:rPr>
                              <a:rPr>
                                <a:latin typeface="Cambria Math" panose="02040503050406030204" pitchFamily="18" charset="0"/>
                              </a:rPr>
                              <m:t>sin</m:t>
                            </m:r>
                          </m:fName>
                          <m:e>
                            <m:r>
                              <a:rPr>
                                <a:latin typeface="Cambria Math" panose="02040503050406030204" pitchFamily="18" charset="0"/>
                              </a:rPr>
                              <m:t>𝑥</m:t>
                            </m:r>
                          </m:e>
                        </m:func>
                      </m:num>
                      <m:den>
                        <m:r>
                          <a:rPr>
                            <a:latin typeface="Cambria Math" panose="02040503050406030204" pitchFamily="18" charset="0"/>
                          </a:rPr>
                          <m:t>h</m:t>
                        </m:r>
                      </m:den>
                    </m:f>
                    <m:r>
                      <a:rPr>
                        <a:latin typeface="Cambria Math" panose="02040503050406030204" pitchFamily="18" charset="0"/>
                      </a:rPr>
                      <m:t>=</m:t>
                    </m:r>
                    <m:func>
                      <m:funcPr>
                        <m:ctrlPr>
                          <a:rPr i="1">
                            <a:latin typeface="Cambria Math" panose="02040503050406030204" pitchFamily="18" charset="0"/>
                          </a:rPr>
                        </m:ctrlPr>
                      </m:funcPr>
                      <m:fName>
                        <m:r>
                          <m:rPr>
                            <m:sty m:val="p"/>
                          </m:rPr>
                          <a:rPr>
                            <a:latin typeface="Cambria Math" panose="02040503050406030204" pitchFamily="18" charset="0"/>
                          </a:rPr>
                          <m:t>sin</m:t>
                        </m:r>
                      </m:fName>
                      <m:e>
                        <m:r>
                          <a:rPr>
                            <a:latin typeface="Cambria Math" panose="02040503050406030204" pitchFamily="18" charset="0"/>
                          </a:rPr>
                          <m:t>𝑥</m:t>
                        </m:r>
                      </m:e>
                    </m:func>
                    <m:d>
                      <m:dPr>
                        <m:ctrlPr>
                          <a:rPr i="1">
                            <a:latin typeface="Cambria Math" panose="02040503050406030204" pitchFamily="18" charset="0"/>
                          </a:rPr>
                        </m:ctrlPr>
                      </m:dPr>
                      <m:e>
                        <m:f>
                          <m:fPr>
                            <m:ctrlPr>
                              <a:rPr i="1">
                                <a:latin typeface="Cambria Math" panose="02040503050406030204" pitchFamily="18" charset="0"/>
                              </a:rPr>
                            </m:ctrlPr>
                          </m:fPr>
                          <m:num>
                            <m:func>
                              <m:funcPr>
                                <m:ctrlPr>
                                  <a:rPr i="1">
                                    <a:latin typeface="Cambria Math" panose="02040503050406030204" pitchFamily="18" charset="0"/>
                                  </a:rPr>
                                </m:ctrlPr>
                              </m:funcPr>
                              <m:fName>
                                <m:r>
                                  <m:rPr>
                                    <m:sty m:val="p"/>
                                  </m:rPr>
                                  <a:rPr>
                                    <a:latin typeface="Cambria Math" panose="02040503050406030204" pitchFamily="18" charset="0"/>
                                  </a:rPr>
                                  <m:t>cos</m:t>
                                </m:r>
                              </m:fName>
                              <m:e>
                                <m:r>
                                  <a:rPr>
                                    <a:latin typeface="Cambria Math" panose="02040503050406030204" pitchFamily="18" charset="0"/>
                                  </a:rPr>
                                  <m:t>h</m:t>
                                </m:r>
                              </m:e>
                            </m:func>
                            <m:r>
                              <a:rPr>
                                <a:latin typeface="Cambria Math" panose="02040503050406030204" pitchFamily="18" charset="0"/>
                              </a:rPr>
                              <m:t>−1</m:t>
                            </m:r>
                          </m:num>
                          <m:den>
                            <m:r>
                              <a:rPr>
                                <a:latin typeface="Cambria Math" panose="02040503050406030204" pitchFamily="18" charset="0"/>
                              </a:rPr>
                              <m:t>h</m:t>
                            </m:r>
                          </m:den>
                        </m:f>
                      </m:e>
                    </m:d>
                    <m:r>
                      <a:rPr>
                        <a:latin typeface="Cambria Math" panose="02040503050406030204" pitchFamily="18" charset="0"/>
                      </a:rPr>
                      <m:t>+</m:t>
                    </m:r>
                    <m:func>
                      <m:funcPr>
                        <m:ctrlPr>
                          <a:rPr i="1">
                            <a:latin typeface="Cambria Math" panose="02040503050406030204" pitchFamily="18" charset="0"/>
                          </a:rPr>
                        </m:ctrlPr>
                      </m:funcPr>
                      <m:fName>
                        <m:r>
                          <m:rPr>
                            <m:sty m:val="p"/>
                          </m:rPr>
                          <a:rPr>
                            <a:latin typeface="Cambria Math" panose="02040503050406030204" pitchFamily="18" charset="0"/>
                          </a:rPr>
                          <m:t>cos</m:t>
                        </m:r>
                      </m:fName>
                      <m:e>
                        <m:r>
                          <a:rPr>
                            <a:latin typeface="Cambria Math" panose="02040503050406030204" pitchFamily="18" charset="0"/>
                          </a:rPr>
                          <m:t>𝑥</m:t>
                        </m:r>
                      </m:e>
                    </m:func>
                    <m:d>
                      <m:dPr>
                        <m:ctrlPr>
                          <a:rPr i="1">
                            <a:latin typeface="Cambria Math" panose="02040503050406030204" pitchFamily="18" charset="0"/>
                          </a:rPr>
                        </m:ctrlPr>
                      </m:dPr>
                      <m:e>
                        <m:f>
                          <m:fPr>
                            <m:ctrlPr>
                              <a:rPr i="1">
                                <a:latin typeface="Cambria Math" panose="02040503050406030204" pitchFamily="18" charset="0"/>
                              </a:rPr>
                            </m:ctrlPr>
                          </m:fPr>
                          <m:num>
                            <m:func>
                              <m:funcPr>
                                <m:ctrlPr>
                                  <a:rPr i="1">
                                    <a:latin typeface="Cambria Math" panose="02040503050406030204" pitchFamily="18" charset="0"/>
                                  </a:rPr>
                                </m:ctrlPr>
                              </m:funcPr>
                              <m:fName>
                                <m:r>
                                  <m:rPr>
                                    <m:sty m:val="p"/>
                                  </m:rPr>
                                  <a:rPr>
                                    <a:latin typeface="Cambria Math" panose="02040503050406030204" pitchFamily="18" charset="0"/>
                                  </a:rPr>
                                  <m:t>sin</m:t>
                                </m:r>
                              </m:fName>
                              <m:e>
                                <m:r>
                                  <a:rPr>
                                    <a:latin typeface="Cambria Math" panose="02040503050406030204" pitchFamily="18" charset="0"/>
                                  </a:rPr>
                                  <m:t>h</m:t>
                                </m:r>
                              </m:e>
                            </m:func>
                          </m:num>
                          <m:den>
                            <m:r>
                              <a:rPr>
                                <a:latin typeface="Cambria Math" panose="02040503050406030204" pitchFamily="18" charset="0"/>
                              </a:rPr>
                              <m:t>h</m:t>
                            </m:r>
                          </m:den>
                        </m:f>
                      </m:e>
                    </m:d>
                  </m:oMath>
                </a14:m>
                <a:r>
                  <a:rPr sz="2800" dirty="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US">
                    <a:noFill/>
                  </a:rPr>
                  <a:t> </a:t>
                </a:r>
              </a:p>
            </p:txBody>
          </p:sp>
        </mc:Fallback>
      </mc:AlternateContent>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8: Using the Sum and Difference Identities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sz="2800" b="1" dirty="0"/>
                  <a:t>Solution</a:t>
                </a:r>
              </a:p>
              <a:p>
                <a:pPr/>
                <a14:m>
                  <m:oMathPara xmlns:m="http://schemas.openxmlformats.org/officeDocument/2006/math">
                    <m:oMathParaPr>
                      <m:jc m:val="centerGroup"/>
                    </m:oMathParaPr>
                    <m:oMath xmlns:m="http://schemas.openxmlformats.org/officeDocument/2006/math">
                      <m:f>
                        <m:fPr>
                          <m:ctrlPr>
                            <a:rPr sz="2700" i="1">
                              <a:latin typeface="Cambria Math" panose="02040503050406030204" pitchFamily="18" charset="0"/>
                            </a:rPr>
                          </m:ctrlPr>
                        </m:fPr>
                        <m:num>
                          <m:func>
                            <m:funcPr>
                              <m:ctrlPr>
                                <a:rPr sz="2700" i="1">
                                  <a:latin typeface="Cambria Math" panose="02040503050406030204" pitchFamily="18" charset="0"/>
                                </a:rPr>
                              </m:ctrlPr>
                            </m:funcPr>
                            <m:fName>
                              <m:r>
                                <m:rPr>
                                  <m:sty m:val="p"/>
                                </m:rPr>
                                <a:rPr sz="2700">
                                  <a:latin typeface="Cambria Math" panose="02040503050406030204" pitchFamily="18" charset="0"/>
                                </a:rPr>
                                <m:t>sin</m:t>
                              </m:r>
                            </m:fName>
                            <m:e>
                              <m:d>
                                <m:dPr>
                                  <m:ctrlPr>
                                    <a:rPr sz="2700" i="1">
                                      <a:latin typeface="Cambria Math" panose="02040503050406030204" pitchFamily="18" charset="0"/>
                                    </a:rPr>
                                  </m:ctrlPr>
                                </m:dPr>
                                <m:e>
                                  <m:r>
                                    <a:rPr sz="2700">
                                      <a:latin typeface="Cambria Math" panose="02040503050406030204" pitchFamily="18" charset="0"/>
                                    </a:rPr>
                                    <m:t>𝑥</m:t>
                                  </m:r>
                                  <m:r>
                                    <a:rPr sz="2700">
                                      <a:latin typeface="Cambria Math" panose="02040503050406030204" pitchFamily="18" charset="0"/>
                                    </a:rPr>
                                    <m:t>+</m:t>
                                  </m:r>
                                  <m:r>
                                    <a:rPr sz="2700">
                                      <a:latin typeface="Cambria Math" panose="02040503050406030204" pitchFamily="18" charset="0"/>
                                    </a:rPr>
                                    <m:t>h</m:t>
                                  </m:r>
                                </m:e>
                              </m:d>
                            </m:e>
                          </m:func>
                          <m:r>
                            <a:rPr sz="2700">
                              <a:latin typeface="Cambria Math" panose="02040503050406030204" pitchFamily="18" charset="0"/>
                            </a:rPr>
                            <m:t>−</m:t>
                          </m:r>
                          <m:func>
                            <m:funcPr>
                              <m:ctrlPr>
                                <a:rPr sz="2700" i="1">
                                  <a:latin typeface="Cambria Math" panose="02040503050406030204" pitchFamily="18" charset="0"/>
                                </a:rPr>
                              </m:ctrlPr>
                            </m:funcPr>
                            <m:fName>
                              <m:r>
                                <m:rPr>
                                  <m:sty m:val="p"/>
                                </m:rPr>
                                <a:rPr sz="2700">
                                  <a:latin typeface="Cambria Math" panose="02040503050406030204" pitchFamily="18" charset="0"/>
                                </a:rPr>
                                <m:t>sin</m:t>
                              </m:r>
                            </m:fName>
                            <m:e>
                              <m:r>
                                <a:rPr sz="2700">
                                  <a:latin typeface="Cambria Math" panose="02040503050406030204" pitchFamily="18" charset="0"/>
                                </a:rPr>
                                <m:t>𝑥</m:t>
                              </m:r>
                            </m:e>
                          </m:func>
                        </m:num>
                        <m:den>
                          <m:r>
                            <a:rPr sz="2700">
                              <a:latin typeface="Cambria Math" panose="02040503050406030204" pitchFamily="18" charset="0"/>
                            </a:rPr>
                            <m:t>h</m:t>
                          </m:r>
                        </m:den>
                      </m:f>
                      <m:r>
                        <a:rPr sz="2700">
                          <a:latin typeface="Cambria Math" panose="02040503050406030204" pitchFamily="18" charset="0"/>
                        </a:rPr>
                        <m:t>=</m:t>
                      </m:r>
                      <m:f>
                        <m:fPr>
                          <m:ctrlPr>
                            <a:rPr sz="2700" i="1">
                              <a:latin typeface="Cambria Math" panose="02040503050406030204" pitchFamily="18" charset="0"/>
                            </a:rPr>
                          </m:ctrlPr>
                        </m:fPr>
                        <m:num>
                          <m:func>
                            <m:funcPr>
                              <m:ctrlPr>
                                <a:rPr sz="2700" i="1">
                                  <a:latin typeface="Cambria Math" panose="02040503050406030204" pitchFamily="18" charset="0"/>
                                </a:rPr>
                              </m:ctrlPr>
                            </m:funcPr>
                            <m:fName>
                              <m:r>
                                <m:rPr>
                                  <m:sty m:val="p"/>
                                </m:rPr>
                                <a:rPr sz="2700">
                                  <a:latin typeface="Cambria Math" panose="02040503050406030204" pitchFamily="18" charset="0"/>
                                </a:rPr>
                                <m:t>sin</m:t>
                              </m:r>
                            </m:fName>
                            <m:e>
                              <m:r>
                                <a:rPr sz="2700">
                                  <a:latin typeface="Cambria Math" panose="02040503050406030204" pitchFamily="18" charset="0"/>
                                </a:rPr>
                                <m:t>𝑥</m:t>
                              </m:r>
                            </m:e>
                          </m:func>
                          <m:func>
                            <m:funcPr>
                              <m:ctrlPr>
                                <a:rPr sz="2700" i="1">
                                  <a:latin typeface="Cambria Math" panose="02040503050406030204" pitchFamily="18" charset="0"/>
                                </a:rPr>
                              </m:ctrlPr>
                            </m:funcPr>
                            <m:fName>
                              <m:r>
                                <m:rPr>
                                  <m:sty m:val="p"/>
                                </m:rPr>
                                <a:rPr sz="2700">
                                  <a:latin typeface="Cambria Math" panose="02040503050406030204" pitchFamily="18" charset="0"/>
                                </a:rPr>
                                <m:t>cos</m:t>
                              </m:r>
                            </m:fName>
                            <m:e>
                              <m:r>
                                <a:rPr sz="2700">
                                  <a:latin typeface="Cambria Math" panose="02040503050406030204" pitchFamily="18" charset="0"/>
                                </a:rPr>
                                <m:t>h</m:t>
                              </m:r>
                            </m:e>
                          </m:func>
                          <m:r>
                            <a:rPr sz="2700">
                              <a:latin typeface="Cambria Math" panose="02040503050406030204" pitchFamily="18" charset="0"/>
                            </a:rPr>
                            <m:t>+</m:t>
                          </m:r>
                          <m:func>
                            <m:funcPr>
                              <m:ctrlPr>
                                <a:rPr sz="2700" i="1">
                                  <a:latin typeface="Cambria Math" panose="02040503050406030204" pitchFamily="18" charset="0"/>
                                </a:rPr>
                              </m:ctrlPr>
                            </m:funcPr>
                            <m:fName>
                              <m:r>
                                <m:rPr>
                                  <m:sty m:val="p"/>
                                </m:rPr>
                                <a:rPr sz="2700">
                                  <a:latin typeface="Cambria Math" panose="02040503050406030204" pitchFamily="18" charset="0"/>
                                </a:rPr>
                                <m:t>cos</m:t>
                              </m:r>
                            </m:fName>
                            <m:e>
                              <m:r>
                                <a:rPr sz="2700">
                                  <a:latin typeface="Cambria Math" panose="02040503050406030204" pitchFamily="18" charset="0"/>
                                </a:rPr>
                                <m:t>𝑥</m:t>
                              </m:r>
                            </m:e>
                          </m:func>
                          <m:func>
                            <m:funcPr>
                              <m:ctrlPr>
                                <a:rPr sz="2700" i="1">
                                  <a:latin typeface="Cambria Math" panose="02040503050406030204" pitchFamily="18" charset="0"/>
                                </a:rPr>
                              </m:ctrlPr>
                            </m:funcPr>
                            <m:fName>
                              <m:r>
                                <m:rPr>
                                  <m:sty m:val="p"/>
                                </m:rPr>
                                <a:rPr sz="2700">
                                  <a:latin typeface="Cambria Math" panose="02040503050406030204" pitchFamily="18" charset="0"/>
                                </a:rPr>
                                <m:t>sin</m:t>
                              </m:r>
                            </m:fName>
                            <m:e>
                              <m:r>
                                <a:rPr sz="2700">
                                  <a:latin typeface="Cambria Math" panose="02040503050406030204" pitchFamily="18" charset="0"/>
                                </a:rPr>
                                <m:t>h</m:t>
                              </m:r>
                            </m:e>
                          </m:func>
                          <m:r>
                            <a:rPr sz="2700">
                              <a:latin typeface="Cambria Math" panose="02040503050406030204" pitchFamily="18" charset="0"/>
                            </a:rPr>
                            <m:t>−</m:t>
                          </m:r>
                          <m:func>
                            <m:funcPr>
                              <m:ctrlPr>
                                <a:rPr sz="2700" i="1">
                                  <a:latin typeface="Cambria Math" panose="02040503050406030204" pitchFamily="18" charset="0"/>
                                </a:rPr>
                              </m:ctrlPr>
                            </m:funcPr>
                            <m:fName>
                              <m:r>
                                <m:rPr>
                                  <m:sty m:val="p"/>
                                </m:rPr>
                                <a:rPr sz="2700">
                                  <a:latin typeface="Cambria Math" panose="02040503050406030204" pitchFamily="18" charset="0"/>
                                </a:rPr>
                                <m:t>sin</m:t>
                              </m:r>
                            </m:fName>
                            <m:e>
                              <m:r>
                                <a:rPr sz="2700">
                                  <a:latin typeface="Cambria Math" panose="02040503050406030204" pitchFamily="18" charset="0"/>
                                </a:rPr>
                                <m:t>𝑥</m:t>
                              </m:r>
                            </m:e>
                          </m:func>
                        </m:num>
                        <m:den>
                          <m:r>
                            <a:rPr sz="2700">
                              <a:latin typeface="Cambria Math" panose="02040503050406030204" pitchFamily="18" charset="0"/>
                            </a:rPr>
                            <m:t>h</m:t>
                          </m:r>
                        </m:den>
                      </m:f>
                    </m:oMath>
                    <m:oMath xmlns:m="http://schemas.openxmlformats.org/officeDocument/2006/math">
                      <m:phant>
                        <m:phantPr>
                          <m:show m:val="off"/>
                          <m:ctrlPr>
                            <a:rPr sz="2700" i="1">
                              <a:latin typeface="Cambria Math" panose="02040503050406030204" pitchFamily="18" charset="0"/>
                            </a:rPr>
                          </m:ctrlPr>
                        </m:phantPr>
                        <m:e>
                          <m:f>
                            <m:fPr>
                              <m:ctrlPr>
                                <a:rPr sz="2700" i="1">
                                  <a:latin typeface="Cambria Math" panose="02040503050406030204" pitchFamily="18" charset="0"/>
                                </a:rPr>
                              </m:ctrlPr>
                            </m:fPr>
                            <m:num>
                              <m:func>
                                <m:funcPr>
                                  <m:ctrlPr>
                                    <a:rPr sz="2700" i="1">
                                      <a:latin typeface="Cambria Math" panose="02040503050406030204" pitchFamily="18" charset="0"/>
                                    </a:rPr>
                                  </m:ctrlPr>
                                </m:funcPr>
                                <m:fName>
                                  <m:r>
                                    <m:rPr>
                                      <m:sty m:val="p"/>
                                    </m:rPr>
                                    <a:rPr sz="2700">
                                      <a:latin typeface="Cambria Math" panose="02040503050406030204" pitchFamily="18" charset="0"/>
                                    </a:rPr>
                                    <m:t>sin</m:t>
                                  </m:r>
                                </m:fName>
                                <m:e>
                                  <m:d>
                                    <m:dPr>
                                      <m:ctrlPr>
                                        <a:rPr sz="2700" i="1">
                                          <a:latin typeface="Cambria Math" panose="02040503050406030204" pitchFamily="18" charset="0"/>
                                        </a:rPr>
                                      </m:ctrlPr>
                                    </m:dPr>
                                    <m:e>
                                      <m:r>
                                        <a:rPr sz="2700">
                                          <a:latin typeface="Cambria Math" panose="02040503050406030204" pitchFamily="18" charset="0"/>
                                        </a:rPr>
                                        <m:t>𝑥</m:t>
                                      </m:r>
                                      <m:r>
                                        <a:rPr sz="2700">
                                          <a:latin typeface="Cambria Math" panose="02040503050406030204" pitchFamily="18" charset="0"/>
                                        </a:rPr>
                                        <m:t>+</m:t>
                                      </m:r>
                                      <m:r>
                                        <a:rPr sz="2700">
                                          <a:latin typeface="Cambria Math" panose="02040503050406030204" pitchFamily="18" charset="0"/>
                                        </a:rPr>
                                        <m:t>h</m:t>
                                      </m:r>
                                    </m:e>
                                  </m:d>
                                </m:e>
                              </m:func>
                              <m:r>
                                <a:rPr sz="2700">
                                  <a:latin typeface="Cambria Math" panose="02040503050406030204" pitchFamily="18" charset="0"/>
                                </a:rPr>
                                <m:t>−</m:t>
                              </m:r>
                              <m:func>
                                <m:funcPr>
                                  <m:ctrlPr>
                                    <a:rPr sz="2700" i="1">
                                      <a:latin typeface="Cambria Math" panose="02040503050406030204" pitchFamily="18" charset="0"/>
                                    </a:rPr>
                                  </m:ctrlPr>
                                </m:funcPr>
                                <m:fName>
                                  <m:r>
                                    <m:rPr>
                                      <m:sty m:val="p"/>
                                    </m:rPr>
                                    <a:rPr sz="2700">
                                      <a:latin typeface="Cambria Math" panose="02040503050406030204" pitchFamily="18" charset="0"/>
                                    </a:rPr>
                                    <m:t>sin</m:t>
                                  </m:r>
                                </m:fName>
                                <m:e>
                                  <m:r>
                                    <a:rPr sz="2700">
                                      <a:latin typeface="Cambria Math" panose="02040503050406030204" pitchFamily="18" charset="0"/>
                                    </a:rPr>
                                    <m:t>𝑥</m:t>
                                  </m:r>
                                </m:e>
                              </m:func>
                            </m:num>
                            <m:den>
                              <m:r>
                                <a:rPr sz="2700">
                                  <a:latin typeface="Cambria Math" panose="02040503050406030204" pitchFamily="18" charset="0"/>
                                </a:rPr>
                                <m:t>h</m:t>
                              </m:r>
                            </m:den>
                          </m:f>
                        </m:e>
                      </m:phant>
                      <m:r>
                        <a:rPr sz="2700">
                          <a:latin typeface="Cambria Math" panose="02040503050406030204" pitchFamily="18" charset="0"/>
                        </a:rPr>
                        <m:t>=</m:t>
                      </m:r>
                      <m:f>
                        <m:fPr>
                          <m:ctrlPr>
                            <a:rPr sz="2700" i="1">
                              <a:latin typeface="Cambria Math" panose="02040503050406030204" pitchFamily="18" charset="0"/>
                            </a:rPr>
                          </m:ctrlPr>
                        </m:fPr>
                        <m:num>
                          <m:func>
                            <m:funcPr>
                              <m:ctrlPr>
                                <a:rPr sz="2700" i="1">
                                  <a:latin typeface="Cambria Math" panose="02040503050406030204" pitchFamily="18" charset="0"/>
                                </a:rPr>
                              </m:ctrlPr>
                            </m:funcPr>
                            <m:fName>
                              <m:r>
                                <m:rPr>
                                  <m:sty m:val="p"/>
                                </m:rPr>
                                <a:rPr sz="2700">
                                  <a:latin typeface="Cambria Math" panose="02040503050406030204" pitchFamily="18" charset="0"/>
                                </a:rPr>
                                <m:t>sin</m:t>
                              </m:r>
                            </m:fName>
                            <m:e>
                              <m:r>
                                <a:rPr sz="2700">
                                  <a:latin typeface="Cambria Math" panose="02040503050406030204" pitchFamily="18" charset="0"/>
                                </a:rPr>
                                <m:t>𝑥</m:t>
                              </m:r>
                            </m:e>
                          </m:func>
                          <m:func>
                            <m:funcPr>
                              <m:ctrlPr>
                                <a:rPr sz="2700" i="1">
                                  <a:latin typeface="Cambria Math" panose="02040503050406030204" pitchFamily="18" charset="0"/>
                                </a:rPr>
                              </m:ctrlPr>
                            </m:funcPr>
                            <m:fName>
                              <m:r>
                                <m:rPr>
                                  <m:sty m:val="p"/>
                                </m:rPr>
                                <a:rPr sz="2700">
                                  <a:latin typeface="Cambria Math" panose="02040503050406030204" pitchFamily="18" charset="0"/>
                                </a:rPr>
                                <m:t>cos</m:t>
                              </m:r>
                            </m:fName>
                            <m:e>
                              <m:r>
                                <a:rPr sz="2700">
                                  <a:latin typeface="Cambria Math" panose="02040503050406030204" pitchFamily="18" charset="0"/>
                                </a:rPr>
                                <m:t>h</m:t>
                              </m:r>
                            </m:e>
                          </m:func>
                          <m:r>
                            <a:rPr sz="2700">
                              <a:latin typeface="Cambria Math" panose="02040503050406030204" pitchFamily="18" charset="0"/>
                            </a:rPr>
                            <m:t>−</m:t>
                          </m:r>
                          <m:func>
                            <m:funcPr>
                              <m:ctrlPr>
                                <a:rPr sz="2700" i="1">
                                  <a:latin typeface="Cambria Math" panose="02040503050406030204" pitchFamily="18" charset="0"/>
                                </a:rPr>
                              </m:ctrlPr>
                            </m:funcPr>
                            <m:fName>
                              <m:r>
                                <m:rPr>
                                  <m:sty m:val="p"/>
                                </m:rPr>
                                <a:rPr sz="2700">
                                  <a:latin typeface="Cambria Math" panose="02040503050406030204" pitchFamily="18" charset="0"/>
                                </a:rPr>
                                <m:t>sin</m:t>
                              </m:r>
                            </m:fName>
                            <m:e>
                              <m:r>
                                <a:rPr sz="2700">
                                  <a:latin typeface="Cambria Math" panose="02040503050406030204" pitchFamily="18" charset="0"/>
                                </a:rPr>
                                <m:t>𝑥</m:t>
                              </m:r>
                            </m:e>
                          </m:func>
                        </m:num>
                        <m:den>
                          <m:r>
                            <a:rPr sz="2700">
                              <a:latin typeface="Cambria Math" panose="02040503050406030204" pitchFamily="18" charset="0"/>
                            </a:rPr>
                            <m:t>h</m:t>
                          </m:r>
                        </m:den>
                      </m:f>
                      <m:r>
                        <a:rPr sz="2700">
                          <a:latin typeface="Cambria Math" panose="02040503050406030204" pitchFamily="18" charset="0"/>
                        </a:rPr>
                        <m:t>+</m:t>
                      </m:r>
                      <m:f>
                        <m:fPr>
                          <m:ctrlPr>
                            <a:rPr sz="2700" i="1">
                              <a:latin typeface="Cambria Math" panose="02040503050406030204" pitchFamily="18" charset="0"/>
                            </a:rPr>
                          </m:ctrlPr>
                        </m:fPr>
                        <m:num>
                          <m:func>
                            <m:funcPr>
                              <m:ctrlPr>
                                <a:rPr sz="2700" i="1">
                                  <a:latin typeface="Cambria Math" panose="02040503050406030204" pitchFamily="18" charset="0"/>
                                </a:rPr>
                              </m:ctrlPr>
                            </m:funcPr>
                            <m:fName>
                              <m:r>
                                <m:rPr>
                                  <m:sty m:val="p"/>
                                </m:rPr>
                                <a:rPr sz="2700">
                                  <a:latin typeface="Cambria Math" panose="02040503050406030204" pitchFamily="18" charset="0"/>
                                </a:rPr>
                                <m:t>cos</m:t>
                              </m:r>
                            </m:fName>
                            <m:e>
                              <m:r>
                                <a:rPr sz="2700">
                                  <a:latin typeface="Cambria Math" panose="02040503050406030204" pitchFamily="18" charset="0"/>
                                </a:rPr>
                                <m:t>𝑥</m:t>
                              </m:r>
                            </m:e>
                          </m:func>
                          <m:func>
                            <m:funcPr>
                              <m:ctrlPr>
                                <a:rPr sz="2700" i="1">
                                  <a:latin typeface="Cambria Math" panose="02040503050406030204" pitchFamily="18" charset="0"/>
                                </a:rPr>
                              </m:ctrlPr>
                            </m:funcPr>
                            <m:fName>
                              <m:r>
                                <m:rPr>
                                  <m:sty m:val="p"/>
                                </m:rPr>
                                <a:rPr sz="2700">
                                  <a:latin typeface="Cambria Math" panose="02040503050406030204" pitchFamily="18" charset="0"/>
                                </a:rPr>
                                <m:t>sin</m:t>
                              </m:r>
                            </m:fName>
                            <m:e>
                              <m:r>
                                <a:rPr sz="2700">
                                  <a:latin typeface="Cambria Math" panose="02040503050406030204" pitchFamily="18" charset="0"/>
                                </a:rPr>
                                <m:t>h</m:t>
                              </m:r>
                            </m:e>
                          </m:func>
                        </m:num>
                        <m:den>
                          <m:r>
                            <a:rPr sz="2700">
                              <a:latin typeface="Cambria Math" panose="02040503050406030204" pitchFamily="18" charset="0"/>
                            </a:rPr>
                            <m:t>h</m:t>
                          </m:r>
                        </m:den>
                      </m:f>
                    </m:oMath>
                    <m:oMath xmlns:m="http://schemas.openxmlformats.org/officeDocument/2006/math">
                      <m:phant>
                        <m:phantPr>
                          <m:show m:val="off"/>
                          <m:ctrlPr>
                            <a:rPr sz="2700" i="1">
                              <a:latin typeface="Cambria Math" panose="02040503050406030204" pitchFamily="18" charset="0"/>
                            </a:rPr>
                          </m:ctrlPr>
                        </m:phantPr>
                        <m:e>
                          <m:f>
                            <m:fPr>
                              <m:ctrlPr>
                                <a:rPr sz="2700" i="1">
                                  <a:latin typeface="Cambria Math" panose="02040503050406030204" pitchFamily="18" charset="0"/>
                                </a:rPr>
                              </m:ctrlPr>
                            </m:fPr>
                            <m:num>
                              <m:func>
                                <m:funcPr>
                                  <m:ctrlPr>
                                    <a:rPr sz="2700" i="1">
                                      <a:latin typeface="Cambria Math" panose="02040503050406030204" pitchFamily="18" charset="0"/>
                                    </a:rPr>
                                  </m:ctrlPr>
                                </m:funcPr>
                                <m:fName>
                                  <m:r>
                                    <m:rPr>
                                      <m:sty m:val="p"/>
                                    </m:rPr>
                                    <a:rPr sz="2700">
                                      <a:latin typeface="Cambria Math" panose="02040503050406030204" pitchFamily="18" charset="0"/>
                                    </a:rPr>
                                    <m:t>sin</m:t>
                                  </m:r>
                                </m:fName>
                                <m:e>
                                  <m:d>
                                    <m:dPr>
                                      <m:ctrlPr>
                                        <a:rPr sz="2700" i="1">
                                          <a:latin typeface="Cambria Math" panose="02040503050406030204" pitchFamily="18" charset="0"/>
                                        </a:rPr>
                                      </m:ctrlPr>
                                    </m:dPr>
                                    <m:e>
                                      <m:r>
                                        <a:rPr sz="2700">
                                          <a:latin typeface="Cambria Math" panose="02040503050406030204" pitchFamily="18" charset="0"/>
                                        </a:rPr>
                                        <m:t>𝑥</m:t>
                                      </m:r>
                                      <m:r>
                                        <a:rPr sz="2700">
                                          <a:latin typeface="Cambria Math" panose="02040503050406030204" pitchFamily="18" charset="0"/>
                                        </a:rPr>
                                        <m:t>+</m:t>
                                      </m:r>
                                      <m:r>
                                        <a:rPr sz="2700">
                                          <a:latin typeface="Cambria Math" panose="02040503050406030204" pitchFamily="18" charset="0"/>
                                        </a:rPr>
                                        <m:t>h</m:t>
                                      </m:r>
                                    </m:e>
                                  </m:d>
                                </m:e>
                              </m:func>
                              <m:r>
                                <a:rPr sz="2700">
                                  <a:latin typeface="Cambria Math" panose="02040503050406030204" pitchFamily="18" charset="0"/>
                                </a:rPr>
                                <m:t>−</m:t>
                              </m:r>
                              <m:func>
                                <m:funcPr>
                                  <m:ctrlPr>
                                    <a:rPr sz="2700" i="1">
                                      <a:latin typeface="Cambria Math" panose="02040503050406030204" pitchFamily="18" charset="0"/>
                                    </a:rPr>
                                  </m:ctrlPr>
                                </m:funcPr>
                                <m:fName>
                                  <m:r>
                                    <m:rPr>
                                      <m:sty m:val="p"/>
                                    </m:rPr>
                                    <a:rPr sz="2700">
                                      <a:latin typeface="Cambria Math" panose="02040503050406030204" pitchFamily="18" charset="0"/>
                                    </a:rPr>
                                    <m:t>sin</m:t>
                                  </m:r>
                                </m:fName>
                                <m:e>
                                  <m:r>
                                    <a:rPr sz="2700">
                                      <a:latin typeface="Cambria Math" panose="02040503050406030204" pitchFamily="18" charset="0"/>
                                    </a:rPr>
                                    <m:t>𝑥</m:t>
                                  </m:r>
                                </m:e>
                              </m:func>
                            </m:num>
                            <m:den>
                              <m:r>
                                <a:rPr sz="2700">
                                  <a:latin typeface="Cambria Math" panose="02040503050406030204" pitchFamily="18" charset="0"/>
                                </a:rPr>
                                <m:t>h</m:t>
                              </m:r>
                            </m:den>
                          </m:f>
                        </m:e>
                      </m:phant>
                      <m:r>
                        <a:rPr sz="2700">
                          <a:latin typeface="Cambria Math" panose="02040503050406030204" pitchFamily="18" charset="0"/>
                        </a:rPr>
                        <m:t>=</m:t>
                      </m:r>
                      <m:func>
                        <m:funcPr>
                          <m:ctrlPr>
                            <a:rPr sz="2700" i="1">
                              <a:latin typeface="Cambria Math" panose="02040503050406030204" pitchFamily="18" charset="0"/>
                            </a:rPr>
                          </m:ctrlPr>
                        </m:funcPr>
                        <m:fName>
                          <m:r>
                            <m:rPr>
                              <m:sty m:val="p"/>
                            </m:rPr>
                            <a:rPr sz="2700">
                              <a:latin typeface="Cambria Math" panose="02040503050406030204" pitchFamily="18" charset="0"/>
                            </a:rPr>
                            <m:t>sin</m:t>
                          </m:r>
                        </m:fName>
                        <m:e>
                          <m:r>
                            <a:rPr sz="2700">
                              <a:latin typeface="Cambria Math" panose="02040503050406030204" pitchFamily="18" charset="0"/>
                            </a:rPr>
                            <m:t>𝑥</m:t>
                          </m:r>
                        </m:e>
                      </m:func>
                      <m:d>
                        <m:dPr>
                          <m:ctrlPr>
                            <a:rPr sz="2700" i="1">
                              <a:latin typeface="Cambria Math" panose="02040503050406030204" pitchFamily="18" charset="0"/>
                            </a:rPr>
                          </m:ctrlPr>
                        </m:dPr>
                        <m:e>
                          <m:f>
                            <m:fPr>
                              <m:ctrlPr>
                                <a:rPr sz="2700" i="1">
                                  <a:latin typeface="Cambria Math" panose="02040503050406030204" pitchFamily="18" charset="0"/>
                                </a:rPr>
                              </m:ctrlPr>
                            </m:fPr>
                            <m:num>
                              <m:func>
                                <m:funcPr>
                                  <m:ctrlPr>
                                    <a:rPr sz="2700" i="1">
                                      <a:latin typeface="Cambria Math" panose="02040503050406030204" pitchFamily="18" charset="0"/>
                                    </a:rPr>
                                  </m:ctrlPr>
                                </m:funcPr>
                                <m:fName>
                                  <m:r>
                                    <m:rPr>
                                      <m:sty m:val="p"/>
                                    </m:rPr>
                                    <a:rPr sz="2700">
                                      <a:latin typeface="Cambria Math" panose="02040503050406030204" pitchFamily="18" charset="0"/>
                                    </a:rPr>
                                    <m:t>cos</m:t>
                                  </m:r>
                                </m:fName>
                                <m:e>
                                  <m:r>
                                    <a:rPr sz="2700">
                                      <a:latin typeface="Cambria Math" panose="02040503050406030204" pitchFamily="18" charset="0"/>
                                    </a:rPr>
                                    <m:t>h</m:t>
                                  </m:r>
                                </m:e>
                              </m:func>
                              <m:r>
                                <a:rPr sz="2700">
                                  <a:latin typeface="Cambria Math" panose="02040503050406030204" pitchFamily="18" charset="0"/>
                                </a:rPr>
                                <m:t>−1</m:t>
                              </m:r>
                            </m:num>
                            <m:den>
                              <m:r>
                                <a:rPr sz="2700">
                                  <a:latin typeface="Cambria Math" panose="02040503050406030204" pitchFamily="18" charset="0"/>
                                </a:rPr>
                                <m:t>h</m:t>
                              </m:r>
                            </m:den>
                          </m:f>
                        </m:e>
                      </m:d>
                      <m:r>
                        <a:rPr sz="2700">
                          <a:latin typeface="Cambria Math" panose="02040503050406030204" pitchFamily="18" charset="0"/>
                        </a:rPr>
                        <m:t>+</m:t>
                      </m:r>
                      <m:func>
                        <m:funcPr>
                          <m:ctrlPr>
                            <a:rPr sz="2700" i="1">
                              <a:latin typeface="Cambria Math" panose="02040503050406030204" pitchFamily="18" charset="0"/>
                            </a:rPr>
                          </m:ctrlPr>
                        </m:funcPr>
                        <m:fName>
                          <m:r>
                            <m:rPr>
                              <m:sty m:val="p"/>
                            </m:rPr>
                            <a:rPr sz="2700">
                              <a:latin typeface="Cambria Math" panose="02040503050406030204" pitchFamily="18" charset="0"/>
                            </a:rPr>
                            <m:t>cos</m:t>
                          </m:r>
                        </m:fName>
                        <m:e>
                          <m:r>
                            <a:rPr sz="2700">
                              <a:latin typeface="Cambria Math" panose="02040503050406030204" pitchFamily="18" charset="0"/>
                            </a:rPr>
                            <m:t>𝑥</m:t>
                          </m:r>
                        </m:e>
                      </m:func>
                      <m:d>
                        <m:dPr>
                          <m:ctrlPr>
                            <a:rPr sz="2700" i="1">
                              <a:latin typeface="Cambria Math" panose="02040503050406030204" pitchFamily="18" charset="0"/>
                            </a:rPr>
                          </m:ctrlPr>
                        </m:dPr>
                        <m:e>
                          <m:f>
                            <m:fPr>
                              <m:ctrlPr>
                                <a:rPr sz="2700" i="1">
                                  <a:latin typeface="Cambria Math" panose="02040503050406030204" pitchFamily="18" charset="0"/>
                                </a:rPr>
                              </m:ctrlPr>
                            </m:fPr>
                            <m:num>
                              <m:func>
                                <m:funcPr>
                                  <m:ctrlPr>
                                    <a:rPr sz="2700" i="1">
                                      <a:latin typeface="Cambria Math" panose="02040503050406030204" pitchFamily="18" charset="0"/>
                                    </a:rPr>
                                  </m:ctrlPr>
                                </m:funcPr>
                                <m:fName>
                                  <m:r>
                                    <m:rPr>
                                      <m:sty m:val="p"/>
                                    </m:rPr>
                                    <a:rPr sz="2700">
                                      <a:latin typeface="Cambria Math" panose="02040503050406030204" pitchFamily="18" charset="0"/>
                                    </a:rPr>
                                    <m:t>sin</m:t>
                                  </m:r>
                                </m:fName>
                                <m:e>
                                  <m:r>
                                    <a:rPr sz="2700">
                                      <a:latin typeface="Cambria Math" panose="02040503050406030204" pitchFamily="18" charset="0"/>
                                    </a:rPr>
                                    <m:t>h</m:t>
                                  </m:r>
                                </m:e>
                              </m:func>
                            </m:num>
                            <m:den>
                              <m:r>
                                <a:rPr sz="2700">
                                  <a:latin typeface="Cambria Math" panose="02040503050406030204" pitchFamily="18" charset="0"/>
                                </a:rPr>
                                <m:t>h</m:t>
                              </m:r>
                            </m:den>
                          </m:f>
                        </m:e>
                      </m:d>
                    </m:oMath>
                  </m:oMathPara>
                </a14:m>
                <a:endParaRPr sz="2700" b="1"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US">
                    <a:noFill/>
                  </a:rPr>
                  <a:t> </a:t>
                </a:r>
              </a:p>
            </p:txBody>
          </p:sp>
        </mc:Fallback>
      </mc:AlternateContent>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Sum of Sines and Cosines</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lgn="ctr">
                  <a:defRPr sz="2800" b="1"/>
                </a:pPr>
                <a:r>
                  <a:rPr lang="en-US" dirty="0"/>
                  <a:t>Theorem</a:t>
                </a:r>
                <a:endParaRPr dirty="0"/>
              </a:p>
              <a:p>
                <a:pPr/>
                <a14:m>
                  <m:oMathPara xmlns:m="http://schemas.openxmlformats.org/officeDocument/2006/math">
                    <m:oMathParaPr>
                      <m:jc m:val="centerGroup"/>
                    </m:oMathParaPr>
                    <m:oMath xmlns:m="http://schemas.openxmlformats.org/officeDocument/2006/math">
                      <m:r>
                        <a:rPr sz="2200">
                          <a:latin typeface="Cambria Math" panose="02040503050406030204" pitchFamily="18" charset="0"/>
                        </a:rPr>
                        <m:t>𝐴</m:t>
                      </m:r>
                      <m:func>
                        <m:funcPr>
                          <m:ctrlPr>
                            <a:rPr sz="2200" i="1">
                              <a:latin typeface="Cambria Math" panose="02040503050406030204" pitchFamily="18" charset="0"/>
                            </a:rPr>
                          </m:ctrlPr>
                        </m:funcPr>
                        <m:fName>
                          <m:r>
                            <m:rPr>
                              <m:sty m:val="p"/>
                            </m:rPr>
                            <a:rPr sz="2200">
                              <a:latin typeface="Cambria Math" panose="02040503050406030204" pitchFamily="18" charset="0"/>
                            </a:rPr>
                            <m:t>sin</m:t>
                          </m:r>
                        </m:fName>
                        <m:e>
                          <m:r>
                            <a:rPr sz="2200">
                              <a:latin typeface="Cambria Math" panose="02040503050406030204" pitchFamily="18" charset="0"/>
                            </a:rPr>
                            <m:t>𝑥</m:t>
                          </m:r>
                        </m:e>
                      </m:func>
                      <m:r>
                        <a:rPr sz="2200">
                          <a:latin typeface="Cambria Math" panose="02040503050406030204" pitchFamily="18" charset="0"/>
                        </a:rPr>
                        <m:t>+</m:t>
                      </m:r>
                      <m:r>
                        <a:rPr sz="2200">
                          <a:latin typeface="Cambria Math" panose="02040503050406030204" pitchFamily="18" charset="0"/>
                        </a:rPr>
                        <m:t>𝐵</m:t>
                      </m:r>
                      <m:func>
                        <m:funcPr>
                          <m:ctrlPr>
                            <a:rPr sz="2200" i="1">
                              <a:latin typeface="Cambria Math" panose="02040503050406030204" pitchFamily="18" charset="0"/>
                            </a:rPr>
                          </m:ctrlPr>
                        </m:funcPr>
                        <m:fName>
                          <m:r>
                            <m:rPr>
                              <m:sty m:val="p"/>
                            </m:rPr>
                            <a:rPr sz="2200">
                              <a:latin typeface="Cambria Math" panose="02040503050406030204" pitchFamily="18" charset="0"/>
                            </a:rPr>
                            <m:t>cos</m:t>
                          </m:r>
                        </m:fName>
                        <m:e>
                          <m:r>
                            <a:rPr sz="2200">
                              <a:latin typeface="Cambria Math" panose="02040503050406030204" pitchFamily="18" charset="0"/>
                            </a:rPr>
                            <m:t>𝑥</m:t>
                          </m:r>
                        </m:e>
                      </m:func>
                      <m:r>
                        <a:rPr sz="2200">
                          <a:latin typeface="Cambria Math" panose="02040503050406030204" pitchFamily="18" charset="0"/>
                        </a:rPr>
                        <m:t>=</m:t>
                      </m:r>
                      <m:rad>
                        <m:radPr>
                          <m:degHide m:val="on"/>
                          <m:ctrlPr>
                            <a:rPr sz="2200" i="1">
                              <a:latin typeface="Cambria Math" panose="02040503050406030204" pitchFamily="18" charset="0"/>
                            </a:rPr>
                          </m:ctrlPr>
                        </m:radPr>
                        <m:deg/>
                        <m:e>
                          <m:sSup>
                            <m:sSupPr>
                              <m:ctrlPr>
                                <a:rPr sz="2200" i="1">
                                  <a:latin typeface="Cambria Math" panose="02040503050406030204" pitchFamily="18" charset="0"/>
                                </a:rPr>
                              </m:ctrlPr>
                            </m:sSupPr>
                            <m:e>
                              <m:r>
                                <a:rPr sz="2200">
                                  <a:latin typeface="Cambria Math" panose="02040503050406030204" pitchFamily="18" charset="0"/>
                                </a:rPr>
                                <m:t>𝐴</m:t>
                              </m:r>
                            </m:e>
                            <m:sup>
                              <m:r>
                                <a:rPr sz="2200">
                                  <a:latin typeface="Cambria Math" panose="02040503050406030204" pitchFamily="18" charset="0"/>
                                </a:rPr>
                                <m:t>2</m:t>
                              </m:r>
                            </m:sup>
                          </m:sSup>
                          <m:r>
                            <a:rPr sz="2200">
                              <a:latin typeface="Cambria Math" panose="02040503050406030204" pitchFamily="18" charset="0"/>
                            </a:rPr>
                            <m:t>+</m:t>
                          </m:r>
                          <m:sSup>
                            <m:sSupPr>
                              <m:ctrlPr>
                                <a:rPr sz="2200" i="1">
                                  <a:latin typeface="Cambria Math" panose="02040503050406030204" pitchFamily="18" charset="0"/>
                                </a:rPr>
                              </m:ctrlPr>
                            </m:sSupPr>
                            <m:e>
                              <m:r>
                                <a:rPr sz="2200">
                                  <a:latin typeface="Cambria Math" panose="02040503050406030204" pitchFamily="18" charset="0"/>
                                </a:rPr>
                                <m:t>𝐵</m:t>
                              </m:r>
                            </m:e>
                            <m:sup>
                              <m:r>
                                <a:rPr sz="2200">
                                  <a:latin typeface="Cambria Math" panose="02040503050406030204" pitchFamily="18" charset="0"/>
                                </a:rPr>
                                <m:t>2</m:t>
                              </m:r>
                            </m:sup>
                          </m:sSup>
                        </m:e>
                      </m:rad>
                      <m:d>
                        <m:dPr>
                          <m:ctrlPr>
                            <a:rPr sz="2200" i="1">
                              <a:latin typeface="Cambria Math" panose="02040503050406030204" pitchFamily="18" charset="0"/>
                            </a:rPr>
                          </m:ctrlPr>
                        </m:dPr>
                        <m:e>
                          <m:f>
                            <m:fPr>
                              <m:ctrlPr>
                                <a:rPr sz="2200" i="1">
                                  <a:latin typeface="Cambria Math" panose="02040503050406030204" pitchFamily="18" charset="0"/>
                                </a:rPr>
                              </m:ctrlPr>
                            </m:fPr>
                            <m:num>
                              <m:r>
                                <a:rPr sz="2200">
                                  <a:latin typeface="Cambria Math" panose="02040503050406030204" pitchFamily="18" charset="0"/>
                                </a:rPr>
                                <m:t>𝐴</m:t>
                              </m:r>
                            </m:num>
                            <m:den>
                              <m:rad>
                                <m:radPr>
                                  <m:degHide m:val="on"/>
                                  <m:ctrlPr>
                                    <a:rPr sz="2200" i="1">
                                      <a:latin typeface="Cambria Math" panose="02040503050406030204" pitchFamily="18" charset="0"/>
                                    </a:rPr>
                                  </m:ctrlPr>
                                </m:radPr>
                                <m:deg/>
                                <m:e>
                                  <m:sSup>
                                    <m:sSupPr>
                                      <m:ctrlPr>
                                        <a:rPr sz="2200" i="1">
                                          <a:latin typeface="Cambria Math" panose="02040503050406030204" pitchFamily="18" charset="0"/>
                                        </a:rPr>
                                      </m:ctrlPr>
                                    </m:sSupPr>
                                    <m:e>
                                      <m:r>
                                        <a:rPr sz="2200">
                                          <a:latin typeface="Cambria Math" panose="02040503050406030204" pitchFamily="18" charset="0"/>
                                        </a:rPr>
                                        <m:t>𝐴</m:t>
                                      </m:r>
                                    </m:e>
                                    <m:sup>
                                      <m:r>
                                        <a:rPr sz="2200">
                                          <a:latin typeface="Cambria Math" panose="02040503050406030204" pitchFamily="18" charset="0"/>
                                        </a:rPr>
                                        <m:t>2</m:t>
                                      </m:r>
                                    </m:sup>
                                  </m:sSup>
                                  <m:r>
                                    <a:rPr sz="2200">
                                      <a:latin typeface="Cambria Math" panose="02040503050406030204" pitchFamily="18" charset="0"/>
                                    </a:rPr>
                                    <m:t>+</m:t>
                                  </m:r>
                                  <m:sSup>
                                    <m:sSupPr>
                                      <m:ctrlPr>
                                        <a:rPr sz="2200" i="1">
                                          <a:latin typeface="Cambria Math" panose="02040503050406030204" pitchFamily="18" charset="0"/>
                                        </a:rPr>
                                      </m:ctrlPr>
                                    </m:sSupPr>
                                    <m:e>
                                      <m:r>
                                        <a:rPr sz="2200">
                                          <a:latin typeface="Cambria Math" panose="02040503050406030204" pitchFamily="18" charset="0"/>
                                        </a:rPr>
                                        <m:t>𝐵</m:t>
                                      </m:r>
                                    </m:e>
                                    <m:sup>
                                      <m:r>
                                        <a:rPr sz="2200">
                                          <a:latin typeface="Cambria Math" panose="02040503050406030204" pitchFamily="18" charset="0"/>
                                        </a:rPr>
                                        <m:t>2</m:t>
                                      </m:r>
                                    </m:sup>
                                  </m:sSup>
                                </m:e>
                              </m:rad>
                            </m:den>
                          </m:f>
                          <m:func>
                            <m:funcPr>
                              <m:ctrlPr>
                                <a:rPr sz="2200" i="1">
                                  <a:latin typeface="Cambria Math" panose="02040503050406030204" pitchFamily="18" charset="0"/>
                                </a:rPr>
                              </m:ctrlPr>
                            </m:funcPr>
                            <m:fName>
                              <m:r>
                                <m:rPr>
                                  <m:sty m:val="p"/>
                                </m:rPr>
                                <a:rPr sz="2200">
                                  <a:latin typeface="Cambria Math" panose="02040503050406030204" pitchFamily="18" charset="0"/>
                                </a:rPr>
                                <m:t>sin</m:t>
                              </m:r>
                            </m:fName>
                            <m:e>
                              <m:r>
                                <a:rPr sz="2200">
                                  <a:latin typeface="Cambria Math" panose="02040503050406030204" pitchFamily="18" charset="0"/>
                                </a:rPr>
                                <m:t>𝑥</m:t>
                              </m:r>
                            </m:e>
                          </m:func>
                          <m:r>
                            <a:rPr sz="2200">
                              <a:latin typeface="Cambria Math" panose="02040503050406030204" pitchFamily="18" charset="0"/>
                            </a:rPr>
                            <m:t>+</m:t>
                          </m:r>
                          <m:f>
                            <m:fPr>
                              <m:ctrlPr>
                                <a:rPr sz="2200" i="1">
                                  <a:latin typeface="Cambria Math" panose="02040503050406030204" pitchFamily="18" charset="0"/>
                                </a:rPr>
                              </m:ctrlPr>
                            </m:fPr>
                            <m:num>
                              <m:r>
                                <a:rPr sz="2200">
                                  <a:latin typeface="Cambria Math" panose="02040503050406030204" pitchFamily="18" charset="0"/>
                                </a:rPr>
                                <m:t>𝐵</m:t>
                              </m:r>
                            </m:num>
                            <m:den>
                              <m:rad>
                                <m:radPr>
                                  <m:degHide m:val="on"/>
                                  <m:ctrlPr>
                                    <a:rPr sz="2200" i="1">
                                      <a:latin typeface="Cambria Math" panose="02040503050406030204" pitchFamily="18" charset="0"/>
                                    </a:rPr>
                                  </m:ctrlPr>
                                </m:radPr>
                                <m:deg/>
                                <m:e>
                                  <m:sSup>
                                    <m:sSupPr>
                                      <m:ctrlPr>
                                        <a:rPr sz="2200" i="1">
                                          <a:latin typeface="Cambria Math" panose="02040503050406030204" pitchFamily="18" charset="0"/>
                                        </a:rPr>
                                      </m:ctrlPr>
                                    </m:sSupPr>
                                    <m:e>
                                      <m:r>
                                        <a:rPr sz="2200">
                                          <a:latin typeface="Cambria Math" panose="02040503050406030204" pitchFamily="18" charset="0"/>
                                        </a:rPr>
                                        <m:t>𝐴</m:t>
                                      </m:r>
                                    </m:e>
                                    <m:sup>
                                      <m:r>
                                        <a:rPr sz="2200">
                                          <a:latin typeface="Cambria Math" panose="02040503050406030204" pitchFamily="18" charset="0"/>
                                        </a:rPr>
                                        <m:t>2</m:t>
                                      </m:r>
                                    </m:sup>
                                  </m:sSup>
                                  <m:r>
                                    <a:rPr sz="2200">
                                      <a:latin typeface="Cambria Math" panose="02040503050406030204" pitchFamily="18" charset="0"/>
                                    </a:rPr>
                                    <m:t>+</m:t>
                                  </m:r>
                                  <m:sSup>
                                    <m:sSupPr>
                                      <m:ctrlPr>
                                        <a:rPr sz="2200" i="1">
                                          <a:latin typeface="Cambria Math" panose="02040503050406030204" pitchFamily="18" charset="0"/>
                                        </a:rPr>
                                      </m:ctrlPr>
                                    </m:sSupPr>
                                    <m:e>
                                      <m:r>
                                        <a:rPr sz="2200">
                                          <a:latin typeface="Cambria Math" panose="02040503050406030204" pitchFamily="18" charset="0"/>
                                        </a:rPr>
                                        <m:t>𝐵</m:t>
                                      </m:r>
                                    </m:e>
                                    <m:sup>
                                      <m:r>
                                        <a:rPr sz="2200">
                                          <a:latin typeface="Cambria Math" panose="02040503050406030204" pitchFamily="18" charset="0"/>
                                        </a:rPr>
                                        <m:t>2</m:t>
                                      </m:r>
                                    </m:sup>
                                  </m:sSup>
                                </m:e>
                              </m:rad>
                            </m:den>
                          </m:f>
                          <m:func>
                            <m:funcPr>
                              <m:ctrlPr>
                                <a:rPr sz="2200" i="1">
                                  <a:latin typeface="Cambria Math" panose="02040503050406030204" pitchFamily="18" charset="0"/>
                                </a:rPr>
                              </m:ctrlPr>
                            </m:funcPr>
                            <m:fName>
                              <m:r>
                                <m:rPr>
                                  <m:sty m:val="p"/>
                                </m:rPr>
                                <a:rPr sz="2200">
                                  <a:latin typeface="Cambria Math" panose="02040503050406030204" pitchFamily="18" charset="0"/>
                                </a:rPr>
                                <m:t>cos</m:t>
                              </m:r>
                            </m:fName>
                            <m:e>
                              <m:r>
                                <a:rPr sz="2200">
                                  <a:latin typeface="Cambria Math" panose="02040503050406030204" pitchFamily="18" charset="0"/>
                                </a:rPr>
                                <m:t>𝑥</m:t>
                              </m:r>
                            </m:e>
                          </m:func>
                        </m:e>
                      </m:d>
                    </m:oMath>
                    <m:oMath xmlns:m="http://schemas.openxmlformats.org/officeDocument/2006/math">
                      <m:phant>
                        <m:phantPr>
                          <m:show m:val="off"/>
                          <m:ctrlPr>
                            <a:rPr sz="2200" i="1">
                              <a:latin typeface="Cambria Math" panose="02040503050406030204" pitchFamily="18" charset="0"/>
                            </a:rPr>
                          </m:ctrlPr>
                        </m:phantPr>
                        <m:e>
                          <m:r>
                            <a:rPr sz="2200">
                              <a:latin typeface="Cambria Math" panose="02040503050406030204" pitchFamily="18" charset="0"/>
                            </a:rPr>
                            <m:t>𝐴</m:t>
                          </m:r>
                          <m:func>
                            <m:funcPr>
                              <m:ctrlPr>
                                <a:rPr sz="2200" i="1">
                                  <a:latin typeface="Cambria Math" panose="02040503050406030204" pitchFamily="18" charset="0"/>
                                </a:rPr>
                              </m:ctrlPr>
                            </m:funcPr>
                            <m:fName>
                              <m:r>
                                <m:rPr>
                                  <m:sty m:val="p"/>
                                </m:rPr>
                                <a:rPr sz="2200">
                                  <a:latin typeface="Cambria Math" panose="02040503050406030204" pitchFamily="18" charset="0"/>
                                </a:rPr>
                                <m:t>sin</m:t>
                              </m:r>
                            </m:fName>
                            <m:e>
                              <m:r>
                                <a:rPr sz="2200">
                                  <a:latin typeface="Cambria Math" panose="02040503050406030204" pitchFamily="18" charset="0"/>
                                </a:rPr>
                                <m:t>𝑥</m:t>
                              </m:r>
                            </m:e>
                          </m:func>
                          <m:r>
                            <a:rPr sz="2200">
                              <a:latin typeface="Cambria Math" panose="02040503050406030204" pitchFamily="18" charset="0"/>
                            </a:rPr>
                            <m:t>+</m:t>
                          </m:r>
                          <m:r>
                            <a:rPr sz="2200">
                              <a:latin typeface="Cambria Math" panose="02040503050406030204" pitchFamily="18" charset="0"/>
                            </a:rPr>
                            <m:t>𝐵</m:t>
                          </m:r>
                          <m:func>
                            <m:funcPr>
                              <m:ctrlPr>
                                <a:rPr sz="2200" i="1">
                                  <a:latin typeface="Cambria Math" panose="02040503050406030204" pitchFamily="18" charset="0"/>
                                </a:rPr>
                              </m:ctrlPr>
                            </m:funcPr>
                            <m:fName>
                              <m:r>
                                <m:rPr>
                                  <m:sty m:val="p"/>
                                </m:rPr>
                                <a:rPr sz="2200">
                                  <a:latin typeface="Cambria Math" panose="02040503050406030204" pitchFamily="18" charset="0"/>
                                </a:rPr>
                                <m:t>cos</m:t>
                              </m:r>
                            </m:fName>
                            <m:e>
                              <m:r>
                                <a:rPr sz="2200">
                                  <a:latin typeface="Cambria Math" panose="02040503050406030204" pitchFamily="18" charset="0"/>
                                </a:rPr>
                                <m:t>𝑥</m:t>
                              </m:r>
                            </m:e>
                          </m:func>
                        </m:e>
                      </m:phant>
                      <m:r>
                        <a:rPr sz="2200">
                          <a:latin typeface="Cambria Math" panose="02040503050406030204" pitchFamily="18" charset="0"/>
                        </a:rPr>
                        <m:t>=</m:t>
                      </m:r>
                      <m:rad>
                        <m:radPr>
                          <m:degHide m:val="on"/>
                          <m:ctrlPr>
                            <a:rPr sz="2200" i="1">
                              <a:latin typeface="Cambria Math" panose="02040503050406030204" pitchFamily="18" charset="0"/>
                            </a:rPr>
                          </m:ctrlPr>
                        </m:radPr>
                        <m:deg/>
                        <m:e>
                          <m:sSup>
                            <m:sSupPr>
                              <m:ctrlPr>
                                <a:rPr sz="2200" i="1">
                                  <a:latin typeface="Cambria Math" panose="02040503050406030204" pitchFamily="18" charset="0"/>
                                </a:rPr>
                              </m:ctrlPr>
                            </m:sSupPr>
                            <m:e>
                              <m:r>
                                <a:rPr sz="2200">
                                  <a:latin typeface="Cambria Math" panose="02040503050406030204" pitchFamily="18" charset="0"/>
                                </a:rPr>
                                <m:t>𝐴</m:t>
                              </m:r>
                            </m:e>
                            <m:sup>
                              <m:r>
                                <a:rPr sz="2200">
                                  <a:latin typeface="Cambria Math" panose="02040503050406030204" pitchFamily="18" charset="0"/>
                                </a:rPr>
                                <m:t>2</m:t>
                              </m:r>
                            </m:sup>
                          </m:sSup>
                          <m:r>
                            <a:rPr sz="2200">
                              <a:latin typeface="Cambria Math" panose="02040503050406030204" pitchFamily="18" charset="0"/>
                            </a:rPr>
                            <m:t>+</m:t>
                          </m:r>
                          <m:sSup>
                            <m:sSupPr>
                              <m:ctrlPr>
                                <a:rPr sz="2200" i="1">
                                  <a:latin typeface="Cambria Math" panose="02040503050406030204" pitchFamily="18" charset="0"/>
                                </a:rPr>
                              </m:ctrlPr>
                            </m:sSupPr>
                            <m:e>
                              <m:r>
                                <a:rPr sz="2200">
                                  <a:latin typeface="Cambria Math" panose="02040503050406030204" pitchFamily="18" charset="0"/>
                                </a:rPr>
                                <m:t>𝐵</m:t>
                              </m:r>
                            </m:e>
                            <m:sup>
                              <m:r>
                                <a:rPr sz="2200">
                                  <a:latin typeface="Cambria Math" panose="02040503050406030204" pitchFamily="18" charset="0"/>
                                </a:rPr>
                                <m:t>2</m:t>
                              </m:r>
                            </m:sup>
                          </m:sSup>
                        </m:e>
                      </m:rad>
                      <m:func>
                        <m:funcPr>
                          <m:ctrlPr>
                            <a:rPr sz="2200" i="1">
                              <a:latin typeface="Cambria Math" panose="02040503050406030204" pitchFamily="18" charset="0"/>
                            </a:rPr>
                          </m:ctrlPr>
                        </m:funcPr>
                        <m:fName>
                          <m:r>
                            <m:rPr>
                              <m:sty m:val="p"/>
                            </m:rPr>
                            <a:rPr sz="2200">
                              <a:latin typeface="Cambria Math" panose="02040503050406030204" pitchFamily="18" charset="0"/>
                            </a:rPr>
                            <m:t>sin</m:t>
                          </m:r>
                        </m:fName>
                        <m:e>
                          <m:d>
                            <m:dPr>
                              <m:ctrlPr>
                                <a:rPr sz="2200" i="1">
                                  <a:latin typeface="Cambria Math" panose="02040503050406030204" pitchFamily="18" charset="0"/>
                                </a:rPr>
                              </m:ctrlPr>
                            </m:dPr>
                            <m:e>
                              <m:r>
                                <a:rPr sz="2200">
                                  <a:latin typeface="Cambria Math" panose="02040503050406030204" pitchFamily="18" charset="0"/>
                                </a:rPr>
                                <m:t>𝑥</m:t>
                              </m:r>
                              <m:r>
                                <a:rPr sz="2200">
                                  <a:latin typeface="Cambria Math" panose="02040503050406030204" pitchFamily="18" charset="0"/>
                                </a:rPr>
                                <m:t>+</m:t>
                              </m:r>
                              <m:r>
                                <a:rPr sz="2200">
                                  <a:latin typeface="Cambria Math" panose="02040503050406030204" pitchFamily="18" charset="0"/>
                                </a:rPr>
                                <m:t>𝜑</m:t>
                              </m:r>
                            </m:e>
                          </m:d>
                        </m:e>
                      </m:func>
                    </m:oMath>
                  </m:oMathPara>
                </a14:m>
                <a:endParaRPr sz="2200" dirty="0"/>
              </a:p>
              <a:p>
                <a:pPr algn="ctr">
                  <a:defRPr sz="2800"/>
                </a:pPr>
                <a:endParaRPr lang="en-US" sz="2200" dirty="0"/>
              </a:p>
              <a:p>
                <a:pPr algn="ctr">
                  <a:defRPr sz="2800"/>
                </a:pPr>
                <a:r>
                  <a:rPr sz="2200" dirty="0"/>
                  <a:t>where</a:t>
                </a:r>
                <a:r>
                  <a:rPr lang="en-US" sz="2200" dirty="0"/>
                  <a:t> </a:t>
                </a:r>
                <a14:m>
                  <m:oMath xmlns:m="http://schemas.openxmlformats.org/officeDocument/2006/math">
                    <m:func>
                      <m:funcPr>
                        <m:ctrlPr>
                          <a:rPr sz="2200" i="1">
                            <a:latin typeface="Cambria Math" panose="02040503050406030204" pitchFamily="18" charset="0"/>
                          </a:rPr>
                        </m:ctrlPr>
                      </m:funcPr>
                      <m:fName>
                        <m:r>
                          <m:rPr>
                            <m:sty m:val="p"/>
                          </m:rPr>
                          <a:rPr sz="2200">
                            <a:latin typeface="Cambria Math" panose="02040503050406030204" pitchFamily="18" charset="0"/>
                          </a:rPr>
                          <m:t>cos</m:t>
                        </m:r>
                      </m:fName>
                      <m:e>
                        <m:r>
                          <a:rPr sz="2200">
                            <a:latin typeface="Cambria Math" panose="02040503050406030204" pitchFamily="18" charset="0"/>
                          </a:rPr>
                          <m:t>𝜑</m:t>
                        </m:r>
                      </m:e>
                    </m:func>
                    <m:r>
                      <a:rPr sz="2200">
                        <a:latin typeface="Cambria Math" panose="02040503050406030204" pitchFamily="18" charset="0"/>
                      </a:rPr>
                      <m:t>=</m:t>
                    </m:r>
                    <m:f>
                      <m:fPr>
                        <m:ctrlPr>
                          <a:rPr sz="2200" i="1">
                            <a:latin typeface="Cambria Math" panose="02040503050406030204" pitchFamily="18" charset="0"/>
                          </a:rPr>
                        </m:ctrlPr>
                      </m:fPr>
                      <m:num>
                        <m:r>
                          <a:rPr sz="2200">
                            <a:latin typeface="Cambria Math" panose="02040503050406030204" pitchFamily="18" charset="0"/>
                          </a:rPr>
                          <m:t>𝐴</m:t>
                        </m:r>
                      </m:num>
                      <m:den>
                        <m:rad>
                          <m:radPr>
                            <m:degHide m:val="on"/>
                            <m:ctrlPr>
                              <a:rPr sz="2200" i="1">
                                <a:latin typeface="Cambria Math" panose="02040503050406030204" pitchFamily="18" charset="0"/>
                              </a:rPr>
                            </m:ctrlPr>
                          </m:radPr>
                          <m:deg/>
                          <m:e>
                            <m:sSup>
                              <m:sSupPr>
                                <m:ctrlPr>
                                  <a:rPr sz="2200" i="1">
                                    <a:latin typeface="Cambria Math" panose="02040503050406030204" pitchFamily="18" charset="0"/>
                                  </a:rPr>
                                </m:ctrlPr>
                              </m:sSupPr>
                              <m:e>
                                <m:r>
                                  <a:rPr sz="2200">
                                    <a:latin typeface="Cambria Math" panose="02040503050406030204" pitchFamily="18" charset="0"/>
                                  </a:rPr>
                                  <m:t>𝐴</m:t>
                                </m:r>
                              </m:e>
                              <m:sup>
                                <m:r>
                                  <a:rPr sz="2200">
                                    <a:latin typeface="Cambria Math" panose="02040503050406030204" pitchFamily="18" charset="0"/>
                                  </a:rPr>
                                  <m:t>2</m:t>
                                </m:r>
                              </m:sup>
                            </m:sSup>
                            <m:r>
                              <a:rPr sz="2200">
                                <a:latin typeface="Cambria Math" panose="02040503050406030204" pitchFamily="18" charset="0"/>
                              </a:rPr>
                              <m:t>+</m:t>
                            </m:r>
                            <m:sSup>
                              <m:sSupPr>
                                <m:ctrlPr>
                                  <a:rPr sz="2200" i="1">
                                    <a:latin typeface="Cambria Math" panose="02040503050406030204" pitchFamily="18" charset="0"/>
                                  </a:rPr>
                                </m:ctrlPr>
                              </m:sSupPr>
                              <m:e>
                                <m:r>
                                  <a:rPr sz="2200">
                                    <a:latin typeface="Cambria Math" panose="02040503050406030204" pitchFamily="18" charset="0"/>
                                  </a:rPr>
                                  <m:t>𝐵</m:t>
                                </m:r>
                              </m:e>
                              <m:sup>
                                <m:r>
                                  <a:rPr sz="2200">
                                    <a:latin typeface="Cambria Math" panose="02040503050406030204" pitchFamily="18" charset="0"/>
                                  </a:rPr>
                                  <m:t>2</m:t>
                                </m:r>
                              </m:sup>
                            </m:sSup>
                          </m:e>
                        </m:rad>
                      </m:den>
                    </m:f>
                  </m:oMath>
                </a14:m>
                <a:r>
                  <a:rPr lang="en-US" sz="2200" dirty="0"/>
                  <a:t> </a:t>
                </a:r>
                <a:r>
                  <a:rPr sz="2200" dirty="0"/>
                  <a:t>and</a:t>
                </a:r>
                <a:r>
                  <a:rPr lang="en-US" sz="2200" dirty="0"/>
                  <a:t> </a:t>
                </a:r>
                <a14:m>
                  <m:oMath xmlns:m="http://schemas.openxmlformats.org/officeDocument/2006/math">
                    <m:func>
                      <m:funcPr>
                        <m:ctrlPr>
                          <a:rPr sz="2200" i="1">
                            <a:latin typeface="Cambria Math" panose="02040503050406030204" pitchFamily="18" charset="0"/>
                          </a:rPr>
                        </m:ctrlPr>
                      </m:funcPr>
                      <m:fName>
                        <m:r>
                          <m:rPr>
                            <m:sty m:val="p"/>
                          </m:rPr>
                          <a:rPr sz="2200">
                            <a:latin typeface="Cambria Math" panose="02040503050406030204" pitchFamily="18" charset="0"/>
                          </a:rPr>
                          <m:t>sin</m:t>
                        </m:r>
                      </m:fName>
                      <m:e>
                        <m:r>
                          <a:rPr sz="2200">
                            <a:latin typeface="Cambria Math" panose="02040503050406030204" pitchFamily="18" charset="0"/>
                          </a:rPr>
                          <m:t>𝜑</m:t>
                        </m:r>
                      </m:e>
                    </m:func>
                    <m:r>
                      <a:rPr sz="2200">
                        <a:latin typeface="Cambria Math" panose="02040503050406030204" pitchFamily="18" charset="0"/>
                      </a:rPr>
                      <m:t>=</m:t>
                    </m:r>
                    <m:f>
                      <m:fPr>
                        <m:ctrlPr>
                          <a:rPr sz="2200" i="1">
                            <a:latin typeface="Cambria Math" panose="02040503050406030204" pitchFamily="18" charset="0"/>
                          </a:rPr>
                        </m:ctrlPr>
                      </m:fPr>
                      <m:num>
                        <m:r>
                          <a:rPr sz="2200">
                            <a:latin typeface="Cambria Math" panose="02040503050406030204" pitchFamily="18" charset="0"/>
                          </a:rPr>
                          <m:t>𝐵</m:t>
                        </m:r>
                      </m:num>
                      <m:den>
                        <m:rad>
                          <m:radPr>
                            <m:degHide m:val="on"/>
                            <m:ctrlPr>
                              <a:rPr sz="2200" i="1">
                                <a:latin typeface="Cambria Math" panose="02040503050406030204" pitchFamily="18" charset="0"/>
                              </a:rPr>
                            </m:ctrlPr>
                          </m:radPr>
                          <m:deg/>
                          <m:e>
                            <m:sSup>
                              <m:sSupPr>
                                <m:ctrlPr>
                                  <a:rPr sz="2200" i="1">
                                    <a:latin typeface="Cambria Math" panose="02040503050406030204" pitchFamily="18" charset="0"/>
                                  </a:rPr>
                                </m:ctrlPr>
                              </m:sSupPr>
                              <m:e>
                                <m:r>
                                  <a:rPr sz="2200">
                                    <a:latin typeface="Cambria Math" panose="02040503050406030204" pitchFamily="18" charset="0"/>
                                  </a:rPr>
                                  <m:t>𝐴</m:t>
                                </m:r>
                              </m:e>
                              <m:sup>
                                <m:r>
                                  <a:rPr sz="2200">
                                    <a:latin typeface="Cambria Math" panose="02040503050406030204" pitchFamily="18" charset="0"/>
                                  </a:rPr>
                                  <m:t>2</m:t>
                                </m:r>
                              </m:sup>
                            </m:sSup>
                            <m:r>
                              <a:rPr sz="2200">
                                <a:latin typeface="Cambria Math" panose="02040503050406030204" pitchFamily="18" charset="0"/>
                              </a:rPr>
                              <m:t>+</m:t>
                            </m:r>
                            <m:sSup>
                              <m:sSupPr>
                                <m:ctrlPr>
                                  <a:rPr sz="2200" i="1">
                                    <a:latin typeface="Cambria Math" panose="02040503050406030204" pitchFamily="18" charset="0"/>
                                  </a:rPr>
                                </m:ctrlPr>
                              </m:sSupPr>
                              <m:e>
                                <m:r>
                                  <a:rPr sz="2200">
                                    <a:latin typeface="Cambria Math" panose="02040503050406030204" pitchFamily="18" charset="0"/>
                                  </a:rPr>
                                  <m:t>𝐵</m:t>
                                </m:r>
                              </m:e>
                              <m:sup>
                                <m:r>
                                  <a:rPr sz="2200">
                                    <a:latin typeface="Cambria Math" panose="02040503050406030204" pitchFamily="18" charset="0"/>
                                  </a:rPr>
                                  <m:t>2</m:t>
                                </m:r>
                              </m:sup>
                            </m:sSup>
                          </m:e>
                        </m:rad>
                      </m:den>
                    </m:f>
                  </m:oMath>
                </a14:m>
                <a:r>
                  <a:rPr sz="2200" dirty="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t="-986"/>
                </a:stretch>
              </a:blipFill>
            </p:spPr>
            <p:txBody>
              <a:bodyPr/>
              <a:lstStyle/>
              <a:p>
                <a:r>
                  <a:rPr lang="en-US">
                    <a:noFill/>
                  </a:rPr>
                  <a:t> </a:t>
                </a:r>
              </a:p>
            </p:txBody>
          </p:sp>
        </mc:Fallback>
      </mc:AlternateContent>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Example 9: Using the Sum of Sines and Cosines </a:t>
            </a:r>
            <a:r>
              <a:rPr lang="en-US" dirty="0"/>
              <a:t>Theorem</a:t>
            </a:r>
            <a:endParaRPr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a:t>Express the function </a:t>
                </a:r>
                <a14:m>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𝑓</m:t>
                        </m:r>
                      </m:fName>
                      <m:e>
                        <m:d>
                          <m:dPr>
                            <m:ctrlPr>
                              <a:rPr i="1">
                                <a:latin typeface="Cambria Math" panose="02040503050406030204" pitchFamily="18" charset="0"/>
                              </a:rPr>
                            </m:ctrlPr>
                          </m:dPr>
                          <m:e>
                            <m:r>
                              <a:rPr>
                                <a:latin typeface="Cambria Math" panose="02040503050406030204" pitchFamily="18" charset="0"/>
                              </a:rPr>
                              <m:t>𝑥</m:t>
                            </m:r>
                          </m:e>
                        </m:d>
                      </m:e>
                    </m:func>
                    <m:r>
                      <a:rPr>
                        <a:latin typeface="Cambria Math" panose="02040503050406030204" pitchFamily="18" charset="0"/>
                      </a:rPr>
                      <m:t>=</m:t>
                    </m:r>
                    <m:func>
                      <m:funcPr>
                        <m:ctrlPr>
                          <a:rPr i="1">
                            <a:latin typeface="Cambria Math" panose="02040503050406030204" pitchFamily="18" charset="0"/>
                          </a:rPr>
                        </m:ctrlPr>
                      </m:funcPr>
                      <m:fName>
                        <m:r>
                          <m:rPr>
                            <m:sty m:val="p"/>
                          </m:rPr>
                          <a:rPr>
                            <a:latin typeface="Cambria Math" panose="02040503050406030204" pitchFamily="18" charset="0"/>
                          </a:rPr>
                          <m:t>sin</m:t>
                        </m:r>
                      </m:fName>
                      <m:e>
                        <m:r>
                          <a:rPr>
                            <a:latin typeface="Cambria Math" panose="02040503050406030204" pitchFamily="18" charset="0"/>
                          </a:rPr>
                          <m:t>𝑥</m:t>
                        </m:r>
                      </m:e>
                    </m:func>
                    <m:r>
                      <a:rPr>
                        <a:latin typeface="Cambria Math" panose="02040503050406030204" pitchFamily="18" charset="0"/>
                      </a:rPr>
                      <m:t>−</m:t>
                    </m:r>
                    <m:rad>
                      <m:radPr>
                        <m:degHide m:val="on"/>
                        <m:ctrlPr>
                          <a:rPr i="1">
                            <a:latin typeface="Cambria Math" panose="02040503050406030204" pitchFamily="18" charset="0"/>
                          </a:rPr>
                        </m:ctrlPr>
                      </m:radPr>
                      <m:deg/>
                      <m:e>
                        <m:r>
                          <a:rPr>
                            <a:latin typeface="Cambria Math" panose="02040503050406030204" pitchFamily="18" charset="0"/>
                          </a:rPr>
                          <m:t>3</m:t>
                        </m:r>
                      </m:e>
                    </m:rad>
                    <m:func>
                      <m:funcPr>
                        <m:ctrlPr>
                          <a:rPr i="1">
                            <a:latin typeface="Cambria Math" panose="02040503050406030204" pitchFamily="18" charset="0"/>
                          </a:rPr>
                        </m:ctrlPr>
                      </m:funcPr>
                      <m:fName>
                        <m:r>
                          <m:rPr>
                            <m:sty m:val="p"/>
                          </m:rPr>
                          <a:rPr>
                            <a:latin typeface="Cambria Math" panose="02040503050406030204" pitchFamily="18" charset="0"/>
                          </a:rPr>
                          <m:t>cos</m:t>
                        </m:r>
                      </m:fName>
                      <m:e>
                        <m:r>
                          <a:rPr>
                            <a:latin typeface="Cambria Math" panose="02040503050406030204" pitchFamily="18" charset="0"/>
                          </a:rPr>
                          <m:t>𝑥</m:t>
                        </m:r>
                      </m:e>
                    </m:func>
                  </m:oMath>
                </a14:m>
                <a:r>
                  <a:rPr sz="2800"/>
                  <a:t> in terms of a single sine function, and graph the result.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368"/>
                </a:stretch>
              </a:blipFill>
            </p:spPr>
            <p:txBody>
              <a:bodyPr/>
              <a:lstStyle/>
              <a:p>
                <a:r>
                  <a:rPr lang="en-US">
                    <a:noFill/>
                  </a:rPr>
                  <a:t> </a:t>
                </a:r>
              </a:p>
            </p:txBody>
          </p:sp>
        </mc:Fallback>
      </mc:AlternateContent>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9: Using the Sum of Sines and Cosines Identity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lnSpcReduction="10000"/>
              </a:bodyPr>
              <a:lstStyle/>
              <a:p>
                <a:r>
                  <a:rPr sz="2800" b="1" dirty="0"/>
                  <a:t>Solution</a:t>
                </a:r>
              </a:p>
              <a:p>
                <a:pPr>
                  <a:defRPr sz="2800"/>
                </a:pPr>
                <a:r>
                  <a:rPr sz="2800" dirty="0"/>
                  <a:t>Since </a:t>
                </a:r>
                <a14:m>
                  <m:oMath xmlns:m="http://schemas.openxmlformats.org/officeDocument/2006/math">
                    <m:r>
                      <a:rPr>
                        <a:latin typeface="Cambria Math" panose="02040503050406030204" pitchFamily="18" charset="0"/>
                      </a:rPr>
                      <m:t>𝐴</m:t>
                    </m:r>
                    <m:r>
                      <a:rPr>
                        <a:latin typeface="Cambria Math" panose="02040503050406030204" pitchFamily="18" charset="0"/>
                      </a:rPr>
                      <m:t>=</m:t>
                    </m:r>
                    <m:r>
                      <a:rPr>
                        <a:latin typeface="Cambria Math" panose="02040503050406030204" pitchFamily="18" charset="0"/>
                      </a:rPr>
                      <m:t>1</m:t>
                    </m:r>
                  </m:oMath>
                </a14:m>
                <a:r>
                  <a:rPr sz="2800" dirty="0"/>
                  <a:t> and </a:t>
                </a:r>
                <a14:m>
                  <m:oMath xmlns:m="http://schemas.openxmlformats.org/officeDocument/2006/math">
                    <m:r>
                      <a:rPr>
                        <a:latin typeface="Cambria Math" panose="02040503050406030204" pitchFamily="18" charset="0"/>
                      </a:rPr>
                      <m:t>𝐵</m:t>
                    </m:r>
                    <m:r>
                      <a:rPr>
                        <a:latin typeface="Cambria Math" panose="02040503050406030204" pitchFamily="18" charset="0"/>
                      </a:rPr>
                      <m:t>=−</m:t>
                    </m:r>
                    <m:rad>
                      <m:radPr>
                        <m:degHide m:val="on"/>
                        <m:ctrlPr>
                          <a:rPr i="1">
                            <a:latin typeface="Cambria Math" panose="02040503050406030204" pitchFamily="18" charset="0"/>
                          </a:rPr>
                        </m:ctrlPr>
                      </m:radPr>
                      <m:deg/>
                      <m:e>
                        <m:r>
                          <a:rPr>
                            <a:latin typeface="Cambria Math" panose="02040503050406030204" pitchFamily="18" charset="0"/>
                          </a:rPr>
                          <m:t>3</m:t>
                        </m:r>
                      </m:e>
                    </m:rad>
                  </m:oMath>
                </a14:m>
                <a:r>
                  <a:rPr sz="2800" dirty="0"/>
                  <a:t>, </a:t>
                </a:r>
                <a14:m>
                  <m:oMath xmlns:m="http://schemas.openxmlformats.org/officeDocument/2006/math">
                    <m:rad>
                      <m:radPr>
                        <m:degHide m:val="on"/>
                        <m:ctrlPr>
                          <a:rPr i="1">
                            <a:latin typeface="Cambria Math" panose="02040503050406030204" pitchFamily="18" charset="0"/>
                          </a:rPr>
                        </m:ctrlPr>
                      </m:radPr>
                      <m:deg/>
                      <m:e>
                        <m:sSup>
                          <m:sSupPr>
                            <m:ctrlPr>
                              <a:rPr i="1">
                                <a:latin typeface="Cambria Math" panose="02040503050406030204" pitchFamily="18" charset="0"/>
                              </a:rPr>
                            </m:ctrlPr>
                          </m:sSupPr>
                          <m:e>
                            <m:r>
                              <a:rPr>
                                <a:latin typeface="Cambria Math" panose="02040503050406030204" pitchFamily="18" charset="0"/>
                              </a:rPr>
                              <m:t>𝐴</m:t>
                            </m:r>
                          </m:e>
                          <m:sup>
                            <m:r>
                              <a:rPr>
                                <a:latin typeface="Cambria Math" panose="02040503050406030204" pitchFamily="18" charset="0"/>
                              </a:rPr>
                              <m:t>2</m:t>
                            </m:r>
                          </m:sup>
                        </m:sSup>
                        <m:r>
                          <a:rPr>
                            <a:latin typeface="Cambria Math" panose="02040503050406030204" pitchFamily="18" charset="0"/>
                          </a:rPr>
                          <m:t>+</m:t>
                        </m:r>
                        <m:sSup>
                          <m:sSupPr>
                            <m:ctrlPr>
                              <a:rPr i="1">
                                <a:latin typeface="Cambria Math" panose="02040503050406030204" pitchFamily="18" charset="0"/>
                              </a:rPr>
                            </m:ctrlPr>
                          </m:sSupPr>
                          <m:e>
                            <m:r>
                              <a:rPr>
                                <a:latin typeface="Cambria Math" panose="02040503050406030204" pitchFamily="18" charset="0"/>
                              </a:rPr>
                              <m:t>𝐵</m:t>
                            </m:r>
                          </m:e>
                          <m:sup>
                            <m:r>
                              <a:rPr>
                                <a:latin typeface="Cambria Math" panose="02040503050406030204" pitchFamily="18" charset="0"/>
                              </a:rPr>
                              <m:t>2</m:t>
                            </m:r>
                          </m:sup>
                        </m:sSup>
                      </m:e>
                    </m:rad>
                    <m:r>
                      <a:rPr>
                        <a:latin typeface="Cambria Math" panose="02040503050406030204" pitchFamily="18" charset="0"/>
                      </a:rPr>
                      <m:t>=</m:t>
                    </m:r>
                    <m:r>
                      <a:rPr>
                        <a:latin typeface="Cambria Math" panose="02040503050406030204" pitchFamily="18" charset="0"/>
                      </a:rPr>
                      <m:t>2</m:t>
                    </m:r>
                  </m:oMath>
                </a14:m>
                <a:r>
                  <a:rPr sz="2800" dirty="0"/>
                  <a:t> and </a:t>
                </a:r>
                <a14:m>
                  <m:oMath xmlns:m="http://schemas.openxmlformats.org/officeDocument/2006/math">
                    <m:r>
                      <a:rPr>
                        <a:latin typeface="Cambria Math" panose="02040503050406030204" pitchFamily="18" charset="0"/>
                      </a:rPr>
                      <m:t>𝜑</m:t>
                    </m:r>
                  </m:oMath>
                </a14:m>
                <a:r>
                  <a:rPr sz="2800" dirty="0"/>
                  <a:t> must satisfy</a:t>
                </a:r>
              </a:p>
              <a:p>
                <a:pPr algn="ctr">
                  <a:defRPr sz="2800"/>
                </a:pPr>
                <a14:m>
                  <m:oMath xmlns:m="http://schemas.openxmlformats.org/officeDocument/2006/math">
                    <m:func>
                      <m:funcPr>
                        <m:ctrlPr>
                          <a:rPr i="1">
                            <a:latin typeface="Cambria Math" panose="02040503050406030204" pitchFamily="18" charset="0"/>
                          </a:rPr>
                        </m:ctrlPr>
                      </m:funcPr>
                      <m:fName>
                        <m:r>
                          <m:rPr>
                            <m:sty m:val="p"/>
                          </m:rPr>
                          <a:rPr>
                            <a:latin typeface="Cambria Math" panose="02040503050406030204" pitchFamily="18" charset="0"/>
                          </a:rPr>
                          <m:t>cos</m:t>
                        </m:r>
                      </m:fName>
                      <m:e>
                        <m:r>
                          <a:rPr>
                            <a:latin typeface="Cambria Math" panose="02040503050406030204" pitchFamily="18" charset="0"/>
                          </a:rPr>
                          <m:t>𝜑</m:t>
                        </m:r>
                      </m:e>
                    </m:func>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1</m:t>
                        </m:r>
                      </m:num>
                      <m:den>
                        <m:r>
                          <a:rPr>
                            <a:latin typeface="Cambria Math" panose="02040503050406030204" pitchFamily="18" charset="0"/>
                          </a:rPr>
                          <m:t>2</m:t>
                        </m:r>
                      </m:den>
                    </m:f>
                  </m:oMath>
                </a14:m>
                <a:r>
                  <a:rPr lang="en-US" dirty="0"/>
                  <a:t> </a:t>
                </a:r>
                <a:r>
                  <a:rPr sz="2800" dirty="0"/>
                  <a:t>and</a:t>
                </a:r>
                <a:r>
                  <a:rPr lang="en-US" dirty="0"/>
                  <a:t> </a:t>
                </a:r>
                <a14:m>
                  <m:oMath xmlns:m="http://schemas.openxmlformats.org/officeDocument/2006/math">
                    <m:func>
                      <m:funcPr>
                        <m:ctrlPr>
                          <a:rPr i="1">
                            <a:latin typeface="Cambria Math" panose="02040503050406030204" pitchFamily="18" charset="0"/>
                          </a:rPr>
                        </m:ctrlPr>
                      </m:funcPr>
                      <m:fName>
                        <m:r>
                          <m:rPr>
                            <m:sty m:val="p"/>
                          </m:rPr>
                          <a:rPr>
                            <a:latin typeface="Cambria Math" panose="02040503050406030204" pitchFamily="18" charset="0"/>
                          </a:rPr>
                          <m:t>sin</m:t>
                        </m:r>
                      </m:fName>
                      <m:e>
                        <m:r>
                          <a:rPr>
                            <a:latin typeface="Cambria Math" panose="02040503050406030204" pitchFamily="18" charset="0"/>
                          </a:rPr>
                          <m:t>𝜑</m:t>
                        </m:r>
                      </m:e>
                    </m:func>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m:t>
                        </m:r>
                        <m:rad>
                          <m:radPr>
                            <m:degHide m:val="on"/>
                            <m:ctrlPr>
                              <a:rPr i="1">
                                <a:latin typeface="Cambria Math" panose="02040503050406030204" pitchFamily="18" charset="0"/>
                              </a:rPr>
                            </m:ctrlPr>
                          </m:radPr>
                          <m:deg/>
                          <m:e>
                            <m:r>
                              <a:rPr>
                                <a:latin typeface="Cambria Math" panose="02040503050406030204" pitchFamily="18" charset="0"/>
                              </a:rPr>
                              <m:t>3</m:t>
                            </m:r>
                          </m:e>
                        </m:rad>
                      </m:num>
                      <m:den>
                        <m:r>
                          <a:rPr>
                            <a:latin typeface="Cambria Math" panose="02040503050406030204" pitchFamily="18" charset="0"/>
                          </a:rPr>
                          <m:t>2</m:t>
                        </m:r>
                      </m:den>
                    </m:f>
                  </m:oMath>
                </a14:m>
                <a:r>
                  <a:rPr sz="2800" dirty="0"/>
                  <a:t>.</a:t>
                </a:r>
              </a:p>
              <a:p>
                <a:pPr>
                  <a:defRPr sz="2800"/>
                </a:pPr>
                <a:r>
                  <a:rPr sz="2800" dirty="0"/>
                  <a:t>This means </a:t>
                </a:r>
                <a14:m>
                  <m:oMath xmlns:m="http://schemas.openxmlformats.org/officeDocument/2006/math">
                    <m:r>
                      <a:rPr>
                        <a:latin typeface="Cambria Math" panose="02040503050406030204" pitchFamily="18" charset="0"/>
                      </a:rPr>
                      <m:t>𝜑</m:t>
                    </m:r>
                  </m:oMath>
                </a14:m>
                <a:r>
                  <a:rPr sz="2800" dirty="0"/>
                  <a:t> lies in the fourth quadrant, and as a negative angle it can be expressed as </a:t>
                </a:r>
                <a14:m>
                  <m:oMath xmlns:m="http://schemas.openxmlformats.org/officeDocument/2006/math">
                    <m:r>
                      <a:rPr>
                        <a:latin typeface="Cambria Math" panose="02040503050406030204" pitchFamily="18" charset="0"/>
                      </a:rPr>
                      <m:t>𝜑</m:t>
                    </m:r>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𝜋</m:t>
                        </m:r>
                      </m:num>
                      <m:den>
                        <m:r>
                          <a:rPr>
                            <a:latin typeface="Cambria Math" panose="02040503050406030204" pitchFamily="18" charset="0"/>
                          </a:rPr>
                          <m:t>3</m:t>
                        </m:r>
                      </m:den>
                    </m:f>
                  </m:oMath>
                </a14:m>
                <a:r>
                  <a:rPr sz="2800" dirty="0"/>
                  <a:t> (we could also write </a:t>
                </a:r>
                <a14:m>
                  <m:oMath xmlns:m="http://schemas.openxmlformats.org/officeDocument/2006/math">
                    <m:r>
                      <a:rPr>
                        <a:latin typeface="Cambria Math" panose="02040503050406030204" pitchFamily="18" charset="0"/>
                      </a:rPr>
                      <m:t>𝜑</m:t>
                    </m:r>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5</m:t>
                        </m:r>
                        <m:r>
                          <a:rPr>
                            <a:latin typeface="Cambria Math" panose="02040503050406030204" pitchFamily="18" charset="0"/>
                          </a:rPr>
                          <m:t>𝜋</m:t>
                        </m:r>
                      </m:num>
                      <m:den>
                        <m:r>
                          <a:rPr>
                            <a:latin typeface="Cambria Math" panose="02040503050406030204" pitchFamily="18" charset="0"/>
                          </a:rPr>
                          <m:t>3</m:t>
                        </m:r>
                      </m:den>
                    </m:f>
                  </m:oMath>
                </a14:m>
                <a:r>
                  <a:rPr sz="2800" dirty="0"/>
                  <a:t>). Using the above derivation,</a:t>
                </a:r>
              </a:p>
              <a:p>
                <a:pPr algn="ctr">
                  <a:defRPr sz="2800"/>
                </a:pPr>
                <a14:m>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𝑓</m:t>
                        </m:r>
                      </m:fName>
                      <m:e>
                        <m:d>
                          <m:dPr>
                            <m:ctrlPr>
                              <a:rPr i="1">
                                <a:latin typeface="Cambria Math" panose="02040503050406030204" pitchFamily="18" charset="0"/>
                              </a:rPr>
                            </m:ctrlPr>
                          </m:dPr>
                          <m:e>
                            <m:r>
                              <a:rPr>
                                <a:latin typeface="Cambria Math" panose="02040503050406030204" pitchFamily="18" charset="0"/>
                              </a:rPr>
                              <m:t>𝑥</m:t>
                            </m:r>
                          </m:e>
                        </m:d>
                      </m:e>
                    </m:func>
                    <m:r>
                      <a:rPr>
                        <a:latin typeface="Cambria Math" panose="02040503050406030204" pitchFamily="18" charset="0"/>
                      </a:rPr>
                      <m:t>=</m:t>
                    </m:r>
                    <m:r>
                      <a:rPr>
                        <a:latin typeface="Cambria Math" panose="02040503050406030204" pitchFamily="18" charset="0"/>
                      </a:rPr>
                      <m:t>2</m:t>
                    </m:r>
                    <m:func>
                      <m:funcPr>
                        <m:ctrlPr>
                          <a:rPr i="1">
                            <a:latin typeface="Cambria Math" panose="02040503050406030204" pitchFamily="18" charset="0"/>
                          </a:rPr>
                        </m:ctrlPr>
                      </m:funcPr>
                      <m:fName>
                        <m:r>
                          <m:rPr>
                            <m:sty m:val="p"/>
                          </m:rPr>
                          <a:rPr>
                            <a:latin typeface="Cambria Math" panose="02040503050406030204" pitchFamily="18" charset="0"/>
                          </a:rPr>
                          <m:t>sin</m:t>
                        </m:r>
                      </m:fName>
                      <m:e>
                        <m:d>
                          <m:dPr>
                            <m:ctrlPr>
                              <a:rPr i="1">
                                <a:latin typeface="Cambria Math" panose="02040503050406030204" pitchFamily="18" charset="0"/>
                              </a:rPr>
                            </m:ctrlPr>
                          </m:dPr>
                          <m:e>
                            <m:r>
                              <a:rPr>
                                <a:latin typeface="Cambria Math" panose="02040503050406030204" pitchFamily="18" charset="0"/>
                              </a:rPr>
                              <m:t>𝑥</m:t>
                            </m:r>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𝜋</m:t>
                                </m:r>
                              </m:num>
                              <m:den>
                                <m:r>
                                  <a:rPr>
                                    <a:latin typeface="Cambria Math" panose="02040503050406030204" pitchFamily="18" charset="0"/>
                                  </a:rPr>
                                  <m:t>3</m:t>
                                </m:r>
                              </m:den>
                            </m:f>
                          </m:e>
                        </m:d>
                      </m:e>
                    </m:func>
                  </m:oMath>
                </a14:m>
                <a:r>
                  <a:rPr sz="2800" dirty="0"/>
                  <a:t>,</a:t>
                </a:r>
              </a:p>
              <a:p>
                <a:r>
                  <a:rPr sz="2800" dirty="0"/>
                  <a:t>and the graph of this function is shown </a:t>
                </a:r>
                <a:r>
                  <a:rPr lang="en-US" sz="2800" dirty="0"/>
                  <a:t>in Figure 7</a:t>
                </a:r>
                <a:r>
                  <a:rPr sz="2800" dirty="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2086" r="-593" b="-859"/>
                </a:stretch>
              </a:blipFill>
            </p:spPr>
            <p:txBody>
              <a:bodyPr/>
              <a:lstStyle/>
              <a:p>
                <a:r>
                  <a:rPr lang="en-US">
                    <a:noFill/>
                  </a:rPr>
                  <a:t> </a:t>
                </a:r>
              </a:p>
            </p:txBody>
          </p:sp>
        </mc:Fallback>
      </mc:AlternateContent>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9: Using the Sum of Sines and Cosines Identity (cont.)</a:t>
            </a:r>
          </a:p>
        </p:txBody>
      </p:sp>
      <mc:AlternateContent xmlns:mc="http://schemas.openxmlformats.org/markup-compatibility/2006" xmlns:a14="http://schemas.microsoft.com/office/drawing/2010/main">
        <mc:Choice Requires="a14">
          <p:sp>
            <p:nvSpPr>
              <p:cNvPr id="4" name="Text Placeholder 2">
                <a:extLst>
                  <a:ext uri="{FF2B5EF4-FFF2-40B4-BE49-F238E27FC236}">
                    <a16:creationId xmlns:a16="http://schemas.microsoft.com/office/drawing/2014/main" id="{51630CF6-33F6-4963-8697-7A90339C795B}"/>
                  </a:ext>
                </a:extLst>
              </p:cNvPr>
              <p:cNvSpPr txBox="1">
                <a:spLocks/>
              </p:cNvSpPr>
              <p:nvPr/>
            </p:nvSpPr>
            <p:spPr>
              <a:xfrm>
                <a:off x="2247900" y="5257800"/>
                <a:ext cx="4648200" cy="799513"/>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defRPr sz="2800"/>
                </a:pPr>
                <a:r>
                  <a:rPr lang="en-US" sz="2800" dirty="0"/>
                  <a:t>Figure 7: </a:t>
                </a:r>
                <a14:m>
                  <m:oMath xmlns:m="http://schemas.openxmlformats.org/officeDocument/2006/math">
                    <m:func>
                      <m:funcPr>
                        <m:ctrlPr>
                          <a:rPr lang="ar-AE" sz="2800" i="1">
                            <a:latin typeface="Cambria Math" panose="02040503050406030204" pitchFamily="18" charset="0"/>
                          </a:rPr>
                        </m:ctrlPr>
                      </m:funcPr>
                      <m:fName>
                        <m:r>
                          <a:rPr lang="ar-AE" sz="2800">
                            <a:latin typeface="Cambria Math" panose="02040503050406030204" pitchFamily="18" charset="0"/>
                          </a:rPr>
                          <m:t>𝑓</m:t>
                        </m:r>
                      </m:fName>
                      <m:e>
                        <m:d>
                          <m:dPr>
                            <m:ctrlPr>
                              <a:rPr lang="ar-AE" sz="2800" i="1">
                                <a:latin typeface="Cambria Math" panose="02040503050406030204" pitchFamily="18" charset="0"/>
                              </a:rPr>
                            </m:ctrlPr>
                          </m:dPr>
                          <m:e>
                            <m:r>
                              <a:rPr lang="ar-AE" sz="2800">
                                <a:latin typeface="Cambria Math" panose="02040503050406030204" pitchFamily="18" charset="0"/>
                              </a:rPr>
                              <m:t>𝑥</m:t>
                            </m:r>
                          </m:e>
                        </m:d>
                      </m:e>
                    </m:func>
                    <m:r>
                      <a:rPr lang="ar-AE" sz="2800">
                        <a:latin typeface="Cambria Math" panose="02040503050406030204" pitchFamily="18" charset="0"/>
                      </a:rPr>
                      <m:t>=</m:t>
                    </m:r>
                    <m:r>
                      <a:rPr lang="ar-AE" sz="2800">
                        <a:latin typeface="Cambria Math" panose="02040503050406030204" pitchFamily="18" charset="0"/>
                      </a:rPr>
                      <m:t>2</m:t>
                    </m:r>
                    <m:func>
                      <m:funcPr>
                        <m:ctrlPr>
                          <a:rPr lang="ar-AE" sz="2800" i="1">
                            <a:latin typeface="Cambria Math" panose="02040503050406030204" pitchFamily="18" charset="0"/>
                          </a:rPr>
                        </m:ctrlPr>
                      </m:funcPr>
                      <m:fName>
                        <m:r>
                          <m:rPr>
                            <m:sty m:val="p"/>
                          </m:rPr>
                          <a:rPr lang="en-US" sz="2800">
                            <a:latin typeface="Cambria Math" panose="02040503050406030204" pitchFamily="18" charset="0"/>
                          </a:rPr>
                          <m:t>sin</m:t>
                        </m:r>
                      </m:fName>
                      <m:e>
                        <m:d>
                          <m:dPr>
                            <m:ctrlPr>
                              <a:rPr lang="ar-AE" sz="2800" i="1">
                                <a:latin typeface="Cambria Math" panose="02040503050406030204" pitchFamily="18" charset="0"/>
                              </a:rPr>
                            </m:ctrlPr>
                          </m:dPr>
                          <m:e>
                            <m:r>
                              <a:rPr lang="ar-AE" sz="2800">
                                <a:latin typeface="Cambria Math" panose="02040503050406030204" pitchFamily="18" charset="0"/>
                              </a:rPr>
                              <m:t>𝑥</m:t>
                            </m:r>
                            <m:r>
                              <a:rPr lang="ar-AE" sz="2800">
                                <a:latin typeface="Cambria Math" panose="02040503050406030204" pitchFamily="18" charset="0"/>
                              </a:rPr>
                              <m:t>−</m:t>
                            </m:r>
                            <m:f>
                              <m:fPr>
                                <m:ctrlPr>
                                  <a:rPr lang="ar-AE" sz="2800" i="1">
                                    <a:latin typeface="Cambria Math" panose="02040503050406030204" pitchFamily="18" charset="0"/>
                                  </a:rPr>
                                </m:ctrlPr>
                              </m:fPr>
                              <m:num>
                                <m:r>
                                  <a:rPr lang="ar-AE" sz="2800">
                                    <a:latin typeface="Cambria Math" panose="02040503050406030204" pitchFamily="18" charset="0"/>
                                  </a:rPr>
                                  <m:t>𝜋</m:t>
                                </m:r>
                              </m:num>
                              <m:den>
                                <m:r>
                                  <a:rPr lang="ar-AE" sz="2800">
                                    <a:latin typeface="Cambria Math" panose="02040503050406030204" pitchFamily="18" charset="0"/>
                                  </a:rPr>
                                  <m:t>3</m:t>
                                </m:r>
                              </m:den>
                            </m:f>
                          </m:e>
                        </m:d>
                      </m:e>
                    </m:func>
                  </m:oMath>
                </a14:m>
                <a:endParaRPr lang="ar-AE" sz="2800" dirty="0"/>
              </a:p>
            </p:txBody>
          </p:sp>
        </mc:Choice>
        <mc:Fallback xmlns="">
          <p:sp>
            <p:nvSpPr>
              <p:cNvPr id="4" name="Text Placeholder 2">
                <a:extLst>
                  <a:ext uri="{FF2B5EF4-FFF2-40B4-BE49-F238E27FC236}">
                    <a16:creationId xmlns:a16="http://schemas.microsoft.com/office/drawing/2014/main" id="{51630CF6-33F6-4963-8697-7A90339C795B}"/>
                  </a:ext>
                </a:extLst>
              </p:cNvPr>
              <p:cNvSpPr txBox="1">
                <a:spLocks noRot="1" noChangeAspect="1" noMove="1" noResize="1" noEditPoints="1" noAdjustHandles="1" noChangeArrowheads="1" noChangeShapeType="1" noTextEdit="1"/>
              </p:cNvSpPr>
              <p:nvPr/>
            </p:nvSpPr>
            <p:spPr>
              <a:xfrm>
                <a:off x="2247900" y="5257800"/>
                <a:ext cx="4648200" cy="799513"/>
              </a:xfrm>
              <a:prstGeom prst="rect">
                <a:avLst/>
              </a:prstGeom>
              <a:blipFill>
                <a:blip r:embed="rId2"/>
                <a:stretch>
                  <a:fillRect l="-2231"/>
                </a:stretch>
              </a:blipFill>
            </p:spPr>
            <p:txBody>
              <a:bodyPr/>
              <a:lstStyle/>
              <a:p>
                <a:r>
                  <a:rPr lang="en-US">
                    <a:noFill/>
                  </a:rPr>
                  <a:t> </a:t>
                </a:r>
              </a:p>
            </p:txBody>
          </p:sp>
        </mc:Fallback>
      </mc:AlternateContent>
      <p:pic>
        <p:nvPicPr>
          <p:cNvPr id="6" name="Graphic 5">
            <a:extLst>
              <a:ext uri="{FF2B5EF4-FFF2-40B4-BE49-F238E27FC236}">
                <a16:creationId xmlns:a16="http://schemas.microsoft.com/office/drawing/2014/main" id="{F48172B5-85D2-4261-9EEC-EC8373B0E20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423160" y="1066800"/>
            <a:ext cx="4297680" cy="429768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1: Using the Sum and Difference Identities for Exact Evaluation</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dirty="0"/>
                  <a:t>Determine the exact value of </a:t>
                </a:r>
                <a14:m>
                  <m:oMath xmlns:m="http://schemas.openxmlformats.org/officeDocument/2006/math">
                    <m:r>
                      <m:rPr>
                        <m:sty m:val="p"/>
                      </m:rPr>
                      <a:rPr>
                        <a:latin typeface="Cambria Math" panose="02040503050406030204" pitchFamily="18" charset="0"/>
                      </a:rPr>
                      <m:t>sin</m:t>
                    </m:r>
                    <m:r>
                      <a:rPr>
                        <a:latin typeface="Cambria Math" panose="02040503050406030204" pitchFamily="18" charset="0"/>
                      </a:rPr>
                      <m:t>⁡</m:t>
                    </m:r>
                    <m:sSup>
                      <m:sSupPr>
                        <m:ctrlPr>
                          <a:rPr i="1">
                            <a:latin typeface="Cambria Math" panose="02040503050406030204" pitchFamily="18" charset="0"/>
                          </a:rPr>
                        </m:ctrlPr>
                      </m:sSupPr>
                      <m:e>
                        <m:r>
                          <a:rPr>
                            <a:latin typeface="Cambria Math" panose="02040503050406030204" pitchFamily="18" charset="0"/>
                          </a:rPr>
                          <m:t>75</m:t>
                        </m:r>
                      </m:e>
                      <m:sup>
                        <m:r>
                          <a:rPr lang="en-US" i="1" smtClean="0">
                            <a:latin typeface="Cambria Math" panose="02040503050406030204" pitchFamily="18" charset="0"/>
                            <a:ea typeface="Cambria Math" panose="02040503050406030204" pitchFamily="18" charset="0"/>
                          </a:rPr>
                          <m:t>°</m:t>
                        </m:r>
                      </m:sup>
                    </m:sSup>
                  </m:oMath>
                </a14:m>
                <a:r>
                  <a:rPr sz="2800" dirty="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982"/>
                </a:stretch>
              </a:blipFill>
            </p:spPr>
            <p:txBody>
              <a:bodyPr/>
              <a:lstStyle/>
              <a:p>
                <a:r>
                  <a:rPr lang="en-US">
                    <a:noFill/>
                  </a:rPr>
                  <a:t> </a:t>
                </a:r>
              </a:p>
            </p:txBody>
          </p:sp>
        </mc:Fallback>
      </mc:AlternateContent>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 Using the Sum and Difference Identities for Exact Evaluation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fontScale="92500" lnSpcReduction="20000"/>
              </a:bodyPr>
              <a:lstStyle/>
              <a:p>
                <a:r>
                  <a:rPr sz="2800" b="1" dirty="0"/>
                  <a:t>Solution</a:t>
                </a:r>
              </a:p>
              <a:p>
                <a:pPr>
                  <a:defRPr sz="2800"/>
                </a:pPr>
                <a:r>
                  <a:rPr sz="2800" dirty="0"/>
                  <a:t>All problems of this sort will call for us to express the given angle in terms of angles about which we know more. In this case, we'll use the fact that </a:t>
                </a:r>
                <a14:m>
                  <m:oMath xmlns:m="http://schemas.openxmlformats.org/officeDocument/2006/math">
                    <m:sSup>
                      <m:sSupPr>
                        <m:ctrlPr>
                          <a:rPr i="1">
                            <a:latin typeface="Cambria Math" panose="02040503050406030204" pitchFamily="18" charset="0"/>
                          </a:rPr>
                        </m:ctrlPr>
                      </m:sSupPr>
                      <m:e>
                        <m:r>
                          <a:rPr>
                            <a:latin typeface="Cambria Math" panose="02040503050406030204" pitchFamily="18" charset="0"/>
                          </a:rPr>
                          <m:t>75</m:t>
                        </m:r>
                      </m:e>
                      <m:sup>
                        <m:r>
                          <a:rPr lang="en-US" i="1">
                            <a:latin typeface="Cambria Math" panose="02040503050406030204" pitchFamily="18" charset="0"/>
                            <a:ea typeface="Cambria Math" panose="02040503050406030204" pitchFamily="18" charset="0"/>
                          </a:rPr>
                          <m:t>°</m:t>
                        </m:r>
                      </m:sup>
                    </m:sSup>
                    <m:r>
                      <a:rPr>
                        <a:latin typeface="Cambria Math" panose="02040503050406030204" pitchFamily="18" charset="0"/>
                      </a:rPr>
                      <m:t>=</m:t>
                    </m:r>
                    <m:sSup>
                      <m:sSupPr>
                        <m:ctrlPr>
                          <a:rPr i="1">
                            <a:latin typeface="Cambria Math" panose="02040503050406030204" pitchFamily="18" charset="0"/>
                          </a:rPr>
                        </m:ctrlPr>
                      </m:sSupPr>
                      <m:e>
                        <m:r>
                          <a:rPr>
                            <a:latin typeface="Cambria Math" panose="02040503050406030204" pitchFamily="18" charset="0"/>
                          </a:rPr>
                          <m:t>45</m:t>
                        </m:r>
                      </m:e>
                      <m:sup>
                        <m:r>
                          <a:rPr lang="en-US" i="1">
                            <a:latin typeface="Cambria Math" panose="02040503050406030204" pitchFamily="18" charset="0"/>
                            <a:ea typeface="Cambria Math" panose="02040503050406030204" pitchFamily="18" charset="0"/>
                          </a:rPr>
                          <m:t>°</m:t>
                        </m:r>
                      </m:sup>
                    </m:sSup>
                    <m:r>
                      <a:rPr>
                        <a:latin typeface="Cambria Math" panose="02040503050406030204" pitchFamily="18" charset="0"/>
                      </a:rPr>
                      <m:t>+</m:t>
                    </m:r>
                    <m:sSup>
                      <m:sSupPr>
                        <m:ctrlPr>
                          <a:rPr i="1">
                            <a:latin typeface="Cambria Math" panose="02040503050406030204" pitchFamily="18" charset="0"/>
                          </a:rPr>
                        </m:ctrlPr>
                      </m:sSupPr>
                      <m:e>
                        <m:r>
                          <a:rPr>
                            <a:latin typeface="Cambria Math" panose="02040503050406030204" pitchFamily="18" charset="0"/>
                          </a:rPr>
                          <m:t>30</m:t>
                        </m:r>
                      </m:e>
                      <m:sup>
                        <m:r>
                          <a:rPr lang="en-US" i="1">
                            <a:latin typeface="Cambria Math" panose="02040503050406030204" pitchFamily="18" charset="0"/>
                            <a:ea typeface="Cambria Math" panose="02040503050406030204" pitchFamily="18" charset="0"/>
                          </a:rPr>
                          <m:t>°</m:t>
                        </m:r>
                      </m:sup>
                    </m:sSup>
                  </m:oMath>
                </a14:m>
                <a:r>
                  <a:rPr sz="2800" dirty="0"/>
                  <a:t>.</a:t>
                </a:r>
              </a:p>
              <a:p>
                <a:pPr/>
                <a14:m>
                  <m:oMathPara xmlns:m="http://schemas.openxmlformats.org/officeDocument/2006/math">
                    <m:oMathParaPr>
                      <m:jc m:val="centerGroup"/>
                    </m:oMathParaPr>
                    <m:oMath xmlns:m="http://schemas.openxmlformats.org/officeDocument/2006/math">
                      <m:func>
                        <m:funcPr>
                          <m:ctrlPr>
                            <a:rPr i="1">
                              <a:latin typeface="Cambria Math" panose="02040503050406030204" pitchFamily="18" charset="0"/>
                            </a:rPr>
                          </m:ctrlPr>
                        </m:funcPr>
                        <m:fName>
                          <m:r>
                            <m:rPr>
                              <m:sty m:val="p"/>
                            </m:rPr>
                            <a:rPr>
                              <a:latin typeface="Cambria Math" panose="02040503050406030204" pitchFamily="18" charset="0"/>
                            </a:rPr>
                            <m:t>sin</m:t>
                          </m:r>
                        </m:fName>
                        <m:e>
                          <m:sSup>
                            <m:sSupPr>
                              <m:ctrlPr>
                                <a:rPr i="1">
                                  <a:latin typeface="Cambria Math" panose="02040503050406030204" pitchFamily="18" charset="0"/>
                                </a:rPr>
                              </m:ctrlPr>
                            </m:sSupPr>
                            <m:e>
                              <m:r>
                                <a:rPr>
                                  <a:latin typeface="Cambria Math" panose="02040503050406030204" pitchFamily="18" charset="0"/>
                                </a:rPr>
                                <m:t>75</m:t>
                              </m:r>
                            </m:e>
                            <m:sup>
                              <m:r>
                                <a:rPr lang="en-US" i="1">
                                  <a:latin typeface="Cambria Math" panose="02040503050406030204" pitchFamily="18" charset="0"/>
                                  <a:ea typeface="Cambria Math" panose="02040503050406030204" pitchFamily="18" charset="0"/>
                                </a:rPr>
                                <m:t>°</m:t>
                              </m:r>
                            </m:sup>
                          </m:sSup>
                        </m:e>
                      </m:func>
                      <m:r>
                        <a:rPr>
                          <a:latin typeface="Cambria Math" panose="02040503050406030204" pitchFamily="18" charset="0"/>
                        </a:rPr>
                        <m:t>=</m:t>
                      </m:r>
                      <m:func>
                        <m:funcPr>
                          <m:ctrlPr>
                            <a:rPr i="1">
                              <a:latin typeface="Cambria Math" panose="02040503050406030204" pitchFamily="18" charset="0"/>
                            </a:rPr>
                          </m:ctrlPr>
                        </m:funcPr>
                        <m:fName>
                          <m:r>
                            <m:rPr>
                              <m:sty m:val="p"/>
                            </m:rPr>
                            <a:rPr>
                              <a:latin typeface="Cambria Math" panose="02040503050406030204" pitchFamily="18" charset="0"/>
                            </a:rPr>
                            <m:t>sin</m:t>
                          </m:r>
                        </m:fName>
                        <m:e>
                          <m:d>
                            <m:dPr>
                              <m:ctrlPr>
                                <a:rPr i="1">
                                  <a:latin typeface="Cambria Math" panose="02040503050406030204" pitchFamily="18" charset="0"/>
                                </a:rPr>
                              </m:ctrlPr>
                            </m:dPr>
                            <m:e>
                              <m:sSup>
                                <m:sSupPr>
                                  <m:ctrlPr>
                                    <a:rPr i="1">
                                      <a:latin typeface="Cambria Math" panose="02040503050406030204" pitchFamily="18" charset="0"/>
                                    </a:rPr>
                                  </m:ctrlPr>
                                </m:sSupPr>
                                <m:e>
                                  <m:r>
                                    <a:rPr>
                                      <a:latin typeface="Cambria Math" panose="02040503050406030204" pitchFamily="18" charset="0"/>
                                    </a:rPr>
                                    <m:t>45</m:t>
                                  </m:r>
                                </m:e>
                                <m:sup>
                                  <m:r>
                                    <a:rPr lang="en-US" i="1">
                                      <a:latin typeface="Cambria Math" panose="02040503050406030204" pitchFamily="18" charset="0"/>
                                      <a:ea typeface="Cambria Math" panose="02040503050406030204" pitchFamily="18" charset="0"/>
                                    </a:rPr>
                                    <m:t>°</m:t>
                                  </m:r>
                                </m:sup>
                              </m:sSup>
                              <m:r>
                                <a:rPr>
                                  <a:latin typeface="Cambria Math" panose="02040503050406030204" pitchFamily="18" charset="0"/>
                                </a:rPr>
                                <m:t>+</m:t>
                              </m:r>
                              <m:sSup>
                                <m:sSupPr>
                                  <m:ctrlPr>
                                    <a:rPr i="1">
                                      <a:latin typeface="Cambria Math" panose="02040503050406030204" pitchFamily="18" charset="0"/>
                                    </a:rPr>
                                  </m:ctrlPr>
                                </m:sSupPr>
                                <m:e>
                                  <m:r>
                                    <a:rPr>
                                      <a:latin typeface="Cambria Math" panose="02040503050406030204" pitchFamily="18" charset="0"/>
                                    </a:rPr>
                                    <m:t>30</m:t>
                                  </m:r>
                                </m:e>
                                <m:sup>
                                  <m:r>
                                    <a:rPr lang="en-US" i="1">
                                      <a:latin typeface="Cambria Math" panose="02040503050406030204" pitchFamily="18" charset="0"/>
                                      <a:ea typeface="Cambria Math" panose="02040503050406030204" pitchFamily="18" charset="0"/>
                                    </a:rPr>
                                    <m:t>°</m:t>
                                  </m:r>
                                </m:sup>
                              </m:sSup>
                            </m:e>
                          </m:d>
                        </m:e>
                      </m:func>
                    </m:oMath>
                    <m:oMath xmlns:m="http://schemas.openxmlformats.org/officeDocument/2006/math">
                      <m:phant>
                        <m:phantPr>
                          <m:show m:val="off"/>
                          <m:ctrlPr>
                            <a:rPr i="1">
                              <a:latin typeface="Cambria Math" panose="02040503050406030204" pitchFamily="18" charset="0"/>
                            </a:rPr>
                          </m:ctrlPr>
                        </m:phantPr>
                        <m:e>
                          <m:r>
                            <m:rPr>
                              <m:sty m:val="p"/>
                            </m:rPr>
                            <a:rPr>
                              <a:latin typeface="Cambria Math" panose="02040503050406030204" pitchFamily="18" charset="0"/>
                            </a:rPr>
                            <m:t>sin</m:t>
                          </m:r>
                          <m:r>
                            <a:rPr>
                              <a:latin typeface="Cambria Math" panose="02040503050406030204" pitchFamily="18" charset="0"/>
                            </a:rPr>
                            <m:t>⁡</m:t>
                          </m:r>
                          <m:sSup>
                            <m:sSupPr>
                              <m:ctrlPr>
                                <a:rPr i="1">
                                  <a:latin typeface="Cambria Math" panose="02040503050406030204" pitchFamily="18" charset="0"/>
                                </a:rPr>
                              </m:ctrlPr>
                            </m:sSupPr>
                            <m:e>
                              <m:r>
                                <a:rPr>
                                  <a:latin typeface="Cambria Math" panose="02040503050406030204" pitchFamily="18" charset="0"/>
                                </a:rPr>
                                <m:t>75</m:t>
                              </m:r>
                            </m:e>
                            <m:sup>
                              <m:r>
                                <m:rPr>
                                  <m:nor/>
                                </m:rPr>
                                <a:rPr/>
                                <m:t> </m:t>
                              </m:r>
                            </m:sup>
                          </m:sSup>
                        </m:e>
                      </m:phant>
                      <m:r>
                        <a:rPr>
                          <a:latin typeface="Cambria Math" panose="02040503050406030204" pitchFamily="18" charset="0"/>
                        </a:rPr>
                        <m:t>=</m:t>
                      </m:r>
                      <m:func>
                        <m:funcPr>
                          <m:ctrlPr>
                            <a:rPr i="1">
                              <a:latin typeface="Cambria Math" panose="02040503050406030204" pitchFamily="18" charset="0"/>
                            </a:rPr>
                          </m:ctrlPr>
                        </m:funcPr>
                        <m:fName>
                          <m:r>
                            <m:rPr>
                              <m:sty m:val="p"/>
                            </m:rPr>
                            <a:rPr>
                              <a:latin typeface="Cambria Math" panose="02040503050406030204" pitchFamily="18" charset="0"/>
                            </a:rPr>
                            <m:t>sin</m:t>
                          </m:r>
                        </m:fName>
                        <m:e>
                          <m:sSup>
                            <m:sSupPr>
                              <m:ctrlPr>
                                <a:rPr i="1">
                                  <a:latin typeface="Cambria Math" panose="02040503050406030204" pitchFamily="18" charset="0"/>
                                </a:rPr>
                              </m:ctrlPr>
                            </m:sSupPr>
                            <m:e>
                              <m:r>
                                <a:rPr>
                                  <a:latin typeface="Cambria Math" panose="02040503050406030204" pitchFamily="18" charset="0"/>
                                </a:rPr>
                                <m:t>45</m:t>
                              </m:r>
                            </m:e>
                            <m:sup>
                              <m:r>
                                <a:rPr lang="en-US" i="1">
                                  <a:latin typeface="Cambria Math" panose="02040503050406030204" pitchFamily="18" charset="0"/>
                                  <a:ea typeface="Cambria Math" panose="02040503050406030204" pitchFamily="18" charset="0"/>
                                </a:rPr>
                                <m:t>°</m:t>
                              </m:r>
                            </m:sup>
                          </m:sSup>
                        </m:e>
                      </m:func>
                      <m:func>
                        <m:funcPr>
                          <m:ctrlPr>
                            <a:rPr i="1">
                              <a:latin typeface="Cambria Math" panose="02040503050406030204" pitchFamily="18" charset="0"/>
                            </a:rPr>
                          </m:ctrlPr>
                        </m:funcPr>
                        <m:fName>
                          <m:r>
                            <m:rPr>
                              <m:sty m:val="p"/>
                            </m:rPr>
                            <a:rPr>
                              <a:latin typeface="Cambria Math" panose="02040503050406030204" pitchFamily="18" charset="0"/>
                            </a:rPr>
                            <m:t>cos</m:t>
                          </m:r>
                        </m:fName>
                        <m:e>
                          <m:sSup>
                            <m:sSupPr>
                              <m:ctrlPr>
                                <a:rPr i="1">
                                  <a:latin typeface="Cambria Math" panose="02040503050406030204" pitchFamily="18" charset="0"/>
                                </a:rPr>
                              </m:ctrlPr>
                            </m:sSupPr>
                            <m:e>
                              <m:r>
                                <a:rPr>
                                  <a:latin typeface="Cambria Math" panose="02040503050406030204" pitchFamily="18" charset="0"/>
                                </a:rPr>
                                <m:t>30</m:t>
                              </m:r>
                            </m:e>
                            <m:sup>
                              <m:r>
                                <a:rPr lang="en-US" i="1">
                                  <a:latin typeface="Cambria Math" panose="02040503050406030204" pitchFamily="18" charset="0"/>
                                  <a:ea typeface="Cambria Math" panose="02040503050406030204" pitchFamily="18" charset="0"/>
                                </a:rPr>
                                <m:t>°</m:t>
                              </m:r>
                            </m:sup>
                          </m:sSup>
                        </m:e>
                      </m:func>
                      <m:r>
                        <a:rPr>
                          <a:latin typeface="Cambria Math" panose="02040503050406030204" pitchFamily="18" charset="0"/>
                        </a:rPr>
                        <m:t>+</m:t>
                      </m:r>
                      <m:func>
                        <m:funcPr>
                          <m:ctrlPr>
                            <a:rPr i="1">
                              <a:latin typeface="Cambria Math" panose="02040503050406030204" pitchFamily="18" charset="0"/>
                            </a:rPr>
                          </m:ctrlPr>
                        </m:funcPr>
                        <m:fName>
                          <m:r>
                            <m:rPr>
                              <m:sty m:val="p"/>
                            </m:rPr>
                            <a:rPr>
                              <a:latin typeface="Cambria Math" panose="02040503050406030204" pitchFamily="18" charset="0"/>
                            </a:rPr>
                            <m:t>cos</m:t>
                          </m:r>
                        </m:fName>
                        <m:e>
                          <m:sSup>
                            <m:sSupPr>
                              <m:ctrlPr>
                                <a:rPr i="1">
                                  <a:latin typeface="Cambria Math" panose="02040503050406030204" pitchFamily="18" charset="0"/>
                                </a:rPr>
                              </m:ctrlPr>
                            </m:sSupPr>
                            <m:e>
                              <m:r>
                                <a:rPr>
                                  <a:latin typeface="Cambria Math" panose="02040503050406030204" pitchFamily="18" charset="0"/>
                                </a:rPr>
                                <m:t>45</m:t>
                              </m:r>
                            </m:e>
                            <m:sup>
                              <m:r>
                                <a:rPr lang="en-US" i="1">
                                  <a:latin typeface="Cambria Math" panose="02040503050406030204" pitchFamily="18" charset="0"/>
                                  <a:ea typeface="Cambria Math" panose="02040503050406030204" pitchFamily="18" charset="0"/>
                                </a:rPr>
                                <m:t>°</m:t>
                              </m:r>
                            </m:sup>
                          </m:sSup>
                        </m:e>
                      </m:func>
                      <m:func>
                        <m:funcPr>
                          <m:ctrlPr>
                            <a:rPr i="1">
                              <a:latin typeface="Cambria Math" panose="02040503050406030204" pitchFamily="18" charset="0"/>
                            </a:rPr>
                          </m:ctrlPr>
                        </m:funcPr>
                        <m:fName>
                          <m:r>
                            <m:rPr>
                              <m:sty m:val="p"/>
                            </m:rPr>
                            <a:rPr>
                              <a:latin typeface="Cambria Math" panose="02040503050406030204" pitchFamily="18" charset="0"/>
                            </a:rPr>
                            <m:t>sin</m:t>
                          </m:r>
                        </m:fName>
                        <m:e>
                          <m:sSup>
                            <m:sSupPr>
                              <m:ctrlPr>
                                <a:rPr i="1">
                                  <a:latin typeface="Cambria Math" panose="02040503050406030204" pitchFamily="18" charset="0"/>
                                </a:rPr>
                              </m:ctrlPr>
                            </m:sSupPr>
                            <m:e>
                              <m:r>
                                <a:rPr>
                                  <a:latin typeface="Cambria Math" panose="02040503050406030204" pitchFamily="18" charset="0"/>
                                </a:rPr>
                                <m:t>30</m:t>
                              </m:r>
                            </m:e>
                            <m:sup>
                              <m:r>
                                <a:rPr lang="en-US" i="1">
                                  <a:latin typeface="Cambria Math" panose="02040503050406030204" pitchFamily="18" charset="0"/>
                                  <a:ea typeface="Cambria Math" panose="02040503050406030204" pitchFamily="18" charset="0"/>
                                </a:rPr>
                                <m:t>°</m:t>
                              </m:r>
                            </m:sup>
                          </m:sSup>
                        </m:e>
                      </m:func>
                    </m:oMath>
                    <m:oMath xmlns:m="http://schemas.openxmlformats.org/officeDocument/2006/math">
                      <m:phant>
                        <m:phantPr>
                          <m:show m:val="off"/>
                          <m:ctrlPr>
                            <a:rPr i="1">
                              <a:latin typeface="Cambria Math" panose="02040503050406030204" pitchFamily="18" charset="0"/>
                            </a:rPr>
                          </m:ctrlPr>
                        </m:phantPr>
                        <m:e>
                          <m:r>
                            <m:rPr>
                              <m:sty m:val="p"/>
                            </m:rPr>
                            <a:rPr>
                              <a:latin typeface="Cambria Math" panose="02040503050406030204" pitchFamily="18" charset="0"/>
                            </a:rPr>
                            <m:t>sin</m:t>
                          </m:r>
                          <m:r>
                            <a:rPr>
                              <a:latin typeface="Cambria Math" panose="02040503050406030204" pitchFamily="18" charset="0"/>
                            </a:rPr>
                            <m:t>⁡75</m:t>
                          </m:r>
                          <m:r>
                            <m:rPr>
                              <m:nor/>
                            </m:rPr>
                            <a:rPr/>
                            <m:t> </m:t>
                          </m:r>
                        </m:e>
                      </m:phant>
                      <m:r>
                        <a:rPr>
                          <a:latin typeface="Cambria Math" panose="02040503050406030204" pitchFamily="18" charset="0"/>
                        </a:rPr>
                        <m:t>=</m:t>
                      </m:r>
                      <m:d>
                        <m:dPr>
                          <m:ctrlPr>
                            <a:rPr i="1">
                              <a:latin typeface="Cambria Math" panose="02040503050406030204" pitchFamily="18" charset="0"/>
                            </a:rPr>
                          </m:ctrlPr>
                        </m:dPr>
                        <m:e>
                          <m:f>
                            <m:fPr>
                              <m:ctrlPr>
                                <a:rPr i="1">
                                  <a:latin typeface="Cambria Math" panose="02040503050406030204" pitchFamily="18" charset="0"/>
                                </a:rPr>
                              </m:ctrlPr>
                            </m:fPr>
                            <m:num>
                              <m:r>
                                <a:rPr>
                                  <a:latin typeface="Cambria Math" panose="02040503050406030204" pitchFamily="18" charset="0"/>
                                </a:rPr>
                                <m:t>1</m:t>
                              </m:r>
                            </m:num>
                            <m:den>
                              <m:rad>
                                <m:radPr>
                                  <m:degHide m:val="on"/>
                                  <m:ctrlPr>
                                    <a:rPr i="1">
                                      <a:latin typeface="Cambria Math" panose="02040503050406030204" pitchFamily="18" charset="0"/>
                                    </a:rPr>
                                  </m:ctrlPr>
                                </m:radPr>
                                <m:deg/>
                                <m:e>
                                  <m:r>
                                    <a:rPr>
                                      <a:latin typeface="Cambria Math" panose="02040503050406030204" pitchFamily="18" charset="0"/>
                                    </a:rPr>
                                    <m:t>2</m:t>
                                  </m:r>
                                </m:e>
                              </m:rad>
                            </m:den>
                          </m:f>
                        </m:e>
                      </m:d>
                      <m:d>
                        <m:dPr>
                          <m:ctrlPr>
                            <a:rPr i="1">
                              <a:latin typeface="Cambria Math" panose="02040503050406030204" pitchFamily="18" charset="0"/>
                            </a:rPr>
                          </m:ctrlPr>
                        </m:dPr>
                        <m:e>
                          <m:f>
                            <m:fPr>
                              <m:ctrlPr>
                                <a:rPr i="1">
                                  <a:latin typeface="Cambria Math" panose="02040503050406030204" pitchFamily="18" charset="0"/>
                                </a:rPr>
                              </m:ctrlPr>
                            </m:fPr>
                            <m:num>
                              <m:rad>
                                <m:radPr>
                                  <m:degHide m:val="on"/>
                                  <m:ctrlPr>
                                    <a:rPr i="1">
                                      <a:latin typeface="Cambria Math" panose="02040503050406030204" pitchFamily="18" charset="0"/>
                                    </a:rPr>
                                  </m:ctrlPr>
                                </m:radPr>
                                <m:deg/>
                                <m:e>
                                  <m:r>
                                    <a:rPr>
                                      <a:latin typeface="Cambria Math" panose="02040503050406030204" pitchFamily="18" charset="0"/>
                                    </a:rPr>
                                    <m:t>3</m:t>
                                  </m:r>
                                </m:e>
                              </m:rad>
                            </m:num>
                            <m:den>
                              <m:r>
                                <a:rPr>
                                  <a:latin typeface="Cambria Math" panose="02040503050406030204" pitchFamily="18" charset="0"/>
                                </a:rPr>
                                <m:t>2</m:t>
                              </m:r>
                            </m:den>
                          </m:f>
                        </m:e>
                      </m:d>
                      <m:r>
                        <a:rPr>
                          <a:latin typeface="Cambria Math" panose="02040503050406030204" pitchFamily="18" charset="0"/>
                        </a:rPr>
                        <m:t>+</m:t>
                      </m:r>
                      <m:d>
                        <m:dPr>
                          <m:ctrlPr>
                            <a:rPr i="1">
                              <a:latin typeface="Cambria Math" panose="02040503050406030204" pitchFamily="18" charset="0"/>
                            </a:rPr>
                          </m:ctrlPr>
                        </m:dPr>
                        <m:e>
                          <m:f>
                            <m:fPr>
                              <m:ctrlPr>
                                <a:rPr i="1">
                                  <a:latin typeface="Cambria Math" panose="02040503050406030204" pitchFamily="18" charset="0"/>
                                </a:rPr>
                              </m:ctrlPr>
                            </m:fPr>
                            <m:num>
                              <m:r>
                                <a:rPr>
                                  <a:latin typeface="Cambria Math" panose="02040503050406030204" pitchFamily="18" charset="0"/>
                                </a:rPr>
                                <m:t>1</m:t>
                              </m:r>
                            </m:num>
                            <m:den>
                              <m:rad>
                                <m:radPr>
                                  <m:degHide m:val="on"/>
                                  <m:ctrlPr>
                                    <a:rPr i="1">
                                      <a:latin typeface="Cambria Math" panose="02040503050406030204" pitchFamily="18" charset="0"/>
                                    </a:rPr>
                                  </m:ctrlPr>
                                </m:radPr>
                                <m:deg/>
                                <m:e>
                                  <m:r>
                                    <a:rPr>
                                      <a:latin typeface="Cambria Math" panose="02040503050406030204" pitchFamily="18" charset="0"/>
                                    </a:rPr>
                                    <m:t>2</m:t>
                                  </m:r>
                                </m:e>
                              </m:rad>
                            </m:den>
                          </m:f>
                        </m:e>
                      </m:d>
                      <m:d>
                        <m:dPr>
                          <m:ctrlPr>
                            <a:rPr i="1">
                              <a:latin typeface="Cambria Math" panose="02040503050406030204" pitchFamily="18" charset="0"/>
                            </a:rPr>
                          </m:ctrlPr>
                        </m:dPr>
                        <m:e>
                          <m:f>
                            <m:fPr>
                              <m:ctrlPr>
                                <a:rPr i="1">
                                  <a:latin typeface="Cambria Math" panose="02040503050406030204" pitchFamily="18" charset="0"/>
                                </a:rPr>
                              </m:ctrlPr>
                            </m:fPr>
                            <m:num>
                              <m:r>
                                <a:rPr>
                                  <a:latin typeface="Cambria Math" panose="02040503050406030204" pitchFamily="18" charset="0"/>
                                </a:rPr>
                                <m:t>1</m:t>
                              </m:r>
                            </m:num>
                            <m:den>
                              <m:r>
                                <a:rPr>
                                  <a:latin typeface="Cambria Math" panose="02040503050406030204" pitchFamily="18" charset="0"/>
                                </a:rPr>
                                <m:t>2</m:t>
                              </m:r>
                            </m:den>
                          </m:f>
                        </m:e>
                      </m:d>
                    </m:oMath>
                    <m:oMath xmlns:m="http://schemas.openxmlformats.org/officeDocument/2006/math">
                      <m:phant>
                        <m:phantPr>
                          <m:show m:val="off"/>
                          <m:ctrlPr>
                            <a:rPr i="1">
                              <a:latin typeface="Cambria Math" panose="02040503050406030204" pitchFamily="18" charset="0"/>
                            </a:rPr>
                          </m:ctrlPr>
                        </m:phantPr>
                        <m:e>
                          <m:r>
                            <m:rPr>
                              <m:sty m:val="p"/>
                            </m:rPr>
                            <a:rPr>
                              <a:latin typeface="Cambria Math" panose="02040503050406030204" pitchFamily="18" charset="0"/>
                            </a:rPr>
                            <m:t>sin</m:t>
                          </m:r>
                          <m:r>
                            <a:rPr>
                              <a:latin typeface="Cambria Math" panose="02040503050406030204" pitchFamily="18" charset="0"/>
                            </a:rPr>
                            <m:t>⁡75</m:t>
                          </m:r>
                          <m:r>
                            <m:rPr>
                              <m:nor/>
                            </m:rPr>
                            <a:rPr/>
                            <m:t> </m:t>
                          </m:r>
                        </m:e>
                      </m:phant>
                      <m:r>
                        <a:rPr>
                          <a:latin typeface="Cambria Math" panose="02040503050406030204" pitchFamily="18" charset="0"/>
                        </a:rPr>
                        <m:t>=</m:t>
                      </m:r>
                      <m:f>
                        <m:fPr>
                          <m:ctrlPr>
                            <a:rPr i="1">
                              <a:latin typeface="Cambria Math" panose="02040503050406030204" pitchFamily="18" charset="0"/>
                            </a:rPr>
                          </m:ctrlPr>
                        </m:fPr>
                        <m:num>
                          <m:rad>
                            <m:radPr>
                              <m:degHide m:val="on"/>
                              <m:ctrlPr>
                                <a:rPr i="1">
                                  <a:latin typeface="Cambria Math" panose="02040503050406030204" pitchFamily="18" charset="0"/>
                                </a:rPr>
                              </m:ctrlPr>
                            </m:radPr>
                            <m:deg/>
                            <m:e>
                              <m:r>
                                <a:rPr>
                                  <a:latin typeface="Cambria Math" panose="02040503050406030204" pitchFamily="18" charset="0"/>
                                </a:rPr>
                                <m:t>3</m:t>
                              </m:r>
                            </m:e>
                          </m:rad>
                          <m:r>
                            <a:rPr>
                              <a:latin typeface="Cambria Math" panose="02040503050406030204" pitchFamily="18" charset="0"/>
                            </a:rPr>
                            <m:t>+1</m:t>
                          </m:r>
                        </m:num>
                        <m:den>
                          <m:r>
                            <a:rPr>
                              <a:latin typeface="Cambria Math" panose="02040503050406030204" pitchFamily="18" charset="0"/>
                            </a:rPr>
                            <m:t>2</m:t>
                          </m:r>
                          <m:rad>
                            <m:radPr>
                              <m:degHide m:val="on"/>
                              <m:ctrlPr>
                                <a:rPr i="1">
                                  <a:latin typeface="Cambria Math" panose="02040503050406030204" pitchFamily="18" charset="0"/>
                                </a:rPr>
                              </m:ctrlPr>
                            </m:radPr>
                            <m:deg/>
                            <m:e>
                              <m:r>
                                <a:rPr>
                                  <a:latin typeface="Cambria Math" panose="02040503050406030204" pitchFamily="18" charset="0"/>
                                </a:rPr>
                                <m:t>2</m:t>
                              </m:r>
                            </m:e>
                          </m:rad>
                        </m:den>
                      </m:f>
                    </m:oMath>
                  </m:oMathPara>
                </a14:m>
                <a:endParaRPr sz="2800" dirty="0"/>
              </a:p>
              <a:p>
                <a:r>
                  <a:rPr sz="2800" dirty="0"/>
                  <a:t>You can now </a:t>
                </a:r>
                <a:r>
                  <a:rPr lang="en-US" sz="2800" dirty="0"/>
                  <a:t>use a calculator to</a:t>
                </a:r>
                <a:r>
                  <a:rPr sz="2800" dirty="0"/>
                  <a:t> verify that this exact value is approximately </a:t>
                </a:r>
                <a:r>
                  <a:rPr sz="2800" dirty="0">
                    <a:latin typeface="Cambria Math"/>
                  </a:rPr>
                  <a:t>0.9659</a:t>
                </a:r>
                <a:r>
                  <a:rPr sz="2800" dirty="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333" t="-2454" r="-1259" b="-1104"/>
                </a:stretch>
              </a:blipFill>
            </p:spPr>
            <p:txBody>
              <a:bodyPr/>
              <a:lstStyle/>
              <a:p>
                <a:r>
                  <a:rPr lang="en-US">
                    <a:noFill/>
                  </a:rPr>
                  <a:t> </a:t>
                </a:r>
              </a:p>
            </p:txBody>
          </p:sp>
        </mc:Fallback>
      </mc:AlternateContent>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2: Using the Sum and Difference Identities for Exact Evaluation</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dirty="0"/>
                  <a:t>Determine the exact value of </a:t>
                </a:r>
                <a14:m>
                  <m:oMath xmlns:m="http://schemas.openxmlformats.org/officeDocument/2006/math">
                    <m:r>
                      <m:rPr>
                        <m:sty m:val="p"/>
                      </m:rPr>
                      <a:rPr>
                        <a:latin typeface="Cambria Math" panose="02040503050406030204" pitchFamily="18" charset="0"/>
                      </a:rPr>
                      <m:t>cos</m:t>
                    </m:r>
                    <m:r>
                      <a:rPr>
                        <a:latin typeface="Cambria Math" panose="02040503050406030204" pitchFamily="18" charset="0"/>
                      </a:rPr>
                      <m:t>⁡</m:t>
                    </m:r>
                    <m:sSup>
                      <m:sSupPr>
                        <m:ctrlPr>
                          <a:rPr i="1">
                            <a:latin typeface="Cambria Math" panose="02040503050406030204" pitchFamily="18" charset="0"/>
                          </a:rPr>
                        </m:ctrlPr>
                      </m:sSupPr>
                      <m:e>
                        <m:r>
                          <a:rPr>
                            <a:latin typeface="Cambria Math" panose="02040503050406030204" pitchFamily="18" charset="0"/>
                          </a:rPr>
                          <m:t>75</m:t>
                        </m:r>
                      </m:e>
                      <m:sup>
                        <m:r>
                          <a:rPr lang="en-US" i="1">
                            <a:latin typeface="Cambria Math" panose="02040503050406030204" pitchFamily="18" charset="0"/>
                            <a:ea typeface="Cambria Math" panose="02040503050406030204" pitchFamily="18" charset="0"/>
                          </a:rPr>
                          <m:t>°</m:t>
                        </m:r>
                      </m:sup>
                    </m:sSup>
                  </m:oMath>
                </a14:m>
                <a:r>
                  <a:rPr sz="2800" dirty="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982"/>
                </a:stretch>
              </a:blipFill>
            </p:spPr>
            <p:txBody>
              <a:bodyPr/>
              <a:lstStyle/>
              <a:p>
                <a:r>
                  <a:rPr lang="en-US">
                    <a:noFill/>
                  </a:rPr>
                  <a:t> </a:t>
                </a:r>
              </a:p>
            </p:txBody>
          </p:sp>
        </mc:Fallback>
      </mc:AlternateContent>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2: Using the Sum and Difference Identities for Exact Evaluation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sz="2800" b="1" dirty="0"/>
                  <a:t>Solution</a:t>
                </a:r>
              </a:p>
              <a:p>
                <a:pPr>
                  <a:defRPr sz="2800"/>
                </a:pPr>
                <a:r>
                  <a:rPr sz="2800" dirty="0"/>
                  <a:t>The purpose of this example is twofold. The first is to point out that we are starting to build up a significant collection of tools and knowledge. The second is to emphasize that two identical answers may appear, superficially, to be different. We could certainly use the sum identity for cosine to evaluate </a:t>
                </a:r>
                <a14:m>
                  <m:oMath xmlns:m="http://schemas.openxmlformats.org/officeDocument/2006/math">
                    <m:r>
                      <m:rPr>
                        <m:sty m:val="p"/>
                      </m:rPr>
                      <a:rPr>
                        <a:latin typeface="Cambria Math" panose="02040503050406030204" pitchFamily="18" charset="0"/>
                      </a:rPr>
                      <m:t>cos</m:t>
                    </m:r>
                    <m:r>
                      <a:rPr>
                        <a:latin typeface="Cambria Math" panose="02040503050406030204" pitchFamily="18" charset="0"/>
                      </a:rPr>
                      <m:t>⁡</m:t>
                    </m:r>
                    <m:sSup>
                      <m:sSupPr>
                        <m:ctrlPr>
                          <a:rPr i="1">
                            <a:latin typeface="Cambria Math" panose="02040503050406030204" pitchFamily="18" charset="0"/>
                          </a:rPr>
                        </m:ctrlPr>
                      </m:sSupPr>
                      <m:e>
                        <m:r>
                          <a:rPr>
                            <a:latin typeface="Cambria Math" panose="02040503050406030204" pitchFamily="18" charset="0"/>
                          </a:rPr>
                          <m:t>75</m:t>
                        </m:r>
                      </m:e>
                      <m:sup>
                        <m:r>
                          <a:rPr lang="en-US" i="1" smtClean="0">
                            <a:latin typeface="Cambria Math" panose="02040503050406030204" pitchFamily="18" charset="0"/>
                            <a:ea typeface="Cambria Math" panose="02040503050406030204" pitchFamily="18" charset="0"/>
                          </a:rPr>
                          <m:t>°</m:t>
                        </m:r>
                      </m:sup>
                    </m:sSup>
                  </m:oMath>
                </a14:m>
                <a:r>
                  <a:rPr sz="2800" dirty="0"/>
                  <a:t>, taking steps very similar to those in Example 1. Using this approach, we would obtain</a:t>
                </a:r>
              </a:p>
              <a:p>
                <a:pPr algn="ctr">
                  <a:defRPr sz="2800"/>
                </a:pPr>
                <a14:m>
                  <m:oMath xmlns:m="http://schemas.openxmlformats.org/officeDocument/2006/math">
                    <m:func>
                      <m:funcPr>
                        <m:ctrlPr>
                          <a:rPr i="1">
                            <a:latin typeface="Cambria Math" panose="02040503050406030204" pitchFamily="18" charset="0"/>
                          </a:rPr>
                        </m:ctrlPr>
                      </m:funcPr>
                      <m:fName>
                        <m:r>
                          <m:rPr>
                            <m:sty m:val="p"/>
                          </m:rPr>
                          <a:rPr>
                            <a:latin typeface="Cambria Math" panose="02040503050406030204" pitchFamily="18" charset="0"/>
                          </a:rPr>
                          <m:t>cos</m:t>
                        </m:r>
                      </m:fName>
                      <m:e>
                        <m:sSup>
                          <m:sSupPr>
                            <m:ctrlPr>
                              <a:rPr i="1">
                                <a:latin typeface="Cambria Math" panose="02040503050406030204" pitchFamily="18" charset="0"/>
                              </a:rPr>
                            </m:ctrlPr>
                          </m:sSupPr>
                          <m:e>
                            <m:r>
                              <a:rPr>
                                <a:latin typeface="Cambria Math" panose="02040503050406030204" pitchFamily="18" charset="0"/>
                              </a:rPr>
                              <m:t>75</m:t>
                            </m:r>
                          </m:e>
                          <m:sup>
                            <m:r>
                              <a:rPr lang="en-US" i="1">
                                <a:latin typeface="Cambria Math" panose="02040503050406030204" pitchFamily="18" charset="0"/>
                                <a:ea typeface="Cambria Math" panose="02040503050406030204" pitchFamily="18" charset="0"/>
                              </a:rPr>
                              <m:t>°</m:t>
                            </m:r>
                          </m:sup>
                        </m:sSup>
                      </m:e>
                    </m:func>
                    <m:r>
                      <a:rPr>
                        <a:latin typeface="Cambria Math" panose="02040503050406030204" pitchFamily="18" charset="0"/>
                      </a:rPr>
                      <m:t>=</m:t>
                    </m:r>
                    <m:f>
                      <m:fPr>
                        <m:ctrlPr>
                          <a:rPr i="1">
                            <a:latin typeface="Cambria Math" panose="02040503050406030204" pitchFamily="18" charset="0"/>
                          </a:rPr>
                        </m:ctrlPr>
                      </m:fPr>
                      <m:num>
                        <m:rad>
                          <m:radPr>
                            <m:degHide m:val="on"/>
                            <m:ctrlPr>
                              <a:rPr i="1">
                                <a:latin typeface="Cambria Math" panose="02040503050406030204" pitchFamily="18" charset="0"/>
                              </a:rPr>
                            </m:ctrlPr>
                          </m:radPr>
                          <m:deg/>
                          <m:e>
                            <m:r>
                              <a:rPr>
                                <a:latin typeface="Cambria Math" panose="02040503050406030204" pitchFamily="18" charset="0"/>
                              </a:rPr>
                              <m:t>6</m:t>
                            </m:r>
                          </m:e>
                        </m:rad>
                        <m:r>
                          <a:rPr>
                            <a:latin typeface="Cambria Math" panose="02040503050406030204" pitchFamily="18" charset="0"/>
                          </a:rPr>
                          <m:t>−</m:t>
                        </m:r>
                        <m:rad>
                          <m:radPr>
                            <m:degHide m:val="on"/>
                            <m:ctrlPr>
                              <a:rPr i="1">
                                <a:latin typeface="Cambria Math" panose="02040503050406030204" pitchFamily="18" charset="0"/>
                              </a:rPr>
                            </m:ctrlPr>
                          </m:radPr>
                          <m:deg/>
                          <m:e>
                            <m:r>
                              <a:rPr>
                                <a:latin typeface="Cambria Math" panose="02040503050406030204" pitchFamily="18" charset="0"/>
                              </a:rPr>
                              <m:t>2</m:t>
                            </m:r>
                          </m:e>
                        </m:rad>
                      </m:num>
                      <m:den>
                        <m:r>
                          <a:rPr>
                            <a:latin typeface="Cambria Math" panose="02040503050406030204" pitchFamily="18" charset="0"/>
                          </a:rPr>
                          <m:t>4</m:t>
                        </m:r>
                      </m:den>
                    </m:f>
                  </m:oMath>
                </a14:m>
                <a:r>
                  <a:rPr sz="2800" dirty="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2000"/>
                </a:stretch>
              </a:blipFill>
            </p:spPr>
            <p:txBody>
              <a:bodyPr/>
              <a:lstStyle/>
              <a:p>
                <a:r>
                  <a:rPr lang="en-US">
                    <a:noFill/>
                  </a:rPr>
                  <a:t> </a:t>
                </a:r>
              </a:p>
            </p:txBody>
          </p:sp>
        </mc:Fallback>
      </mc:AlternateContent>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2: Using the Sum and Difference Identities for Exact Evaluation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fontScale="77500" lnSpcReduction="20000"/>
              </a:bodyPr>
              <a:lstStyle/>
              <a:p>
                <a:pPr>
                  <a:lnSpc>
                    <a:spcPct val="110000"/>
                  </a:lnSpc>
                  <a:defRPr sz="2800"/>
                </a:pPr>
                <a:r>
                  <a:rPr sz="2800" dirty="0"/>
                  <a:t>But, coming immediately after the evaluation of </a:t>
                </a:r>
                <a14:m>
                  <m:oMath xmlns:m="http://schemas.openxmlformats.org/officeDocument/2006/math">
                    <m:r>
                      <m:rPr>
                        <m:sty m:val="p"/>
                      </m:rPr>
                      <a:rPr>
                        <a:latin typeface="Cambria Math" panose="02040503050406030204" pitchFamily="18" charset="0"/>
                      </a:rPr>
                      <m:t>sin</m:t>
                    </m:r>
                    <m:r>
                      <a:rPr>
                        <a:latin typeface="Cambria Math" panose="02040503050406030204" pitchFamily="18" charset="0"/>
                      </a:rPr>
                      <m:t>⁡</m:t>
                    </m:r>
                    <m:sSup>
                      <m:sSupPr>
                        <m:ctrlPr>
                          <a:rPr i="1">
                            <a:latin typeface="Cambria Math" panose="02040503050406030204" pitchFamily="18" charset="0"/>
                          </a:rPr>
                        </m:ctrlPr>
                      </m:sSupPr>
                      <m:e>
                        <m:r>
                          <a:rPr>
                            <a:latin typeface="Cambria Math" panose="02040503050406030204" pitchFamily="18" charset="0"/>
                          </a:rPr>
                          <m:t>75</m:t>
                        </m:r>
                      </m:e>
                      <m:sup>
                        <m:r>
                          <a:rPr lang="en-US" i="1">
                            <a:latin typeface="Cambria Math" panose="02040503050406030204" pitchFamily="18" charset="0"/>
                            <a:ea typeface="Cambria Math" panose="02040503050406030204" pitchFamily="18" charset="0"/>
                          </a:rPr>
                          <m:t>°</m:t>
                        </m:r>
                      </m:sup>
                    </m:sSup>
                  </m:oMath>
                </a14:m>
                <a:r>
                  <a:rPr sz="2800" dirty="0"/>
                  <a:t>, it would also make sense to use the identity </a:t>
                </a:r>
                <a14:m>
                  <m:oMath xmlns:m="http://schemas.openxmlformats.org/officeDocument/2006/math">
                    <m:func>
                      <m:funcPr>
                        <m:ctrlPr>
                          <a:rPr i="1">
                            <a:latin typeface="Cambria Math" panose="02040503050406030204" pitchFamily="18" charset="0"/>
                          </a:rPr>
                        </m:ctrlPr>
                      </m:funcPr>
                      <m:fName>
                        <m:sSup>
                          <m:sSupPr>
                            <m:ctrlPr>
                              <a:rPr i="1">
                                <a:latin typeface="Cambria Math" panose="02040503050406030204" pitchFamily="18" charset="0"/>
                              </a:rPr>
                            </m:ctrlPr>
                          </m:sSupPr>
                          <m:e>
                            <m:r>
                              <m:rPr>
                                <m:sty m:val="p"/>
                              </m:rPr>
                              <a:rPr>
                                <a:latin typeface="Cambria Math" panose="02040503050406030204" pitchFamily="18" charset="0"/>
                              </a:rPr>
                              <m:t>cos</m:t>
                            </m:r>
                            <m:r>
                              <a:rPr>
                                <a:latin typeface="Cambria Math" panose="02040503050406030204" pitchFamily="18" charset="0"/>
                              </a:rPr>
                              <m:t>⁡</m:t>
                            </m:r>
                          </m:e>
                          <m:sup>
                            <m:r>
                              <a:rPr>
                                <a:latin typeface="Cambria Math" panose="02040503050406030204" pitchFamily="18" charset="0"/>
                              </a:rPr>
                              <m:t>2</m:t>
                            </m:r>
                          </m:sup>
                        </m:sSup>
                      </m:fName>
                      <m:e>
                        <m:r>
                          <a:rPr>
                            <a:latin typeface="Cambria Math" panose="02040503050406030204" pitchFamily="18" charset="0"/>
                          </a:rPr>
                          <m:t>𝑥</m:t>
                        </m:r>
                      </m:e>
                    </m:func>
                    <m:r>
                      <a:rPr>
                        <a:latin typeface="Cambria Math" panose="02040503050406030204" pitchFamily="18" charset="0"/>
                      </a:rPr>
                      <m:t>+</m:t>
                    </m:r>
                    <m:func>
                      <m:funcPr>
                        <m:ctrlPr>
                          <a:rPr i="1">
                            <a:latin typeface="Cambria Math" panose="02040503050406030204" pitchFamily="18" charset="0"/>
                          </a:rPr>
                        </m:ctrlPr>
                      </m:funcPr>
                      <m:fName>
                        <m:sSup>
                          <m:sSupPr>
                            <m:ctrlPr>
                              <a:rPr i="1">
                                <a:latin typeface="Cambria Math" panose="02040503050406030204" pitchFamily="18" charset="0"/>
                              </a:rPr>
                            </m:ctrlPr>
                          </m:sSupPr>
                          <m:e>
                            <m:r>
                              <m:rPr>
                                <m:sty m:val="p"/>
                              </m:rPr>
                              <a:rPr>
                                <a:latin typeface="Cambria Math" panose="02040503050406030204" pitchFamily="18" charset="0"/>
                              </a:rPr>
                              <m:t>sin</m:t>
                            </m:r>
                            <m:r>
                              <a:rPr>
                                <a:latin typeface="Cambria Math" panose="02040503050406030204" pitchFamily="18" charset="0"/>
                              </a:rPr>
                              <m:t>⁡</m:t>
                            </m:r>
                          </m:e>
                          <m:sup>
                            <m:r>
                              <a:rPr>
                                <a:latin typeface="Cambria Math" panose="02040503050406030204" pitchFamily="18" charset="0"/>
                              </a:rPr>
                              <m:t>2</m:t>
                            </m:r>
                          </m:sup>
                        </m:sSup>
                      </m:fName>
                      <m:e>
                        <m:r>
                          <a:rPr>
                            <a:latin typeface="Cambria Math" panose="02040503050406030204" pitchFamily="18" charset="0"/>
                          </a:rPr>
                          <m:t>𝑥</m:t>
                        </m:r>
                      </m:e>
                    </m:func>
                    <m:r>
                      <a:rPr>
                        <a:latin typeface="Cambria Math" panose="02040503050406030204" pitchFamily="18" charset="0"/>
                      </a:rPr>
                      <m:t>=1</m:t>
                    </m:r>
                  </m:oMath>
                </a14:m>
                <a:r>
                  <a:rPr sz="2800" dirty="0"/>
                  <a:t> to obtain</a:t>
                </a:r>
              </a:p>
              <a:p>
                <a:pPr/>
                <a14:m>
                  <m:oMathPara xmlns:m="http://schemas.openxmlformats.org/officeDocument/2006/math">
                    <m:oMathParaPr>
                      <m:jc m:val="centerGroup"/>
                    </m:oMathParaPr>
                    <m:oMath xmlns:m="http://schemas.openxmlformats.org/officeDocument/2006/math">
                      <m:func>
                        <m:funcPr>
                          <m:ctrlPr>
                            <a:rPr i="1">
                              <a:latin typeface="Cambria Math" panose="02040503050406030204" pitchFamily="18" charset="0"/>
                            </a:rPr>
                          </m:ctrlPr>
                        </m:funcPr>
                        <m:fName>
                          <m:r>
                            <m:rPr>
                              <m:sty m:val="p"/>
                            </m:rPr>
                            <a:rPr>
                              <a:latin typeface="Cambria Math" panose="02040503050406030204" pitchFamily="18" charset="0"/>
                            </a:rPr>
                            <m:t>cos</m:t>
                          </m:r>
                        </m:fName>
                        <m:e>
                          <m:sSup>
                            <m:sSupPr>
                              <m:ctrlPr>
                                <a:rPr i="1">
                                  <a:latin typeface="Cambria Math" panose="02040503050406030204" pitchFamily="18" charset="0"/>
                                </a:rPr>
                              </m:ctrlPr>
                            </m:sSupPr>
                            <m:e>
                              <m:r>
                                <a:rPr>
                                  <a:latin typeface="Cambria Math" panose="02040503050406030204" pitchFamily="18" charset="0"/>
                                </a:rPr>
                                <m:t>75</m:t>
                              </m:r>
                            </m:e>
                            <m:sup>
                              <m:r>
                                <a:rPr lang="en-US" i="1">
                                  <a:latin typeface="Cambria Math" panose="02040503050406030204" pitchFamily="18" charset="0"/>
                                  <a:ea typeface="Cambria Math" panose="02040503050406030204" pitchFamily="18" charset="0"/>
                                </a:rPr>
                                <m:t>°</m:t>
                              </m:r>
                            </m:sup>
                          </m:sSup>
                        </m:e>
                      </m:func>
                      <m:r>
                        <a:rPr>
                          <a:latin typeface="Cambria Math" panose="02040503050406030204" pitchFamily="18" charset="0"/>
                        </a:rPr>
                        <m:t>=</m:t>
                      </m:r>
                      <m:rad>
                        <m:radPr>
                          <m:degHide m:val="on"/>
                          <m:ctrlPr>
                            <a:rPr i="1">
                              <a:latin typeface="Cambria Math" panose="02040503050406030204" pitchFamily="18" charset="0"/>
                            </a:rPr>
                          </m:ctrlPr>
                        </m:radPr>
                        <m:deg/>
                        <m:e>
                          <m:r>
                            <a:rPr>
                              <a:latin typeface="Cambria Math" panose="02040503050406030204" pitchFamily="18" charset="0"/>
                            </a:rPr>
                            <m:t>1−</m:t>
                          </m:r>
                          <m:func>
                            <m:funcPr>
                              <m:ctrlPr>
                                <a:rPr i="1">
                                  <a:latin typeface="Cambria Math" panose="02040503050406030204" pitchFamily="18" charset="0"/>
                                </a:rPr>
                              </m:ctrlPr>
                            </m:funcPr>
                            <m:fName>
                              <m:sSup>
                                <m:sSupPr>
                                  <m:ctrlPr>
                                    <a:rPr i="1">
                                      <a:latin typeface="Cambria Math" panose="02040503050406030204" pitchFamily="18" charset="0"/>
                                    </a:rPr>
                                  </m:ctrlPr>
                                </m:sSupPr>
                                <m:e>
                                  <m:r>
                                    <m:rPr>
                                      <m:sty m:val="p"/>
                                    </m:rPr>
                                    <a:rPr>
                                      <a:latin typeface="Cambria Math" panose="02040503050406030204" pitchFamily="18" charset="0"/>
                                    </a:rPr>
                                    <m:t>sin</m:t>
                                  </m:r>
                                  <m:r>
                                    <a:rPr>
                                      <a:latin typeface="Cambria Math" panose="02040503050406030204" pitchFamily="18" charset="0"/>
                                    </a:rPr>
                                    <m:t>⁡</m:t>
                                  </m:r>
                                </m:e>
                                <m:sup>
                                  <m:r>
                                    <a:rPr>
                                      <a:latin typeface="Cambria Math" panose="02040503050406030204" pitchFamily="18" charset="0"/>
                                    </a:rPr>
                                    <m:t>2</m:t>
                                  </m:r>
                                </m:sup>
                              </m:sSup>
                            </m:fName>
                            <m:e>
                              <m:sSup>
                                <m:sSupPr>
                                  <m:ctrlPr>
                                    <a:rPr i="1">
                                      <a:latin typeface="Cambria Math" panose="02040503050406030204" pitchFamily="18" charset="0"/>
                                    </a:rPr>
                                  </m:ctrlPr>
                                </m:sSupPr>
                                <m:e>
                                  <m:r>
                                    <a:rPr>
                                      <a:latin typeface="Cambria Math" panose="02040503050406030204" pitchFamily="18" charset="0"/>
                                    </a:rPr>
                                    <m:t>75</m:t>
                                  </m:r>
                                </m:e>
                                <m:sup>
                                  <m:r>
                                    <a:rPr lang="en-US" i="1">
                                      <a:latin typeface="Cambria Math" panose="02040503050406030204" pitchFamily="18" charset="0"/>
                                      <a:ea typeface="Cambria Math" panose="02040503050406030204" pitchFamily="18" charset="0"/>
                                    </a:rPr>
                                    <m:t>°</m:t>
                                  </m:r>
                                </m:sup>
                              </m:sSup>
                            </m:e>
                          </m:func>
                        </m:e>
                      </m:rad>
                    </m:oMath>
                    <m:oMath xmlns:m="http://schemas.openxmlformats.org/officeDocument/2006/math">
                      <m:phant>
                        <m:phantPr>
                          <m:show m:val="off"/>
                          <m:ctrlPr>
                            <a:rPr i="1">
                              <a:latin typeface="Cambria Math" panose="02040503050406030204" pitchFamily="18" charset="0"/>
                            </a:rPr>
                          </m:ctrlPr>
                        </m:phantPr>
                        <m:e>
                          <m:r>
                            <m:rPr>
                              <m:sty m:val="p"/>
                            </m:rPr>
                            <a:rPr>
                              <a:latin typeface="Cambria Math" panose="02040503050406030204" pitchFamily="18" charset="0"/>
                            </a:rPr>
                            <m:t>cos</m:t>
                          </m:r>
                          <m:r>
                            <a:rPr>
                              <a:latin typeface="Cambria Math" panose="02040503050406030204" pitchFamily="18" charset="0"/>
                            </a:rPr>
                            <m:t>⁡</m:t>
                          </m:r>
                          <m:sSup>
                            <m:sSupPr>
                              <m:ctrlPr>
                                <a:rPr i="1">
                                  <a:latin typeface="Cambria Math" panose="02040503050406030204" pitchFamily="18" charset="0"/>
                                </a:rPr>
                              </m:ctrlPr>
                            </m:sSupPr>
                            <m:e>
                              <m:r>
                                <a:rPr>
                                  <a:latin typeface="Cambria Math" panose="02040503050406030204" pitchFamily="18" charset="0"/>
                                </a:rPr>
                                <m:t>75</m:t>
                              </m:r>
                            </m:e>
                            <m:sup>
                              <m:r>
                                <m:rPr>
                                  <m:nor/>
                                </m:rPr>
                                <a:rPr/>
                                <m:t> </m:t>
                              </m:r>
                            </m:sup>
                          </m:sSup>
                        </m:e>
                      </m:phant>
                      <m:r>
                        <a:rPr>
                          <a:latin typeface="Cambria Math" panose="02040503050406030204" pitchFamily="18" charset="0"/>
                        </a:rPr>
                        <m:t>=</m:t>
                      </m:r>
                      <m:rad>
                        <m:radPr>
                          <m:degHide m:val="on"/>
                          <m:ctrlPr>
                            <a:rPr i="1">
                              <a:latin typeface="Cambria Math" panose="02040503050406030204" pitchFamily="18" charset="0"/>
                            </a:rPr>
                          </m:ctrlPr>
                        </m:radPr>
                        <m:deg/>
                        <m:e>
                          <m:r>
                            <a:rPr>
                              <a:latin typeface="Cambria Math" panose="02040503050406030204" pitchFamily="18" charset="0"/>
                            </a:rPr>
                            <m:t>1−</m:t>
                          </m:r>
                          <m:sSup>
                            <m:sSupPr>
                              <m:ctrlPr>
                                <a:rPr i="1">
                                  <a:latin typeface="Cambria Math" panose="02040503050406030204" pitchFamily="18" charset="0"/>
                                </a:rPr>
                              </m:ctrlPr>
                            </m:sSupPr>
                            <m:e>
                              <m:d>
                                <m:dPr>
                                  <m:ctrlPr>
                                    <a:rPr i="1">
                                      <a:latin typeface="Cambria Math" panose="02040503050406030204" pitchFamily="18" charset="0"/>
                                    </a:rPr>
                                  </m:ctrlPr>
                                </m:dPr>
                                <m:e>
                                  <m:f>
                                    <m:fPr>
                                      <m:ctrlPr>
                                        <a:rPr i="1">
                                          <a:latin typeface="Cambria Math" panose="02040503050406030204" pitchFamily="18" charset="0"/>
                                        </a:rPr>
                                      </m:ctrlPr>
                                    </m:fPr>
                                    <m:num>
                                      <m:rad>
                                        <m:radPr>
                                          <m:degHide m:val="on"/>
                                          <m:ctrlPr>
                                            <a:rPr i="1">
                                              <a:latin typeface="Cambria Math" panose="02040503050406030204" pitchFamily="18" charset="0"/>
                                            </a:rPr>
                                          </m:ctrlPr>
                                        </m:radPr>
                                        <m:deg/>
                                        <m:e>
                                          <m:r>
                                            <a:rPr>
                                              <a:latin typeface="Cambria Math" panose="02040503050406030204" pitchFamily="18" charset="0"/>
                                            </a:rPr>
                                            <m:t>3</m:t>
                                          </m:r>
                                        </m:e>
                                      </m:rad>
                                      <m:r>
                                        <a:rPr>
                                          <a:latin typeface="Cambria Math" panose="02040503050406030204" pitchFamily="18" charset="0"/>
                                        </a:rPr>
                                        <m:t>+1</m:t>
                                      </m:r>
                                    </m:num>
                                    <m:den>
                                      <m:r>
                                        <a:rPr>
                                          <a:latin typeface="Cambria Math" panose="02040503050406030204" pitchFamily="18" charset="0"/>
                                        </a:rPr>
                                        <m:t>2</m:t>
                                      </m:r>
                                      <m:rad>
                                        <m:radPr>
                                          <m:degHide m:val="on"/>
                                          <m:ctrlPr>
                                            <a:rPr i="1">
                                              <a:latin typeface="Cambria Math" panose="02040503050406030204" pitchFamily="18" charset="0"/>
                                            </a:rPr>
                                          </m:ctrlPr>
                                        </m:radPr>
                                        <m:deg/>
                                        <m:e>
                                          <m:r>
                                            <a:rPr>
                                              <a:latin typeface="Cambria Math" panose="02040503050406030204" pitchFamily="18" charset="0"/>
                                            </a:rPr>
                                            <m:t>2</m:t>
                                          </m:r>
                                        </m:e>
                                      </m:rad>
                                    </m:den>
                                  </m:f>
                                </m:e>
                              </m:d>
                            </m:e>
                            <m:sup>
                              <m:r>
                                <a:rPr>
                                  <a:latin typeface="Cambria Math" panose="02040503050406030204" pitchFamily="18" charset="0"/>
                                </a:rPr>
                                <m:t>2</m:t>
                              </m:r>
                            </m:sup>
                          </m:sSup>
                        </m:e>
                      </m:rad>
                    </m:oMath>
                    <m:oMath xmlns:m="http://schemas.openxmlformats.org/officeDocument/2006/math">
                      <m:phant>
                        <m:phantPr>
                          <m:show m:val="off"/>
                          <m:ctrlPr>
                            <a:rPr i="1">
                              <a:latin typeface="Cambria Math" panose="02040503050406030204" pitchFamily="18" charset="0"/>
                            </a:rPr>
                          </m:ctrlPr>
                        </m:phantPr>
                        <m:e>
                          <m:r>
                            <m:rPr>
                              <m:sty m:val="p"/>
                            </m:rPr>
                            <a:rPr>
                              <a:latin typeface="Cambria Math" panose="02040503050406030204" pitchFamily="18" charset="0"/>
                            </a:rPr>
                            <m:t>cos</m:t>
                          </m:r>
                          <m:r>
                            <a:rPr>
                              <a:latin typeface="Cambria Math" panose="02040503050406030204" pitchFamily="18" charset="0"/>
                            </a:rPr>
                            <m:t>⁡</m:t>
                          </m:r>
                          <m:sSup>
                            <m:sSupPr>
                              <m:ctrlPr>
                                <a:rPr i="1">
                                  <a:latin typeface="Cambria Math" panose="02040503050406030204" pitchFamily="18" charset="0"/>
                                </a:rPr>
                              </m:ctrlPr>
                            </m:sSupPr>
                            <m:e>
                              <m:r>
                                <a:rPr>
                                  <a:latin typeface="Cambria Math" panose="02040503050406030204" pitchFamily="18" charset="0"/>
                                </a:rPr>
                                <m:t>75</m:t>
                              </m:r>
                            </m:e>
                            <m:sup>
                              <m:r>
                                <m:rPr>
                                  <m:nor/>
                                </m:rPr>
                                <a:rPr/>
                                <m:t> </m:t>
                              </m:r>
                            </m:sup>
                          </m:sSup>
                        </m:e>
                      </m:phant>
                      <m:r>
                        <a:rPr>
                          <a:latin typeface="Cambria Math" panose="02040503050406030204" pitchFamily="18" charset="0"/>
                        </a:rPr>
                        <m:t>=</m:t>
                      </m:r>
                      <m:rad>
                        <m:radPr>
                          <m:degHide m:val="on"/>
                          <m:ctrlPr>
                            <a:rPr i="1">
                              <a:latin typeface="Cambria Math" panose="02040503050406030204" pitchFamily="18" charset="0"/>
                            </a:rPr>
                          </m:ctrlPr>
                        </m:radPr>
                        <m:deg/>
                        <m:e>
                          <m:r>
                            <a:rPr>
                              <a:latin typeface="Cambria Math" panose="02040503050406030204" pitchFamily="18" charset="0"/>
                            </a:rPr>
                            <m:t>1−</m:t>
                          </m:r>
                          <m:f>
                            <m:fPr>
                              <m:ctrlPr>
                                <a:rPr i="1">
                                  <a:latin typeface="Cambria Math" panose="02040503050406030204" pitchFamily="18" charset="0"/>
                                </a:rPr>
                              </m:ctrlPr>
                            </m:fPr>
                            <m:num>
                              <m:r>
                                <a:rPr>
                                  <a:latin typeface="Cambria Math" panose="02040503050406030204" pitchFamily="18" charset="0"/>
                                </a:rPr>
                                <m:t>4+2</m:t>
                              </m:r>
                              <m:rad>
                                <m:radPr>
                                  <m:degHide m:val="on"/>
                                  <m:ctrlPr>
                                    <a:rPr i="1">
                                      <a:latin typeface="Cambria Math" panose="02040503050406030204" pitchFamily="18" charset="0"/>
                                    </a:rPr>
                                  </m:ctrlPr>
                                </m:radPr>
                                <m:deg/>
                                <m:e>
                                  <m:r>
                                    <a:rPr>
                                      <a:latin typeface="Cambria Math" panose="02040503050406030204" pitchFamily="18" charset="0"/>
                                    </a:rPr>
                                    <m:t>3</m:t>
                                  </m:r>
                                </m:e>
                              </m:rad>
                            </m:num>
                            <m:den>
                              <m:r>
                                <a:rPr>
                                  <a:latin typeface="Cambria Math" panose="02040503050406030204" pitchFamily="18" charset="0"/>
                                </a:rPr>
                                <m:t>8</m:t>
                              </m:r>
                            </m:den>
                          </m:f>
                        </m:e>
                      </m:rad>
                    </m:oMath>
                    <m:oMath xmlns:m="http://schemas.openxmlformats.org/officeDocument/2006/math">
                      <m:phant>
                        <m:phantPr>
                          <m:show m:val="off"/>
                          <m:ctrlPr>
                            <a:rPr i="1">
                              <a:latin typeface="Cambria Math" panose="02040503050406030204" pitchFamily="18" charset="0"/>
                            </a:rPr>
                          </m:ctrlPr>
                        </m:phantPr>
                        <m:e>
                          <m:r>
                            <m:rPr>
                              <m:sty m:val="p"/>
                            </m:rPr>
                            <a:rPr>
                              <a:latin typeface="Cambria Math" panose="02040503050406030204" pitchFamily="18" charset="0"/>
                            </a:rPr>
                            <m:t>cos</m:t>
                          </m:r>
                          <m:r>
                            <a:rPr>
                              <a:latin typeface="Cambria Math" panose="02040503050406030204" pitchFamily="18" charset="0"/>
                            </a:rPr>
                            <m:t>⁡75</m:t>
                          </m:r>
                          <m:r>
                            <m:rPr>
                              <m:nor/>
                            </m:rPr>
                            <a:rPr/>
                            <m:t> </m:t>
                          </m:r>
                        </m:e>
                      </m:phant>
                      <m:r>
                        <a:rPr>
                          <a:latin typeface="Cambria Math" panose="02040503050406030204" pitchFamily="18" charset="0"/>
                        </a:rPr>
                        <m:t>=</m:t>
                      </m:r>
                      <m:rad>
                        <m:radPr>
                          <m:degHide m:val="on"/>
                          <m:ctrlPr>
                            <a:rPr i="1">
                              <a:latin typeface="Cambria Math" panose="02040503050406030204" pitchFamily="18" charset="0"/>
                            </a:rPr>
                          </m:ctrlPr>
                        </m:radPr>
                        <m:deg/>
                        <m:e>
                          <m:f>
                            <m:fPr>
                              <m:ctrlPr>
                                <a:rPr i="1">
                                  <a:latin typeface="Cambria Math" panose="02040503050406030204" pitchFamily="18" charset="0"/>
                                </a:rPr>
                              </m:ctrlPr>
                            </m:fPr>
                            <m:num>
                              <m:r>
                                <a:rPr>
                                  <a:latin typeface="Cambria Math" panose="02040503050406030204" pitchFamily="18" charset="0"/>
                                </a:rPr>
                                <m:t>2−</m:t>
                              </m:r>
                              <m:rad>
                                <m:radPr>
                                  <m:degHide m:val="on"/>
                                  <m:ctrlPr>
                                    <a:rPr i="1">
                                      <a:latin typeface="Cambria Math" panose="02040503050406030204" pitchFamily="18" charset="0"/>
                                    </a:rPr>
                                  </m:ctrlPr>
                                </m:radPr>
                                <m:deg/>
                                <m:e>
                                  <m:r>
                                    <a:rPr>
                                      <a:latin typeface="Cambria Math" panose="02040503050406030204" pitchFamily="18" charset="0"/>
                                    </a:rPr>
                                    <m:t>3</m:t>
                                  </m:r>
                                </m:e>
                              </m:rad>
                            </m:num>
                            <m:den>
                              <m:r>
                                <a:rPr>
                                  <a:latin typeface="Cambria Math" panose="02040503050406030204" pitchFamily="18" charset="0"/>
                                </a:rPr>
                                <m:t>4</m:t>
                              </m:r>
                            </m:den>
                          </m:f>
                        </m:e>
                      </m:rad>
                    </m:oMath>
                    <m:oMath xmlns:m="http://schemas.openxmlformats.org/officeDocument/2006/math">
                      <m:phant>
                        <m:phantPr>
                          <m:show m:val="off"/>
                          <m:ctrlPr>
                            <a:rPr i="1">
                              <a:latin typeface="Cambria Math" panose="02040503050406030204" pitchFamily="18" charset="0"/>
                            </a:rPr>
                          </m:ctrlPr>
                        </m:phantPr>
                        <m:e>
                          <m:r>
                            <m:rPr>
                              <m:sty m:val="p"/>
                            </m:rPr>
                            <a:rPr>
                              <a:latin typeface="Cambria Math" panose="02040503050406030204" pitchFamily="18" charset="0"/>
                            </a:rPr>
                            <m:t>cos</m:t>
                          </m:r>
                          <m:r>
                            <a:rPr>
                              <a:latin typeface="Cambria Math" panose="02040503050406030204" pitchFamily="18" charset="0"/>
                            </a:rPr>
                            <m:t>⁡75</m:t>
                          </m:r>
                          <m:r>
                            <m:rPr>
                              <m:nor/>
                            </m:rPr>
                            <a:rPr/>
                            <m:t> </m:t>
                          </m:r>
                        </m:e>
                      </m:phant>
                      <m:r>
                        <a:rPr>
                          <a:latin typeface="Cambria Math" panose="02040503050406030204" pitchFamily="18" charset="0"/>
                        </a:rPr>
                        <m:t>=</m:t>
                      </m:r>
                      <m:f>
                        <m:fPr>
                          <m:ctrlPr>
                            <a:rPr i="1">
                              <a:latin typeface="Cambria Math" panose="02040503050406030204" pitchFamily="18" charset="0"/>
                            </a:rPr>
                          </m:ctrlPr>
                        </m:fPr>
                        <m:num>
                          <m:rad>
                            <m:radPr>
                              <m:degHide m:val="on"/>
                              <m:ctrlPr>
                                <a:rPr i="1">
                                  <a:latin typeface="Cambria Math" panose="02040503050406030204" pitchFamily="18" charset="0"/>
                                </a:rPr>
                              </m:ctrlPr>
                            </m:radPr>
                            <m:deg/>
                            <m:e>
                              <m:r>
                                <a:rPr>
                                  <a:latin typeface="Cambria Math" panose="02040503050406030204" pitchFamily="18" charset="0"/>
                                </a:rPr>
                                <m:t>2−</m:t>
                              </m:r>
                              <m:rad>
                                <m:radPr>
                                  <m:degHide m:val="on"/>
                                  <m:ctrlPr>
                                    <a:rPr i="1">
                                      <a:latin typeface="Cambria Math" panose="02040503050406030204" pitchFamily="18" charset="0"/>
                                    </a:rPr>
                                  </m:ctrlPr>
                                </m:radPr>
                                <m:deg/>
                                <m:e>
                                  <m:r>
                                    <a:rPr>
                                      <a:latin typeface="Cambria Math" panose="02040503050406030204" pitchFamily="18" charset="0"/>
                                    </a:rPr>
                                    <m:t>3</m:t>
                                  </m:r>
                                </m:e>
                              </m:rad>
                            </m:e>
                          </m:rad>
                        </m:num>
                        <m:den>
                          <m:r>
                            <a:rPr>
                              <a:latin typeface="Cambria Math" panose="02040503050406030204" pitchFamily="18" charset="0"/>
                            </a:rPr>
                            <m:t>2</m:t>
                          </m:r>
                        </m:den>
                      </m:f>
                      <m:r>
                        <m:rPr>
                          <m:nor/>
                        </m:rPr>
                        <a:rPr/>
                        <m:t>.</m:t>
                      </m:r>
                    </m:oMath>
                  </m:oMathPara>
                </a14:m>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963" t="-1350"/>
                </a:stretch>
              </a:blipFill>
            </p:spPr>
            <p:txBody>
              <a:bodyPr/>
              <a:lstStyle/>
              <a:p>
                <a:r>
                  <a:rPr lang="en-US">
                    <a:noFill/>
                  </a:rPr>
                  <a:t> </a:t>
                </a:r>
              </a:p>
            </p:txBody>
          </p:sp>
        </mc:Fallback>
      </mc:AlternateContent>
    </p:spTree>
    <p:extLst>
      <p:ext uri="{BB962C8B-B14F-4D97-AF65-F5344CB8AC3E}">
        <p14:creationId xmlns:p14="http://schemas.microsoft.com/office/powerpoint/2010/main" val="7324752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2: Using the Sum and Difference Identities for Exact Evaluation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sz="2800" dirty="0"/>
                  <a:t>Are these two answers actually the same?</a:t>
                </a:r>
              </a:p>
              <a:p>
                <a:r>
                  <a:rPr sz="2800" dirty="0"/>
                  <a:t>You can use a calculator to determine that both are approximately </a:t>
                </a:r>
                <a:r>
                  <a:rPr sz="2800" dirty="0">
                    <a:latin typeface="Cambria Math"/>
                  </a:rPr>
                  <a:t>0.2588</a:t>
                </a:r>
                <a:r>
                  <a:rPr sz="2800" dirty="0"/>
                  <a:t>, but it is more convincing to prove the equivalence mathematically.</a:t>
                </a:r>
              </a:p>
              <a:p>
                <a:pPr>
                  <a:defRPr sz="2800"/>
                </a:pPr>
                <a:r>
                  <a:rPr sz="2800" dirty="0"/>
                  <a:t>First, note that since </a:t>
                </a:r>
                <a14:m>
                  <m:oMath xmlns:m="http://schemas.openxmlformats.org/officeDocument/2006/math">
                    <m:rad>
                      <m:radPr>
                        <m:degHide m:val="on"/>
                        <m:ctrlPr>
                          <a:rPr i="1">
                            <a:latin typeface="Cambria Math" panose="02040503050406030204" pitchFamily="18" charset="0"/>
                          </a:rPr>
                        </m:ctrlPr>
                      </m:radPr>
                      <m:deg/>
                      <m:e>
                        <m:r>
                          <a:rPr>
                            <a:latin typeface="Cambria Math" panose="02040503050406030204" pitchFamily="18" charset="0"/>
                          </a:rPr>
                          <m:t>2</m:t>
                        </m:r>
                      </m:e>
                    </m:rad>
                    <m:r>
                      <a:rPr>
                        <a:latin typeface="Cambria Math" panose="02040503050406030204" pitchFamily="18" charset="0"/>
                      </a:rPr>
                      <m:t>&lt;</m:t>
                    </m:r>
                    <m:rad>
                      <m:radPr>
                        <m:degHide m:val="on"/>
                        <m:ctrlPr>
                          <a:rPr i="1">
                            <a:latin typeface="Cambria Math" panose="02040503050406030204" pitchFamily="18" charset="0"/>
                          </a:rPr>
                        </m:ctrlPr>
                      </m:radPr>
                      <m:deg/>
                      <m:e>
                        <m:r>
                          <a:rPr>
                            <a:latin typeface="Cambria Math" panose="02040503050406030204" pitchFamily="18" charset="0"/>
                          </a:rPr>
                          <m:t>6</m:t>
                        </m:r>
                      </m:e>
                    </m:rad>
                  </m:oMath>
                </a14:m>
                <a:r>
                  <a:rPr sz="2800" dirty="0"/>
                  <a:t> and </a:t>
                </a:r>
                <a14:m>
                  <m:oMath xmlns:m="http://schemas.openxmlformats.org/officeDocument/2006/math">
                    <m:rad>
                      <m:radPr>
                        <m:degHide m:val="on"/>
                        <m:ctrlPr>
                          <a:rPr i="1">
                            <a:latin typeface="Cambria Math" panose="02040503050406030204" pitchFamily="18" charset="0"/>
                          </a:rPr>
                        </m:ctrlPr>
                      </m:radPr>
                      <m:deg/>
                      <m:e>
                        <m:r>
                          <a:rPr>
                            <a:latin typeface="Cambria Math" panose="02040503050406030204" pitchFamily="18" charset="0"/>
                          </a:rPr>
                          <m:t>3</m:t>
                        </m:r>
                      </m:e>
                    </m:rad>
                    <m:r>
                      <a:rPr>
                        <a:latin typeface="Cambria Math" panose="02040503050406030204" pitchFamily="18" charset="0"/>
                      </a:rPr>
                      <m:t>&lt;</m:t>
                    </m:r>
                    <m:rad>
                      <m:radPr>
                        <m:degHide m:val="on"/>
                        <m:ctrlPr>
                          <a:rPr i="1">
                            <a:latin typeface="Cambria Math" panose="02040503050406030204" pitchFamily="18" charset="0"/>
                          </a:rPr>
                        </m:ctrlPr>
                      </m:radPr>
                      <m:deg/>
                      <m:e>
                        <m:r>
                          <a:rPr>
                            <a:latin typeface="Cambria Math" panose="02040503050406030204" pitchFamily="18" charset="0"/>
                          </a:rPr>
                          <m:t>4</m:t>
                        </m:r>
                      </m:e>
                    </m:rad>
                    <m:r>
                      <a:rPr>
                        <a:latin typeface="Cambria Math" panose="02040503050406030204" pitchFamily="18" charset="0"/>
                      </a:rPr>
                      <m:t>=2</m:t>
                    </m:r>
                  </m:oMath>
                </a14:m>
                <a:r>
                  <a:rPr sz="2800" dirty="0"/>
                  <a:t>, we know that both</a:t>
                </a:r>
              </a:p>
              <a:p>
                <a:pPr algn="ctr">
                  <a:defRPr sz="2800"/>
                </a:pPr>
                <a14:m>
                  <m:oMath xmlns:m="http://schemas.openxmlformats.org/officeDocument/2006/math">
                    <m:f>
                      <m:fPr>
                        <m:ctrlPr>
                          <a:rPr i="1">
                            <a:latin typeface="Cambria Math" panose="02040503050406030204" pitchFamily="18" charset="0"/>
                          </a:rPr>
                        </m:ctrlPr>
                      </m:fPr>
                      <m:num>
                        <m:rad>
                          <m:radPr>
                            <m:degHide m:val="on"/>
                            <m:ctrlPr>
                              <a:rPr i="1">
                                <a:latin typeface="Cambria Math" panose="02040503050406030204" pitchFamily="18" charset="0"/>
                              </a:rPr>
                            </m:ctrlPr>
                          </m:radPr>
                          <m:deg/>
                          <m:e>
                            <m:r>
                              <a:rPr>
                                <a:latin typeface="Cambria Math" panose="02040503050406030204" pitchFamily="18" charset="0"/>
                              </a:rPr>
                              <m:t>6</m:t>
                            </m:r>
                          </m:e>
                        </m:rad>
                        <m:r>
                          <a:rPr>
                            <a:latin typeface="Cambria Math" panose="02040503050406030204" pitchFamily="18" charset="0"/>
                          </a:rPr>
                          <m:t>−</m:t>
                        </m:r>
                        <m:rad>
                          <m:radPr>
                            <m:degHide m:val="on"/>
                            <m:ctrlPr>
                              <a:rPr i="1">
                                <a:latin typeface="Cambria Math" panose="02040503050406030204" pitchFamily="18" charset="0"/>
                              </a:rPr>
                            </m:ctrlPr>
                          </m:radPr>
                          <m:deg/>
                          <m:e>
                            <m:r>
                              <a:rPr>
                                <a:latin typeface="Cambria Math" panose="02040503050406030204" pitchFamily="18" charset="0"/>
                              </a:rPr>
                              <m:t>2</m:t>
                            </m:r>
                          </m:e>
                        </m:rad>
                      </m:num>
                      <m:den>
                        <m:r>
                          <a:rPr>
                            <a:latin typeface="Cambria Math" panose="02040503050406030204" pitchFamily="18" charset="0"/>
                          </a:rPr>
                          <m:t>4</m:t>
                        </m:r>
                      </m:den>
                    </m:f>
                    <m:r>
                      <a:rPr>
                        <a:latin typeface="Cambria Math" panose="02040503050406030204" pitchFamily="18" charset="0"/>
                      </a:rPr>
                      <m:t>&gt;0</m:t>
                    </m:r>
                  </m:oMath>
                </a14:m>
                <a:r>
                  <a:rPr sz="2800" dirty="0"/>
                  <a:t> and </a:t>
                </a:r>
                <a14:m>
                  <m:oMath xmlns:m="http://schemas.openxmlformats.org/officeDocument/2006/math">
                    <m:f>
                      <m:fPr>
                        <m:ctrlPr>
                          <a:rPr i="1">
                            <a:latin typeface="Cambria Math" panose="02040503050406030204" pitchFamily="18" charset="0"/>
                          </a:rPr>
                        </m:ctrlPr>
                      </m:fPr>
                      <m:num>
                        <m:rad>
                          <m:radPr>
                            <m:degHide m:val="on"/>
                            <m:ctrlPr>
                              <a:rPr i="1">
                                <a:latin typeface="Cambria Math" panose="02040503050406030204" pitchFamily="18" charset="0"/>
                              </a:rPr>
                            </m:ctrlPr>
                          </m:radPr>
                          <m:deg/>
                          <m:e>
                            <m:r>
                              <a:rPr>
                                <a:latin typeface="Cambria Math" panose="02040503050406030204" pitchFamily="18" charset="0"/>
                              </a:rPr>
                              <m:t>2−</m:t>
                            </m:r>
                            <m:rad>
                              <m:radPr>
                                <m:degHide m:val="on"/>
                                <m:ctrlPr>
                                  <a:rPr i="1">
                                    <a:latin typeface="Cambria Math" panose="02040503050406030204" pitchFamily="18" charset="0"/>
                                  </a:rPr>
                                </m:ctrlPr>
                              </m:radPr>
                              <m:deg/>
                              <m:e>
                                <m:r>
                                  <a:rPr>
                                    <a:latin typeface="Cambria Math" panose="02040503050406030204" pitchFamily="18" charset="0"/>
                                  </a:rPr>
                                  <m:t>3</m:t>
                                </m:r>
                              </m:e>
                            </m:rad>
                          </m:e>
                        </m:rad>
                      </m:num>
                      <m:den>
                        <m:r>
                          <a:rPr>
                            <a:latin typeface="Cambria Math" panose="02040503050406030204" pitchFamily="18" charset="0"/>
                          </a:rPr>
                          <m:t>2</m:t>
                        </m:r>
                      </m:den>
                    </m:f>
                    <m:r>
                      <a:rPr>
                        <a:latin typeface="Cambria Math" panose="02040503050406030204" pitchFamily="18" charset="0"/>
                      </a:rPr>
                      <m:t>&gt;0</m:t>
                    </m:r>
                  </m:oMath>
                </a14:m>
                <a:r>
                  <a:rPr sz="2800" dirty="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US">
                    <a:noFill/>
                  </a:rPr>
                  <a:t> </a:t>
                </a:r>
              </a:p>
            </p:txBody>
          </p:sp>
        </mc:Fallback>
      </mc:AlternateContent>
    </p:spTree>
    <p:extLst>
      <p:ext uri="{BB962C8B-B14F-4D97-AF65-F5344CB8AC3E}">
        <p14:creationId xmlns:p14="http://schemas.microsoft.com/office/powerpoint/2010/main" val="10269737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2: Using the Sum and Difference Identities for Exact Evaluation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fontScale="85000" lnSpcReduction="20000"/>
              </a:bodyPr>
              <a:lstStyle/>
              <a:p>
                <a:r>
                  <a:rPr sz="2800" dirty="0"/>
                  <a:t>Next, note that</a:t>
                </a:r>
              </a:p>
              <a:p>
                <a:pPr algn="ctr">
                  <a:defRPr sz="2800"/>
                </a:pPr>
                <a14:m>
                  <m:oMath xmlns:m="http://schemas.openxmlformats.org/officeDocument/2006/math">
                    <m:sSup>
                      <m:sSupPr>
                        <m:ctrlPr>
                          <a:rPr i="1">
                            <a:latin typeface="Cambria Math" panose="02040503050406030204" pitchFamily="18" charset="0"/>
                          </a:rPr>
                        </m:ctrlPr>
                      </m:sSupPr>
                      <m:e>
                        <m:d>
                          <m:dPr>
                            <m:ctrlPr>
                              <a:rPr i="1">
                                <a:latin typeface="Cambria Math" panose="02040503050406030204" pitchFamily="18" charset="0"/>
                              </a:rPr>
                            </m:ctrlPr>
                          </m:dPr>
                          <m:e>
                            <m:f>
                              <m:fPr>
                                <m:ctrlPr>
                                  <a:rPr i="1">
                                    <a:latin typeface="Cambria Math" panose="02040503050406030204" pitchFamily="18" charset="0"/>
                                  </a:rPr>
                                </m:ctrlPr>
                              </m:fPr>
                              <m:num>
                                <m:rad>
                                  <m:radPr>
                                    <m:degHide m:val="on"/>
                                    <m:ctrlPr>
                                      <a:rPr i="1">
                                        <a:latin typeface="Cambria Math" panose="02040503050406030204" pitchFamily="18" charset="0"/>
                                      </a:rPr>
                                    </m:ctrlPr>
                                  </m:radPr>
                                  <m:deg/>
                                  <m:e>
                                    <m:r>
                                      <a:rPr>
                                        <a:latin typeface="Cambria Math" panose="02040503050406030204" pitchFamily="18" charset="0"/>
                                      </a:rPr>
                                      <m:t>6</m:t>
                                    </m:r>
                                  </m:e>
                                </m:rad>
                                <m:r>
                                  <a:rPr>
                                    <a:latin typeface="Cambria Math" panose="02040503050406030204" pitchFamily="18" charset="0"/>
                                  </a:rPr>
                                  <m:t>−</m:t>
                                </m:r>
                                <m:rad>
                                  <m:radPr>
                                    <m:degHide m:val="on"/>
                                    <m:ctrlPr>
                                      <a:rPr i="1">
                                        <a:latin typeface="Cambria Math" panose="02040503050406030204" pitchFamily="18" charset="0"/>
                                      </a:rPr>
                                    </m:ctrlPr>
                                  </m:radPr>
                                  <m:deg/>
                                  <m:e>
                                    <m:r>
                                      <a:rPr>
                                        <a:latin typeface="Cambria Math" panose="02040503050406030204" pitchFamily="18" charset="0"/>
                                      </a:rPr>
                                      <m:t>2</m:t>
                                    </m:r>
                                  </m:e>
                                </m:rad>
                              </m:num>
                              <m:den>
                                <m:r>
                                  <a:rPr>
                                    <a:latin typeface="Cambria Math" panose="02040503050406030204" pitchFamily="18" charset="0"/>
                                  </a:rPr>
                                  <m:t>4</m:t>
                                </m:r>
                              </m:den>
                            </m:f>
                          </m:e>
                        </m:d>
                      </m:e>
                      <m:sup>
                        <m:r>
                          <a:rPr>
                            <a:latin typeface="Cambria Math" panose="02040503050406030204" pitchFamily="18" charset="0"/>
                          </a:rPr>
                          <m:t>2</m:t>
                        </m:r>
                      </m:sup>
                    </m:sSup>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1</m:t>
                        </m:r>
                      </m:num>
                      <m:den>
                        <m:r>
                          <a:rPr>
                            <a:latin typeface="Cambria Math" panose="02040503050406030204" pitchFamily="18" charset="0"/>
                          </a:rPr>
                          <m:t>16</m:t>
                        </m:r>
                      </m:den>
                    </m:f>
                    <m:d>
                      <m:dPr>
                        <m:ctrlPr>
                          <a:rPr i="1">
                            <a:latin typeface="Cambria Math" panose="02040503050406030204" pitchFamily="18" charset="0"/>
                          </a:rPr>
                        </m:ctrlPr>
                      </m:dPr>
                      <m:e>
                        <m:r>
                          <a:rPr>
                            <a:latin typeface="Cambria Math" panose="02040503050406030204" pitchFamily="18" charset="0"/>
                          </a:rPr>
                          <m:t>6−2</m:t>
                        </m:r>
                        <m:rad>
                          <m:radPr>
                            <m:degHide m:val="on"/>
                            <m:ctrlPr>
                              <a:rPr i="1">
                                <a:latin typeface="Cambria Math" panose="02040503050406030204" pitchFamily="18" charset="0"/>
                              </a:rPr>
                            </m:ctrlPr>
                          </m:radPr>
                          <m:deg/>
                          <m:e>
                            <m:r>
                              <a:rPr>
                                <a:latin typeface="Cambria Math" panose="02040503050406030204" pitchFamily="18" charset="0"/>
                              </a:rPr>
                              <m:t>12</m:t>
                            </m:r>
                          </m:e>
                        </m:rad>
                        <m:r>
                          <a:rPr>
                            <a:latin typeface="Cambria Math" panose="02040503050406030204" pitchFamily="18" charset="0"/>
                          </a:rPr>
                          <m:t>+2</m:t>
                        </m:r>
                      </m:e>
                    </m:d>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1</m:t>
                        </m:r>
                      </m:num>
                      <m:den>
                        <m:r>
                          <a:rPr>
                            <a:latin typeface="Cambria Math" panose="02040503050406030204" pitchFamily="18" charset="0"/>
                          </a:rPr>
                          <m:t>16</m:t>
                        </m:r>
                      </m:den>
                    </m:f>
                    <m:d>
                      <m:dPr>
                        <m:ctrlPr>
                          <a:rPr i="1">
                            <a:latin typeface="Cambria Math" panose="02040503050406030204" pitchFamily="18" charset="0"/>
                          </a:rPr>
                        </m:ctrlPr>
                      </m:dPr>
                      <m:e>
                        <m:r>
                          <a:rPr>
                            <a:latin typeface="Cambria Math" panose="02040503050406030204" pitchFamily="18" charset="0"/>
                          </a:rPr>
                          <m:t>8−4</m:t>
                        </m:r>
                        <m:rad>
                          <m:radPr>
                            <m:degHide m:val="on"/>
                            <m:ctrlPr>
                              <a:rPr i="1">
                                <a:latin typeface="Cambria Math" panose="02040503050406030204" pitchFamily="18" charset="0"/>
                              </a:rPr>
                            </m:ctrlPr>
                          </m:radPr>
                          <m:deg/>
                          <m:e>
                            <m:r>
                              <a:rPr>
                                <a:latin typeface="Cambria Math" panose="02040503050406030204" pitchFamily="18" charset="0"/>
                              </a:rPr>
                              <m:t>3</m:t>
                            </m:r>
                          </m:e>
                        </m:rad>
                      </m:e>
                    </m:d>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1</m:t>
                        </m:r>
                      </m:num>
                      <m:den>
                        <m:r>
                          <a:rPr>
                            <a:latin typeface="Cambria Math" panose="02040503050406030204" pitchFamily="18" charset="0"/>
                          </a:rPr>
                          <m:t>4</m:t>
                        </m:r>
                      </m:den>
                    </m:f>
                    <m:d>
                      <m:dPr>
                        <m:ctrlPr>
                          <a:rPr i="1">
                            <a:latin typeface="Cambria Math" panose="02040503050406030204" pitchFamily="18" charset="0"/>
                          </a:rPr>
                        </m:ctrlPr>
                      </m:dPr>
                      <m:e>
                        <m:r>
                          <a:rPr>
                            <a:latin typeface="Cambria Math" panose="02040503050406030204" pitchFamily="18" charset="0"/>
                          </a:rPr>
                          <m:t>2−</m:t>
                        </m:r>
                        <m:rad>
                          <m:radPr>
                            <m:degHide m:val="on"/>
                            <m:ctrlPr>
                              <a:rPr i="1">
                                <a:latin typeface="Cambria Math" panose="02040503050406030204" pitchFamily="18" charset="0"/>
                              </a:rPr>
                            </m:ctrlPr>
                          </m:radPr>
                          <m:deg/>
                          <m:e>
                            <m:r>
                              <a:rPr>
                                <a:latin typeface="Cambria Math" panose="02040503050406030204" pitchFamily="18" charset="0"/>
                              </a:rPr>
                              <m:t>3</m:t>
                            </m:r>
                          </m:e>
                        </m:rad>
                      </m:e>
                    </m:d>
                  </m:oMath>
                </a14:m>
                <a:r>
                  <a:rPr lang="en-US" sz="2800" dirty="0"/>
                  <a:t>,</a:t>
                </a:r>
                <a:endParaRPr sz="2800" dirty="0"/>
              </a:p>
              <a:p>
                <a:r>
                  <a:rPr sz="2800" dirty="0"/>
                  <a:t>and</a:t>
                </a:r>
              </a:p>
              <a:p>
                <a:pPr algn="ctr">
                  <a:defRPr sz="2800"/>
                </a:pPr>
                <a14:m>
                  <m:oMath xmlns:m="http://schemas.openxmlformats.org/officeDocument/2006/math">
                    <m:sSup>
                      <m:sSupPr>
                        <m:ctrlPr>
                          <a:rPr i="1">
                            <a:latin typeface="Cambria Math" panose="02040503050406030204" pitchFamily="18" charset="0"/>
                          </a:rPr>
                        </m:ctrlPr>
                      </m:sSupPr>
                      <m:e>
                        <m:d>
                          <m:dPr>
                            <m:ctrlPr>
                              <a:rPr i="1">
                                <a:latin typeface="Cambria Math" panose="02040503050406030204" pitchFamily="18" charset="0"/>
                              </a:rPr>
                            </m:ctrlPr>
                          </m:dPr>
                          <m:e>
                            <m:f>
                              <m:fPr>
                                <m:ctrlPr>
                                  <a:rPr lang="ar-AE" i="1">
                                    <a:latin typeface="Cambria Math" panose="02040503050406030204" pitchFamily="18" charset="0"/>
                                  </a:rPr>
                                </m:ctrlPr>
                              </m:fPr>
                              <m:num>
                                <m:rad>
                                  <m:radPr>
                                    <m:degHide m:val="on"/>
                                    <m:ctrlPr>
                                      <a:rPr lang="ar-AE" i="1">
                                        <a:latin typeface="Cambria Math" panose="02040503050406030204" pitchFamily="18" charset="0"/>
                                      </a:rPr>
                                    </m:ctrlPr>
                                  </m:radPr>
                                  <m:deg/>
                                  <m:e>
                                    <m:r>
                                      <a:rPr lang="ar-AE">
                                        <a:latin typeface="Cambria Math" panose="02040503050406030204" pitchFamily="18" charset="0"/>
                                      </a:rPr>
                                      <m:t>2</m:t>
                                    </m:r>
                                    <m:r>
                                      <a:rPr lang="ar-AE">
                                        <a:latin typeface="Cambria Math" panose="02040503050406030204" pitchFamily="18" charset="0"/>
                                      </a:rPr>
                                      <m:t>−</m:t>
                                    </m:r>
                                    <m:rad>
                                      <m:radPr>
                                        <m:degHide m:val="on"/>
                                        <m:ctrlPr>
                                          <a:rPr lang="ar-AE" i="1">
                                            <a:latin typeface="Cambria Math" panose="02040503050406030204" pitchFamily="18" charset="0"/>
                                          </a:rPr>
                                        </m:ctrlPr>
                                      </m:radPr>
                                      <m:deg/>
                                      <m:e>
                                        <m:r>
                                          <a:rPr lang="ar-AE">
                                            <a:latin typeface="Cambria Math" panose="02040503050406030204" pitchFamily="18" charset="0"/>
                                          </a:rPr>
                                          <m:t>3</m:t>
                                        </m:r>
                                      </m:e>
                                    </m:rad>
                                  </m:e>
                                </m:rad>
                              </m:num>
                              <m:den>
                                <m:r>
                                  <a:rPr lang="ar-AE">
                                    <a:latin typeface="Cambria Math" panose="02040503050406030204" pitchFamily="18" charset="0"/>
                                  </a:rPr>
                                  <m:t>2</m:t>
                                </m:r>
                              </m:den>
                            </m:f>
                          </m:e>
                        </m:d>
                      </m:e>
                      <m:sup>
                        <m:r>
                          <a:rPr>
                            <a:latin typeface="Cambria Math" panose="02040503050406030204" pitchFamily="18" charset="0"/>
                          </a:rPr>
                          <m:t>2</m:t>
                        </m:r>
                      </m:sup>
                    </m:sSup>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1</m:t>
                        </m:r>
                      </m:num>
                      <m:den>
                        <m:r>
                          <a:rPr>
                            <a:latin typeface="Cambria Math" panose="02040503050406030204" pitchFamily="18" charset="0"/>
                          </a:rPr>
                          <m:t>4</m:t>
                        </m:r>
                      </m:den>
                    </m:f>
                    <m:d>
                      <m:dPr>
                        <m:ctrlPr>
                          <a:rPr i="1">
                            <a:latin typeface="Cambria Math" panose="02040503050406030204" pitchFamily="18" charset="0"/>
                          </a:rPr>
                        </m:ctrlPr>
                      </m:dPr>
                      <m:e>
                        <m:r>
                          <a:rPr>
                            <a:latin typeface="Cambria Math" panose="02040503050406030204" pitchFamily="18" charset="0"/>
                          </a:rPr>
                          <m:t>2</m:t>
                        </m:r>
                        <m:r>
                          <a:rPr>
                            <a:latin typeface="Cambria Math" panose="02040503050406030204" pitchFamily="18" charset="0"/>
                          </a:rPr>
                          <m:t>−</m:t>
                        </m:r>
                        <m:rad>
                          <m:radPr>
                            <m:degHide m:val="on"/>
                            <m:ctrlPr>
                              <a:rPr i="1">
                                <a:latin typeface="Cambria Math" panose="02040503050406030204" pitchFamily="18" charset="0"/>
                              </a:rPr>
                            </m:ctrlPr>
                          </m:radPr>
                          <m:deg/>
                          <m:e>
                            <m:r>
                              <a:rPr>
                                <a:latin typeface="Cambria Math" panose="02040503050406030204" pitchFamily="18" charset="0"/>
                              </a:rPr>
                              <m:t>3</m:t>
                            </m:r>
                          </m:e>
                        </m:rad>
                      </m:e>
                    </m:d>
                  </m:oMath>
                </a14:m>
                <a:r>
                  <a:rPr sz="2800" dirty="0"/>
                  <a:t>,</a:t>
                </a:r>
              </a:p>
              <a:p>
                <a:r>
                  <a:rPr sz="2800" dirty="0"/>
                  <a:t>so</a:t>
                </a:r>
              </a:p>
              <a:p>
                <a:pPr algn="ctr">
                  <a:defRPr sz="2800"/>
                </a:pPr>
                <a14:m>
                  <m:oMath xmlns:m="http://schemas.openxmlformats.org/officeDocument/2006/math">
                    <m:sSup>
                      <m:sSupPr>
                        <m:ctrlPr>
                          <a:rPr i="1">
                            <a:latin typeface="Cambria Math" panose="02040503050406030204" pitchFamily="18" charset="0"/>
                          </a:rPr>
                        </m:ctrlPr>
                      </m:sSupPr>
                      <m:e>
                        <m:d>
                          <m:dPr>
                            <m:ctrlPr>
                              <a:rPr i="1">
                                <a:latin typeface="Cambria Math" panose="02040503050406030204" pitchFamily="18" charset="0"/>
                              </a:rPr>
                            </m:ctrlPr>
                          </m:dPr>
                          <m:e>
                            <m:f>
                              <m:fPr>
                                <m:ctrlPr>
                                  <a:rPr i="1">
                                    <a:latin typeface="Cambria Math" panose="02040503050406030204" pitchFamily="18" charset="0"/>
                                  </a:rPr>
                                </m:ctrlPr>
                              </m:fPr>
                              <m:num>
                                <m:rad>
                                  <m:radPr>
                                    <m:degHide m:val="on"/>
                                    <m:ctrlPr>
                                      <a:rPr i="1">
                                        <a:latin typeface="Cambria Math" panose="02040503050406030204" pitchFamily="18" charset="0"/>
                                      </a:rPr>
                                    </m:ctrlPr>
                                  </m:radPr>
                                  <m:deg/>
                                  <m:e>
                                    <m:r>
                                      <a:rPr>
                                        <a:latin typeface="Cambria Math" panose="02040503050406030204" pitchFamily="18" charset="0"/>
                                      </a:rPr>
                                      <m:t>6</m:t>
                                    </m:r>
                                  </m:e>
                                </m:rad>
                                <m:r>
                                  <a:rPr>
                                    <a:latin typeface="Cambria Math" panose="02040503050406030204" pitchFamily="18" charset="0"/>
                                  </a:rPr>
                                  <m:t>−</m:t>
                                </m:r>
                                <m:rad>
                                  <m:radPr>
                                    <m:degHide m:val="on"/>
                                    <m:ctrlPr>
                                      <a:rPr i="1">
                                        <a:latin typeface="Cambria Math" panose="02040503050406030204" pitchFamily="18" charset="0"/>
                                      </a:rPr>
                                    </m:ctrlPr>
                                  </m:radPr>
                                  <m:deg/>
                                  <m:e>
                                    <m:r>
                                      <a:rPr>
                                        <a:latin typeface="Cambria Math" panose="02040503050406030204" pitchFamily="18" charset="0"/>
                                      </a:rPr>
                                      <m:t>2</m:t>
                                    </m:r>
                                  </m:e>
                                </m:rad>
                              </m:num>
                              <m:den>
                                <m:r>
                                  <a:rPr>
                                    <a:latin typeface="Cambria Math" panose="02040503050406030204" pitchFamily="18" charset="0"/>
                                  </a:rPr>
                                  <m:t>4</m:t>
                                </m:r>
                              </m:den>
                            </m:f>
                          </m:e>
                        </m:d>
                      </m:e>
                      <m:sup>
                        <m:r>
                          <a:rPr>
                            <a:latin typeface="Cambria Math" panose="02040503050406030204" pitchFamily="18" charset="0"/>
                          </a:rPr>
                          <m:t>2</m:t>
                        </m:r>
                      </m:sup>
                    </m:sSup>
                    <m:r>
                      <a:rPr>
                        <a:latin typeface="Cambria Math" panose="02040503050406030204" pitchFamily="18" charset="0"/>
                      </a:rPr>
                      <m:t>=</m:t>
                    </m:r>
                    <m:sSup>
                      <m:sSupPr>
                        <m:ctrlPr>
                          <a:rPr i="1">
                            <a:latin typeface="Cambria Math" panose="02040503050406030204" pitchFamily="18" charset="0"/>
                          </a:rPr>
                        </m:ctrlPr>
                      </m:sSupPr>
                      <m:e>
                        <m:d>
                          <m:dPr>
                            <m:ctrlPr>
                              <a:rPr i="1">
                                <a:latin typeface="Cambria Math" panose="02040503050406030204" pitchFamily="18" charset="0"/>
                              </a:rPr>
                            </m:ctrlPr>
                          </m:dPr>
                          <m:e>
                            <m:f>
                              <m:fPr>
                                <m:ctrlPr>
                                  <a:rPr i="1">
                                    <a:latin typeface="Cambria Math" panose="02040503050406030204" pitchFamily="18" charset="0"/>
                                  </a:rPr>
                                </m:ctrlPr>
                              </m:fPr>
                              <m:num>
                                <m:rad>
                                  <m:radPr>
                                    <m:degHide m:val="on"/>
                                    <m:ctrlPr>
                                      <a:rPr i="1">
                                        <a:latin typeface="Cambria Math" panose="02040503050406030204" pitchFamily="18" charset="0"/>
                                      </a:rPr>
                                    </m:ctrlPr>
                                  </m:radPr>
                                  <m:deg/>
                                  <m:e>
                                    <m:r>
                                      <a:rPr>
                                        <a:latin typeface="Cambria Math" panose="02040503050406030204" pitchFamily="18" charset="0"/>
                                      </a:rPr>
                                      <m:t>2</m:t>
                                    </m:r>
                                    <m:r>
                                      <a:rPr>
                                        <a:latin typeface="Cambria Math" panose="02040503050406030204" pitchFamily="18" charset="0"/>
                                      </a:rPr>
                                      <m:t>−</m:t>
                                    </m:r>
                                    <m:rad>
                                      <m:radPr>
                                        <m:degHide m:val="on"/>
                                        <m:ctrlPr>
                                          <a:rPr i="1">
                                            <a:latin typeface="Cambria Math" panose="02040503050406030204" pitchFamily="18" charset="0"/>
                                          </a:rPr>
                                        </m:ctrlPr>
                                      </m:radPr>
                                      <m:deg/>
                                      <m:e>
                                        <m:r>
                                          <a:rPr>
                                            <a:latin typeface="Cambria Math" panose="02040503050406030204" pitchFamily="18" charset="0"/>
                                          </a:rPr>
                                          <m:t>3</m:t>
                                        </m:r>
                                      </m:e>
                                    </m:rad>
                                  </m:e>
                                </m:rad>
                              </m:num>
                              <m:den>
                                <m:r>
                                  <a:rPr>
                                    <a:latin typeface="Cambria Math" panose="02040503050406030204" pitchFamily="18" charset="0"/>
                                  </a:rPr>
                                  <m:t>2</m:t>
                                </m:r>
                              </m:den>
                            </m:f>
                          </m:e>
                        </m:d>
                      </m:e>
                      <m:sup>
                        <m:r>
                          <a:rPr>
                            <a:latin typeface="Cambria Math" panose="02040503050406030204" pitchFamily="18" charset="0"/>
                          </a:rPr>
                          <m:t>2</m:t>
                        </m:r>
                      </m:sup>
                    </m:sSup>
                  </m:oMath>
                </a14:m>
                <a:r>
                  <a:rPr sz="2800" dirty="0"/>
                  <a:t>.</a:t>
                </a:r>
              </a:p>
              <a:p>
                <a:r>
                  <a:rPr sz="2800" dirty="0"/>
                  <a:t>Since the expressions being squared are both positive, taking the square root of both sides gives us the result</a:t>
                </a:r>
              </a:p>
              <a:p>
                <a:pPr algn="ctr">
                  <a:defRPr sz="2800"/>
                </a:pPr>
                <a14:m>
                  <m:oMath xmlns:m="http://schemas.openxmlformats.org/officeDocument/2006/math">
                    <m:f>
                      <m:fPr>
                        <m:ctrlPr>
                          <a:rPr i="1">
                            <a:latin typeface="Cambria Math" panose="02040503050406030204" pitchFamily="18" charset="0"/>
                          </a:rPr>
                        </m:ctrlPr>
                      </m:fPr>
                      <m:num>
                        <m:rad>
                          <m:radPr>
                            <m:degHide m:val="on"/>
                            <m:ctrlPr>
                              <a:rPr i="1">
                                <a:latin typeface="Cambria Math" panose="02040503050406030204" pitchFamily="18" charset="0"/>
                              </a:rPr>
                            </m:ctrlPr>
                          </m:radPr>
                          <m:deg/>
                          <m:e>
                            <m:r>
                              <a:rPr>
                                <a:latin typeface="Cambria Math" panose="02040503050406030204" pitchFamily="18" charset="0"/>
                              </a:rPr>
                              <m:t>6</m:t>
                            </m:r>
                          </m:e>
                        </m:rad>
                        <m:r>
                          <a:rPr>
                            <a:latin typeface="Cambria Math" panose="02040503050406030204" pitchFamily="18" charset="0"/>
                          </a:rPr>
                          <m:t>−</m:t>
                        </m:r>
                        <m:rad>
                          <m:radPr>
                            <m:degHide m:val="on"/>
                            <m:ctrlPr>
                              <a:rPr i="1">
                                <a:latin typeface="Cambria Math" panose="02040503050406030204" pitchFamily="18" charset="0"/>
                              </a:rPr>
                            </m:ctrlPr>
                          </m:radPr>
                          <m:deg/>
                          <m:e>
                            <m:r>
                              <a:rPr>
                                <a:latin typeface="Cambria Math" panose="02040503050406030204" pitchFamily="18" charset="0"/>
                              </a:rPr>
                              <m:t>2</m:t>
                            </m:r>
                          </m:e>
                        </m:rad>
                      </m:num>
                      <m:den>
                        <m:r>
                          <a:rPr>
                            <a:latin typeface="Cambria Math" panose="02040503050406030204" pitchFamily="18" charset="0"/>
                          </a:rPr>
                          <m:t>4</m:t>
                        </m:r>
                      </m:den>
                    </m:f>
                    <m:r>
                      <a:rPr>
                        <a:latin typeface="Cambria Math" panose="02040503050406030204" pitchFamily="18" charset="0"/>
                      </a:rPr>
                      <m:t>=</m:t>
                    </m:r>
                    <m:f>
                      <m:fPr>
                        <m:ctrlPr>
                          <a:rPr i="1">
                            <a:latin typeface="Cambria Math" panose="02040503050406030204" pitchFamily="18" charset="0"/>
                          </a:rPr>
                        </m:ctrlPr>
                      </m:fPr>
                      <m:num>
                        <m:rad>
                          <m:radPr>
                            <m:degHide m:val="on"/>
                            <m:ctrlPr>
                              <a:rPr i="1">
                                <a:latin typeface="Cambria Math" panose="02040503050406030204" pitchFamily="18" charset="0"/>
                              </a:rPr>
                            </m:ctrlPr>
                          </m:radPr>
                          <m:deg/>
                          <m:e>
                            <m:r>
                              <a:rPr>
                                <a:latin typeface="Cambria Math" panose="02040503050406030204" pitchFamily="18" charset="0"/>
                              </a:rPr>
                              <m:t>2</m:t>
                            </m:r>
                            <m:r>
                              <a:rPr>
                                <a:latin typeface="Cambria Math" panose="02040503050406030204" pitchFamily="18" charset="0"/>
                              </a:rPr>
                              <m:t>−</m:t>
                            </m:r>
                            <m:rad>
                              <m:radPr>
                                <m:degHide m:val="on"/>
                                <m:ctrlPr>
                                  <a:rPr i="1">
                                    <a:latin typeface="Cambria Math" panose="02040503050406030204" pitchFamily="18" charset="0"/>
                                  </a:rPr>
                                </m:ctrlPr>
                              </m:radPr>
                              <m:deg/>
                              <m:e>
                                <m:r>
                                  <a:rPr>
                                    <a:latin typeface="Cambria Math" panose="02040503050406030204" pitchFamily="18" charset="0"/>
                                  </a:rPr>
                                  <m:t>3</m:t>
                                </m:r>
                              </m:e>
                            </m:rad>
                          </m:e>
                        </m:rad>
                      </m:num>
                      <m:den>
                        <m:r>
                          <a:rPr>
                            <a:latin typeface="Cambria Math" panose="02040503050406030204" pitchFamily="18" charset="0"/>
                          </a:rPr>
                          <m:t>2</m:t>
                        </m:r>
                      </m:den>
                    </m:f>
                  </m:oMath>
                </a14:m>
                <a:r>
                  <a:rPr sz="2800" dirty="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111" t="-2331" r="-1481"/>
                </a:stretch>
              </a:blipFill>
            </p:spPr>
            <p:txBody>
              <a:bodyPr/>
              <a:lstStyle/>
              <a:p>
                <a:r>
                  <a:rPr lang="en-US">
                    <a:noFill/>
                  </a:rPr>
                  <a:t> </a:t>
                </a:r>
              </a:p>
            </p:txBody>
          </p:sp>
        </mc:Fallback>
      </mc:AlternateContent>
    </p:spTree>
    <p:extLst>
      <p:ext uri="{BB962C8B-B14F-4D97-AF65-F5344CB8AC3E}">
        <p14:creationId xmlns:p14="http://schemas.microsoft.com/office/powerpoint/2010/main" val="2022393576"/>
      </p:ext>
    </p:extLst>
  </p:cSld>
  <p:clrMapOvr>
    <a:masterClrMapping/>
  </p:clrMapOvr>
</p:sld>
</file>

<file path=ppt/theme/theme1.xml><?xml version="1.0" encoding="utf-8"?>
<a:theme xmlns:a="http://schemas.openxmlformats.org/drawingml/2006/main" name="Office Theme">
  <a:themeElements>
    <a:clrScheme name="Custom 1">
      <a:dk1>
        <a:srgbClr val="366092"/>
      </a:dk1>
      <a:lt1>
        <a:srgbClr val="FFFFFF"/>
      </a:lt1>
      <a:dk2>
        <a:srgbClr val="4F81BD"/>
      </a:dk2>
      <a:lt2>
        <a:srgbClr val="FFFFFF"/>
      </a:lt2>
      <a:accent1>
        <a:srgbClr val="1F497D"/>
      </a:accent1>
      <a:accent2>
        <a:srgbClr val="366092"/>
      </a:accent2>
      <a:accent3>
        <a:srgbClr val="FFFFCC"/>
      </a:accent3>
      <a:accent4>
        <a:srgbClr val="B8CCE4"/>
      </a:accent4>
      <a:accent5>
        <a:srgbClr val="DBE5F1"/>
      </a:accent5>
      <a:accent6>
        <a:srgbClr val="C6D9F0"/>
      </a:accent6>
      <a:hlink>
        <a:srgbClr val="92CDDC"/>
      </a:hlink>
      <a:folHlink>
        <a:srgbClr val="8DB3E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607</TotalTime>
  <Words>1260</Words>
  <Application>Microsoft Office PowerPoint</Application>
  <PresentationFormat>On-screen Show (4:3)</PresentationFormat>
  <Paragraphs>108</Paragraphs>
  <Slides>29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29</vt:i4>
      </vt:variant>
    </vt:vector>
  </HeadingPairs>
  <TitlesOfParts>
    <vt:vector size="34" baseType="lpstr">
      <vt:lpstr>Arial</vt:lpstr>
      <vt:lpstr>Calibri</vt:lpstr>
      <vt:lpstr>Cambria Math</vt:lpstr>
      <vt:lpstr>Courier New</vt:lpstr>
      <vt:lpstr>Office Theme</vt:lpstr>
      <vt:lpstr>Section 9.2</vt:lpstr>
      <vt:lpstr>Sum and Difference Identities</vt:lpstr>
      <vt:lpstr>Example 1: Using the Sum and Difference Identities for Exact Evaluation</vt:lpstr>
      <vt:lpstr>Example 1: Using the Sum and Difference Identities for Exact Evaluation (cont.)</vt:lpstr>
      <vt:lpstr>Example 2: Using the Sum and Difference Identities for Exact Evaluation</vt:lpstr>
      <vt:lpstr>Example 2: Using the Sum and Difference Identities for Exact Evaluation (cont.)</vt:lpstr>
      <vt:lpstr>Example 2: Using the Sum and Difference Identities for Exact Evaluation (cont.)</vt:lpstr>
      <vt:lpstr>Example 2: Using the Sum and Difference Identities for Exact Evaluation (cont.)</vt:lpstr>
      <vt:lpstr>Example 2: Using the Sum and Difference Identities for Exact Evaluation (cont.)</vt:lpstr>
      <vt:lpstr>Example 3: Using the Sum and Difference Identities for Exact Evaluation</vt:lpstr>
      <vt:lpstr>Example 3: Using the Sum and Difference Identities for Exact Evaluation (cont.)</vt:lpstr>
      <vt:lpstr>Example 4: Using the Sum and Difference Identities for Exact Evaluation</vt:lpstr>
      <vt:lpstr>Example 4: Using the Sum and Difference Identities for Exact Evaluation (cont.)</vt:lpstr>
      <vt:lpstr>Example 5: Using the Sum and Difference Identities</vt:lpstr>
      <vt:lpstr>Example 5: Using the Sum and Difference Identities (cont.)</vt:lpstr>
      <vt:lpstr>Example 6: Using the Sum and Difference Identities</vt:lpstr>
      <vt:lpstr>Example 6: Using the Sum and Difference Identities (cont.)</vt:lpstr>
      <vt:lpstr>Example 6: Using the Sum and Difference Identities (cont.)</vt:lpstr>
      <vt:lpstr>Example 6: Using the Sum and Difference Identities (cont.)</vt:lpstr>
      <vt:lpstr>Example 7: Using the Sum and Difference Identities</vt:lpstr>
      <vt:lpstr>Example 7: Using the Sum and Difference Identities (cont.)</vt:lpstr>
      <vt:lpstr>Example 7: Using the Sum and Difference Identities (cont.)</vt:lpstr>
      <vt:lpstr>Example 7: Using the Sum and Difference Identities (cont.)</vt:lpstr>
      <vt:lpstr>Example 8: Using the Sum and Difference Identities</vt:lpstr>
      <vt:lpstr>Example 8: Using the Sum and Difference Identities (cont.)</vt:lpstr>
      <vt:lpstr>Sum of Sines and Cosines</vt:lpstr>
      <vt:lpstr>Example 9: Using the Sum of Sines and Cosines Theorem</vt:lpstr>
      <vt:lpstr>Example 9: Using the Sum of Sines and Cosines Identity (cont.)</vt:lpstr>
      <vt:lpstr>Example 9: Using the Sum of Sines and Cosines Identity (cont.)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Algebra and Trigonometry</dc:title>
  <dc:creator>Hawkes Learning</dc:creator>
  <cp:lastModifiedBy>Marvin Glover</cp:lastModifiedBy>
  <cp:revision>137</cp:revision>
  <dcterms:created xsi:type="dcterms:W3CDTF">2013-04-26T14:43:13Z</dcterms:created>
  <dcterms:modified xsi:type="dcterms:W3CDTF">2022-08-18T17:44:47Z</dcterms:modified>
</cp:coreProperties>
</file>