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261" r:id="rId5"/>
    <p:sldId id="262" r:id="rId6"/>
    <p:sldId id="263" r:id="rId7"/>
    <p:sldId id="285" r:id="rId8"/>
    <p:sldId id="264" r:id="rId9"/>
    <p:sldId id="265" r:id="rId10"/>
    <p:sldId id="267" r:id="rId11"/>
    <p:sldId id="270" r:id="rId12"/>
    <p:sldId id="271" r:id="rId13"/>
    <p:sldId id="286" r:id="rId14"/>
    <p:sldId id="272" r:id="rId15"/>
    <p:sldId id="275" r:id="rId16"/>
    <p:sldId id="287" r:id="rId17"/>
    <p:sldId id="288" r:id="rId18"/>
    <p:sldId id="277" r:id="rId19"/>
    <p:sldId id="278" r:id="rId20"/>
    <p:sldId id="279" r:id="rId21"/>
    <p:sldId id="280" r:id="rId22"/>
    <p:sldId id="281" r:id="rId23"/>
    <p:sldId id="289" r:id="rId24"/>
    <p:sldId id="290" r:id="rId25"/>
    <p:sldId id="283" r:id="rId26"/>
    <p:sldId id="284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Product-Sum Identities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9</a:t>
            </a:r>
            <a:r>
              <a:t>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Power-Reducing Identities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Identities</a:t>
            </a:r>
            <a:endParaRPr dirty="0"/>
          </a:p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FBAE1FD-CB43-4A7F-A1D4-70D2159FB6C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50057576"/>
                  </p:ext>
                </p:extLst>
              </p:nvPr>
            </p:nvGraphicFramePr>
            <p:xfrm>
              <a:off x="1492758" y="1752600"/>
              <a:ext cx="6158484" cy="22208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80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ar-AE" sz="28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Cosine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Tangent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FBAE1FD-CB43-4A7F-A1D4-70D2159FB6C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50057576"/>
                  </p:ext>
                </p:extLst>
              </p:nvPr>
            </p:nvGraphicFramePr>
            <p:xfrm>
              <a:off x="1492758" y="1752600"/>
              <a:ext cx="6158484" cy="22208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80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2485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8230" b="-2134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2485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Cosine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8230" t="-100000" b="-1134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71144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Tangent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8230" t="-187402" b="-6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Using the Power-Reducing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 terms containing only first powers of sine and cosine.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Power-Reducing Identities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The procedure is to break the expression down into pieces to which the power-reducing identities apply, repeating the process if necessary.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Power-Reducing Identities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65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Half-Angle Identities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Identities</a:t>
            </a:r>
            <a:endParaRPr dirty="0"/>
          </a:p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C27D161-7753-40F8-AEAC-67EA3236BEA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5749391"/>
                  </p:ext>
                </p:extLst>
              </p:nvPr>
            </p:nvGraphicFramePr>
            <p:xfrm>
              <a:off x="750951" y="1692274"/>
              <a:ext cx="7642098" cy="287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130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lang="ar-AE" sz="28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Cosine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Tangent Identities: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C27D161-7753-40F8-AEAC-67EA3236BEA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5749391"/>
                  </p:ext>
                </p:extLst>
              </p:nvPr>
            </p:nvGraphicFramePr>
            <p:xfrm>
              <a:off x="750951" y="1692274"/>
              <a:ext cx="7642098" cy="287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130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5980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1476" b="-199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980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Cosine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1476" t="-100637" b="-1006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Tangent Identities: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1476" t="-199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Using the Half-Angle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Determine the exact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sin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cos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Half-Angle Identities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, </a:t>
                </a:r>
                <a:r>
                  <a:rPr sz="2800" dirty="0"/>
                  <a:t>we can easily determine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sz="2800" dirty="0"/>
                  <a:t>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046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Half-Angle Identities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could also have used the fact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sz="2800" dirty="0"/>
                  <a:t> for the last calculation. Verifying that the two seemingly different answers obtained are actually equivalent is left to the reader.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89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Using the Half-Angle Identities for Exact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Determine the exact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105</m:t>
                            </m:r>
                          </m:e>
                        </m:func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the Half-Angle Identities for Exact Evaluation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Once we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105</m:t>
                        </m:r>
                      </m:e>
                      <m:sup>
                        <m:r>
                          <a:rPr lang="ar-A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half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210</m:t>
                        </m:r>
                      </m:e>
                      <m:sup>
                        <m:r>
                          <a:rPr lang="ar-A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/>
                  <a:t>, and recall that the reference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210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the calculation is straightforward. We must also be careful, however, to insert a minus sign before the radical,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lies in the second quadrant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105</m:t>
                            </m:r>
                          </m:e>
                        </m:func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therefore negative.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105</m:t>
                              </m:r>
                            </m:e>
                          </m:func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210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Double-Angle Identities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Identities</a:t>
            </a:r>
            <a:endParaRPr dirty="0"/>
          </a:p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97EC2B5-AF16-4765-9C37-64752FAA061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48308138"/>
                  </p:ext>
                </p:extLst>
              </p:nvPr>
            </p:nvGraphicFramePr>
            <p:xfrm>
              <a:off x="867982" y="1752600"/>
              <a:ext cx="7408037" cy="25868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076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800" b="1" dirty="0">
                              <a:solidFill>
                                <a:srgbClr val="000000"/>
                              </a:solidFill>
                            </a:rPr>
                            <a:t>Sine Identity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func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800" b="1" dirty="0">
                              <a:solidFill>
                                <a:srgbClr val="000000"/>
                              </a:solidFill>
                            </a:rPr>
                            <a:t>Cosine Identities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ar-AE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ar-AE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func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ar-AE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ar-AE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func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ar-AE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ar-AE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func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ar-AE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ar-AE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800" b="1" dirty="0">
                              <a:solidFill>
                                <a:srgbClr val="000000"/>
                              </a:solidFill>
                            </a:rPr>
                            <a:t>Tangent Identity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tan</m:t>
                                          </m:r>
                                        </m:e>
                                        <m:sup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97EC2B5-AF16-4765-9C37-64752FAA061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48308138"/>
                  </p:ext>
                </p:extLst>
              </p:nvPr>
            </p:nvGraphicFramePr>
            <p:xfrm>
              <a:off x="867982" y="1752600"/>
              <a:ext cx="7408037" cy="25868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076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800" b="1" dirty="0">
                              <a:solidFill>
                                <a:srgbClr val="000000"/>
                              </a:solidFill>
                            </a:rPr>
                            <a:t>Sine Identity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977" t="-10588" b="-41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800" b="1" dirty="0">
                              <a:solidFill>
                                <a:srgbClr val="000000"/>
                              </a:solidFill>
                            </a:rPr>
                            <a:t>Cosine Identities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977" t="-41778" b="-5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7103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800" b="1" dirty="0">
                              <a:solidFill>
                                <a:srgbClr val="000000"/>
                              </a:solidFill>
                            </a:rPr>
                            <a:t>Tangent Identity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977" t="-277391" b="-1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Product-to-Sum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spcAft>
                    <a:spcPts val="1200"/>
                  </a:spcAft>
                  <a:defRPr sz="2800" b="1"/>
                </a:pPr>
                <a:r>
                  <a:rPr lang="en-US" dirty="0"/>
                  <a:t>Identities</a:t>
                </a:r>
                <a:endParaRPr dirty="0"/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Using the Product-to-Sum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 terms containing only first powers of sine.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Using the Product-to-Sum Identities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In Example 3, we used a power-reducing identity to determine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We can now use one of the product-to-sum identities to rewrite two of the terms in this expression, as follows.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Using the Product-to-Sum Identities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52400" y="1029287"/>
                <a:ext cx="8839200" cy="4967067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sz="21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1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1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sz="21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1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sz="21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sz="21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sz="21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1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1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sz="21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sz="210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1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1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sz="21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10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1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sz="21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  <m:r>
                            <a:rPr sz="21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10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sz="21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1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sz="21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sz="21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sz="210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sz="21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sz="210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1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52400" y="1029287"/>
                <a:ext cx="8839200" cy="49670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607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Sum-to-Product </a:t>
            </a:r>
            <a:r>
              <a:rPr dirty="0"/>
              <a:t>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spcAft>
                    <a:spcPts val="1200"/>
                  </a:spcAft>
                  <a:defRPr sz="2800" b="1"/>
                </a:pPr>
                <a:r>
                  <a:rPr lang="en-US" dirty="0"/>
                  <a:t>Identities</a:t>
                </a:r>
                <a:endParaRPr dirty="0"/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01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Using the Sum-to-Product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Verify the identity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Using the Sum-to-Product Identities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We can apply two of the sum-to-product identities to verify the statement.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the Double-Angle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sz="2800"/>
                  <a:t> 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sin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positive, determine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cos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sin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Double-Angle Identities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  <a:endParaRPr lang="en-US" sz="2800" b="1" dirty="0"/>
              </a:p>
              <a:p>
                <a:r>
                  <a:rPr lang="en-US" sz="2800" dirty="0"/>
                  <a:t>First, note that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negative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positive, we know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lies in quadrant II.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Double-Angle Identities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F37F8-F255-4741-B800-3C2B0B3CF6D0}"/>
              </a:ext>
            </a:extLst>
          </p:cNvPr>
          <p:cNvSpPr txBox="1">
            <a:spLocks/>
          </p:cNvSpPr>
          <p:nvPr/>
        </p:nvSpPr>
        <p:spPr>
          <a:xfrm>
            <a:off x="3886200" y="5525086"/>
            <a:ext cx="1371600" cy="4947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113C510-DDDB-418F-9219-30F549C1A7D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63" y="1048512"/>
            <a:ext cx="4694875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Double-Angle Identities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defRPr sz="2800"/>
                </a:pPr>
                <a:r>
                  <a:rPr lang="en-US" sz="2800" dirty="0"/>
                  <a:t>The Pythagorean Theorem (or the first Pythagorean Identity) then tells us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, as follows.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ar-AE" sz="2800" dirty="0"/>
              </a:p>
              <a:p>
                <a:endParaRPr lang="en-US" sz="2800" dirty="0"/>
              </a:p>
              <a:p>
                <a:r>
                  <a:rPr lang="en-US" sz="2800" dirty="0"/>
                  <a:t>We can now easily apply two of the double-angle identities.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ar-AE" sz="2800" dirty="0"/>
              </a:p>
              <a:p>
                <a:endParaRPr lang="ar-AE"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Double-Angle Identities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can now determine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by noting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, but we could also have determined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and used the tangent double-angle identity as follows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61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Trigonometric Identities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79FD0B5-CF9A-4CA6-8A37-A3599E9809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7805953"/>
                  </p:ext>
                </p:extLst>
              </p:nvPr>
            </p:nvGraphicFramePr>
            <p:xfrm>
              <a:off x="281654" y="1595120"/>
              <a:ext cx="8580692" cy="259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985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953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Rewrite the argument as a sum.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Apply the sum identity for sine.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1−2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Apply two of the double-angle identities.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1−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1800"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Apply the first Pythagorean identity.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=3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−4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79FD0B5-CF9A-4CA6-8A37-A3599E9809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7805953"/>
                  </p:ext>
                </p:extLst>
              </p:nvPr>
            </p:nvGraphicFramePr>
            <p:xfrm>
              <a:off x="281654" y="1595120"/>
              <a:ext cx="8580692" cy="259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985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953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72127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Rewrite the argument as a sum.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197" r="-72127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Apply the sum identity for sine.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8197" r="-72127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Apply two of the double-angle identities.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8197" r="-7212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8197" r="-7212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Apply the first Pythagorean identity.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8197" r="-7212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08197" r="-7212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979</Words>
  <Application>Microsoft Office PowerPoint</Application>
  <PresentationFormat>On-screen Show (4:3)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Courier New</vt:lpstr>
      <vt:lpstr>Office Theme</vt:lpstr>
      <vt:lpstr>Section 9.3</vt:lpstr>
      <vt:lpstr>Double-Angle Identities</vt:lpstr>
      <vt:lpstr>Example 1: Using the Double-Angle Identities</vt:lpstr>
      <vt:lpstr>Example 1: Using the Double-Angle Identities (cont.)</vt:lpstr>
      <vt:lpstr>Example 1: Using the Double-Angle Identities (cont.)</vt:lpstr>
      <vt:lpstr>Example 1: Using the Double-Angle Identities (cont.)</vt:lpstr>
      <vt:lpstr>Example 1: Using the Double-Angle Identities (cont.)</vt:lpstr>
      <vt:lpstr>Example 2: Using Trigonometric Identities</vt:lpstr>
      <vt:lpstr>Example 2: Using Trigonometric Identities (cont.)</vt:lpstr>
      <vt:lpstr>Power-Reducing Identities</vt:lpstr>
      <vt:lpstr>Example 3: Using the Power-Reducing Identities</vt:lpstr>
      <vt:lpstr>Example 3: Using the Power-Reducing Identities (cont.)</vt:lpstr>
      <vt:lpstr>Example 3: Using the Power-Reducing Identities (cont.)</vt:lpstr>
      <vt:lpstr>Half-Angle Identities</vt:lpstr>
      <vt:lpstr>Example 4: Using the Half-Angle Identities</vt:lpstr>
      <vt:lpstr>Example 4: Using the Half-Angle Identities (cont.)</vt:lpstr>
      <vt:lpstr>Example 4: Using the Half-Angle Identities (cont.)</vt:lpstr>
      <vt:lpstr>Example 5: Using the Half-Angle Identities for Exact Evaluation</vt:lpstr>
      <vt:lpstr>Example 5: Using the Half-Angle Identities for Exact Evaluation (cont.)</vt:lpstr>
      <vt:lpstr>Product-to-Sum Identities</vt:lpstr>
      <vt:lpstr>Example 6: Using the Product-to-Sum Identities</vt:lpstr>
      <vt:lpstr>Example 6: Using the Product-to-Sum Identities (cont.)</vt:lpstr>
      <vt:lpstr>Example 6: Using the Product-to-Sum Identities (cont.)</vt:lpstr>
      <vt:lpstr>Sum-to-Product Identities</vt:lpstr>
      <vt:lpstr>Example 7: Using the Sum-to-Product Identities</vt:lpstr>
      <vt:lpstr>Example 7: Using the Sum-to-Product Identities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Marvin Glover</cp:lastModifiedBy>
  <cp:revision>133</cp:revision>
  <dcterms:created xsi:type="dcterms:W3CDTF">2013-04-26T14:43:13Z</dcterms:created>
  <dcterms:modified xsi:type="dcterms:W3CDTF">2022-08-18T17:45:23Z</dcterms:modified>
</cp:coreProperties>
</file>