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97" r:id="rId5"/>
    <p:sldId id="259" r:id="rId6"/>
    <p:sldId id="260" r:id="rId7"/>
    <p:sldId id="261" r:id="rId8"/>
    <p:sldId id="263" r:id="rId9"/>
    <p:sldId id="264" r:id="rId10"/>
    <p:sldId id="298" r:id="rId11"/>
    <p:sldId id="300" r:id="rId12"/>
    <p:sldId id="265" r:id="rId13"/>
    <p:sldId id="266" r:id="rId14"/>
    <p:sldId id="268" r:id="rId15"/>
    <p:sldId id="299" r:id="rId16"/>
    <p:sldId id="270" r:id="rId17"/>
    <p:sldId id="271" r:id="rId18"/>
    <p:sldId id="272" r:id="rId19"/>
    <p:sldId id="273" r:id="rId20"/>
    <p:sldId id="275" r:id="rId21"/>
    <p:sldId id="276" r:id="rId22"/>
    <p:sldId id="277" r:id="rId23"/>
    <p:sldId id="278" r:id="rId24"/>
    <p:sldId id="301" r:id="rId25"/>
    <p:sldId id="279" r:id="rId26"/>
    <p:sldId id="280" r:id="rId27"/>
    <p:sldId id="284" r:id="rId28"/>
    <p:sldId id="285" r:id="rId29"/>
    <p:sldId id="286" r:id="rId30"/>
    <p:sldId id="288" r:id="rId31"/>
    <p:sldId id="289" r:id="rId32"/>
    <p:sldId id="291" r:id="rId33"/>
    <p:sldId id="292" r:id="rId34"/>
    <p:sldId id="295"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Equations</a:t>
            </a:r>
          </a:p>
        </p:txBody>
      </p:sp>
      <p:sp>
        <p:nvSpPr>
          <p:cNvPr id="3" name="Title 2"/>
          <p:cNvSpPr>
            <a:spLocks noGrp="1"/>
          </p:cNvSpPr>
          <p:nvPr>
            <p:ph type="title"/>
          </p:nvPr>
        </p:nvSpPr>
        <p:spPr/>
        <p:txBody>
          <a:bodyPr/>
          <a:lstStyle/>
          <a:p>
            <a:r>
              <a:t>Section </a:t>
            </a:r>
            <a:r>
              <a:rPr lang="en-US"/>
              <a:t>9</a:t>
            </a:r>
            <a: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As in Example 1, the task now is to identify </a:t>
                </a:r>
                <a:r>
                  <a:rPr sz="2800" i="1" dirty="0"/>
                  <a:t>all</a:t>
                </a:r>
                <a:r>
                  <a:rPr sz="2800" dirty="0"/>
                  <a:t> the angles </a:t>
                </a:r>
                <a:r>
                  <a:rPr lang="en-US" dirty="0"/>
                  <a:t>that</a:t>
                </a:r>
                <a:r>
                  <a:rPr sz="2800" dirty="0"/>
                  <a:t> solve the last equation (which, because of the plus-or-minus symbol, is actually two equations). Since tangent has a period of </a:t>
                </a:r>
                <a14:m>
                  <m:oMath xmlns:m="http://schemas.openxmlformats.org/officeDocument/2006/math">
                    <m:r>
                      <a:rPr>
                        <a:latin typeface="Cambria Math" panose="02040503050406030204" pitchFamily="18" charset="0"/>
                      </a:rPr>
                      <m:t>𝜋</m:t>
                    </m:r>
                  </m:oMath>
                </a14:m>
                <a:r>
                  <a:rPr sz="2800" dirty="0"/>
                  <a:t>, we'll be done if we find all the solutions in an interval of length </a:t>
                </a:r>
                <a14:m>
                  <m:oMath xmlns:m="http://schemas.openxmlformats.org/officeDocument/2006/math">
                    <m:r>
                      <a:rPr>
                        <a:latin typeface="Cambria Math" panose="02040503050406030204" pitchFamily="18" charset="0"/>
                      </a:rPr>
                      <m:t>𝜋</m:t>
                    </m:r>
                  </m:oMath>
                </a14:m>
                <a:r>
                  <a:rPr sz="2800" dirty="0"/>
                  <a:t> and add to them all integer multiples of </a:t>
                </a:r>
                <a14:m>
                  <m:oMath xmlns:m="http://schemas.openxmlformats.org/officeDocument/2006/math">
                    <m:r>
                      <a:rPr>
                        <a:latin typeface="Cambria Math" panose="02040503050406030204" pitchFamily="18" charset="0"/>
                      </a:rPr>
                      <m:t>𝜋</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205960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For instance, </a:t>
                </a:r>
                <a:r>
                  <a:rPr lang="en-US" dirty="0"/>
                  <a:t>on</a:t>
                </a:r>
                <a:r>
                  <a:rPr sz="2800" dirty="0"/>
                  <a:t> the interval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a14:m>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So the complete solution set is described as follows.</a:t>
                </a:r>
                <a:endParaRPr lang="en-US" sz="2800" dirty="0"/>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r>
                  <a:rPr lang="en-US" sz="2800" dirty="0"/>
                  <a:t>  </a:t>
                </a:r>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US">
                    <a:noFill/>
                  </a:rPr>
                  <a:t> </a:t>
                </a:r>
              </a:p>
            </p:txBody>
          </p:sp>
        </mc:Fallback>
      </mc:AlternateContent>
    </p:spTree>
    <p:extLst>
      <p:ext uri="{BB962C8B-B14F-4D97-AF65-F5344CB8AC3E}">
        <p14:creationId xmlns:p14="http://schemas.microsoft.com/office/powerpoint/2010/main" val="154363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Trigonometric Equations by Factoring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+3</m:t>
                    </m:r>
                  </m:oMath>
                </a14:m>
                <a:r>
                  <a:rPr sz="2800"/>
                  <a:t> is quadratic in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that is, if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were replaced by </a:t>
                </a:r>
                <a14:m>
                  <m:oMath xmlns:m="http://schemas.openxmlformats.org/officeDocument/2006/math">
                    <m:r>
                      <a:rPr>
                        <a:latin typeface="Cambria Math" panose="02040503050406030204" pitchFamily="18" charset="0"/>
                      </a:rPr>
                      <m:t>𝑢</m:t>
                    </m:r>
                  </m:oMath>
                </a14:m>
                <a:r>
                  <a:rPr sz="2800"/>
                  <a:t>, it would simply be a quadratic equation. This observation provides the key to its solution: we will use our previous experience with quadratic equations to solve for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and then use our knowledge of trigonometry to solve for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p:sp>
        <p:nvSpPr>
          <p:cNvPr id="3" name="Text Placeholder 2"/>
          <p:cNvSpPr>
            <a:spLocks noGrp="1"/>
          </p:cNvSpPr>
          <p:nvPr>
            <p:ph type="body" sz="quarter" idx="10"/>
          </p:nvPr>
        </p:nvSpPr>
        <p:spPr/>
        <p:txBody>
          <a:bodyPr>
            <a:normAutofit/>
          </a:bodyPr>
          <a:lstStyle/>
          <a:p>
            <a:r>
              <a:rPr lang="en-US" sz="2800" dirty="0"/>
              <a:t>Remember that the first step in solving quadratic equations by factoring or by the quadratic formula is to collect all the terms on one side. In this problem, we can easily factor the resulting left-hand side.</a:t>
            </a:r>
          </a:p>
          <a:p>
            <a:endParaRPr lang="en-US" sz="2800" dirty="0"/>
          </a:p>
          <a:p>
            <a:endParaRPr lang="en-US" dirty="0"/>
          </a:p>
          <a:p>
            <a:endParaRPr lang="en-US" sz="2800" dirty="0"/>
          </a:p>
          <a:p>
            <a:endParaRPr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3667565378"/>
                  </p:ext>
                </p:extLst>
              </p:nvPr>
            </p:nvGraphicFramePr>
            <p:xfrm>
              <a:off x="1562100" y="2971800"/>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a:p>
                      </a:txBody>
                      <a:tcPr marL="36576" marR="36576" marT="36576" marB="36576" anchor="ctr"/>
                    </a:tc>
                    <a:extLst>
                      <a:ext uri="{0D108BD9-81ED-4DB2-BD59-A6C34878D82A}">
                        <a16:rowId xmlns:a16="http://schemas.microsoft.com/office/drawing/2014/main" val="10000"/>
                      </a:ext>
                    </a:extLst>
                  </a:tr>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−2</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60400">
                    <a:tc>
                      <a:txBody>
                        <a:bodyPr/>
                        <a:lstStyle/>
                        <a:p>
                          <a:pPr algn="r">
                            <a:defRPr sz="1600"/>
                          </a:pPr>
                          <a:r>
                            <a:rPr sz="2800"/>
                            <a:t>​</a:t>
                          </a:r>
                          <a14:m>
                            <m:oMath xmlns:m="http://schemas.openxmlformats.org/officeDocument/2006/math">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e>
                              </m:d>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+1</m:t>
                                  </m:r>
                                </m:e>
                              </m:d>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3667565378"/>
                  </p:ext>
                </p:extLst>
              </p:nvPr>
            </p:nvGraphicFramePr>
            <p:xfrm>
              <a:off x="1562100" y="2971800"/>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endParaRPr lang="en-US"/>
                        </a:p>
                      </a:txBody>
                      <a:tcPr marL="36576" marR="36576" marT="36576" marB="36576" anchor="ctr">
                        <a:blipFill>
                          <a:blip r:embed="rId2"/>
                          <a:stretch>
                            <a:fillRect r="-77379" b="-214679"/>
                          </a:stretch>
                        </a:blipFill>
                      </a:tcPr>
                    </a:tc>
                    <a:tc>
                      <a:txBody>
                        <a:bodyPr/>
                        <a:lstStyle/>
                        <a:p>
                          <a:endParaRPr lang="en-US"/>
                        </a:p>
                      </a:txBody>
                      <a:tcPr marL="36576" marR="36576" marT="36576" marB="36576" anchor="ctr">
                        <a:blipFill>
                          <a:blip r:embed="rId2"/>
                          <a:stretch>
                            <a:fillRect l="-129234" b="-214679"/>
                          </a:stretch>
                        </a:blipFill>
                      </a:tcPr>
                    </a:tc>
                    <a:extLst>
                      <a:ext uri="{0D108BD9-81ED-4DB2-BD59-A6C34878D82A}">
                        <a16:rowId xmlns:a16="http://schemas.microsoft.com/office/drawing/2014/main" val="10000"/>
                      </a:ext>
                    </a:extLst>
                  </a:tr>
                  <a:tr h="660400">
                    <a:tc>
                      <a:txBody>
                        <a:bodyPr/>
                        <a:lstStyle/>
                        <a:p>
                          <a:endParaRPr lang="en-US"/>
                        </a:p>
                      </a:txBody>
                      <a:tcPr marL="36576" marR="36576" marT="36576" marB="36576" anchor="ctr">
                        <a:blipFill>
                          <a:blip r:embed="rId2"/>
                          <a:stretch>
                            <a:fillRect t="-100926" r="-77379" b="-116667"/>
                          </a:stretch>
                        </a:blipFill>
                      </a:tcPr>
                    </a:tc>
                    <a:tc>
                      <a:txBody>
                        <a:bodyPr/>
                        <a:lstStyle/>
                        <a:p>
                          <a:endParaRPr lang="en-US"/>
                        </a:p>
                      </a:txBody>
                      <a:tcPr marL="36576" marR="36576" marT="36576" marB="36576" anchor="ctr">
                        <a:blipFill>
                          <a:blip r:embed="rId2"/>
                          <a:stretch>
                            <a:fillRect l="-129234" t="-100926" b="-116667"/>
                          </a:stretch>
                        </a:blipFill>
                      </a:tcPr>
                    </a:tc>
                    <a:extLst>
                      <a:ext uri="{0D108BD9-81ED-4DB2-BD59-A6C34878D82A}">
                        <a16:rowId xmlns:a16="http://schemas.microsoft.com/office/drawing/2014/main" val="10001"/>
                      </a:ext>
                    </a:extLst>
                  </a:tr>
                  <a:tr h="660400">
                    <a:tc>
                      <a:txBody>
                        <a:bodyPr/>
                        <a:lstStyle/>
                        <a:p>
                          <a:endParaRPr lang="en-US"/>
                        </a:p>
                      </a:txBody>
                      <a:tcPr marL="36576" marR="36576" marT="36576" marB="36576" anchor="ctr">
                        <a:blipFill>
                          <a:blip r:embed="rId2"/>
                          <a:stretch>
                            <a:fillRect t="-199083" r="-77379" b="-15596"/>
                          </a:stretch>
                        </a:blipFill>
                      </a:tcPr>
                    </a:tc>
                    <a:tc>
                      <a:txBody>
                        <a:bodyPr/>
                        <a:lstStyle/>
                        <a:p>
                          <a:endParaRPr lang="en-US"/>
                        </a:p>
                      </a:txBody>
                      <a:tcPr marL="36576" marR="36576" marT="36576" marB="36576" anchor="ctr">
                        <a:blipFill>
                          <a:blip r:embed="rId2"/>
                          <a:stretch>
                            <a:fillRect l="-129234" t="-199083" b="-1559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p:sp>
        <p:nvSpPr>
          <p:cNvPr id="3" name="Text Placeholder 2"/>
          <p:cNvSpPr>
            <a:spLocks noGrp="1"/>
          </p:cNvSpPr>
          <p:nvPr>
            <p:ph type="body" sz="quarter" idx="10"/>
          </p:nvPr>
        </p:nvSpPr>
        <p:spPr/>
        <p:txBody>
          <a:bodyPr>
            <a:normAutofit/>
          </a:bodyPr>
          <a:lstStyle/>
          <a:p>
            <a:r>
              <a:rPr sz="2800" dirty="0"/>
              <a:t>As in any quadratic equation solved by factoring, the two factors now lead to two equations.</a:t>
            </a:r>
            <a:endParaRPr lang="en-US" sz="2800" dirty="0"/>
          </a:p>
          <a:p>
            <a:endParaRPr lang="en-US" sz="2800" dirty="0"/>
          </a:p>
          <a:p>
            <a:endParaRPr lang="en-US" dirty="0"/>
          </a:p>
          <a:p>
            <a:endParaRPr lang="en-US" sz="2800" dirty="0"/>
          </a:p>
          <a:p>
            <a:endParaRPr lang="en-US" dirty="0"/>
          </a:p>
          <a:p>
            <a:r>
              <a:rPr lang="en-US" sz="2800" dirty="0"/>
              <a:t>The first equation has no real number solution, as 3 lies outside the range of the sine function. The second equation has an infinite number of solutions.</a:t>
            </a:r>
            <a:endParaRPr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06020187"/>
                  </p:ext>
                </p:extLst>
              </p:nvPr>
            </p:nvGraphicFramePr>
            <p:xfrm>
              <a:off x="1104900" y="19812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dirty="0"/>
                        </a:p>
                      </a:txBody>
                      <a:tcPr marL="36576" marR="36576" marT="36576" marB="36576" anchor="ctr"/>
                    </a:tc>
                    <a:tc>
                      <a:txBody>
                        <a:bodyPr/>
                        <a:lstStyle/>
                        <a:p>
                          <a:pPr algn="ctr">
                            <a:defRPr sz="1600"/>
                          </a:pPr>
                          <a:r>
                            <a:rPr sz="2800" dirty="0"/>
                            <a:t>​</a:t>
                          </a:r>
                          <a14:m>
                            <m:oMath xmlns:m="http://schemas.openxmlformats.org/officeDocument/2006/math">
                              <m:r>
                                <m:rPr>
                                  <m:nor/>
                                </m:rPr>
                                <a:rPr sz="2800">
                                  <a:latin typeface="Cambria Math"/>
                                </a:rPr>
                                <m:t>or</m:t>
                              </m:r>
                            </m:oMath>
                          </a14:m>
                          <a:endParaRPr sz="2800" dirty="0"/>
                        </a:p>
                      </a:txBody>
                      <a:tcPr marL="36576" marR="36576" marT="36576" marB="36576" anchor="ctr"/>
                    </a:tc>
                    <a:tc>
                      <a:txBody>
                        <a:bodyPr/>
                        <a:lstStyle/>
                        <a:p>
                          <a:pPr algn="l">
                            <a:defRPr sz="16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=−1</m:t>
                              </m:r>
                            </m:oMath>
                          </a14:m>
                          <a:endParaRPr sz="2800" dirty="0"/>
                        </a:p>
                      </a:txBody>
                      <a:tcPr marL="36576" marR="36576" marT="36576" marB="36576" anchor="ct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pPr algn="r">
                            <a:defRPr sz="1600"/>
                          </a:pPr>
                          <a:r>
                            <a:rPr sz="2800"/>
                            <a:t>​</a:t>
                          </a:r>
                          <a14:m>
                            <m:oMath xmlns:m="http://schemas.openxmlformats.org/officeDocument/2006/math">
                              <m:r>
                                <m:rPr>
                                  <m:nor/>
                                </m:rPr>
                                <a:rPr sz="2800">
                                  <a:latin typeface="Cambria Math"/>
                                </a:rPr>
                                <m:t>no</m:t>
                              </m:r>
                              <m:r>
                                <m:rPr>
                                  <m:nor/>
                                </m:rPr>
                                <a:rPr sz="2800">
                                  <a:latin typeface="Cambria Math"/>
                                </a:rPr>
                                <m:t> </m:t>
                              </m:r>
                              <m:r>
                                <m:rPr>
                                  <m:nor/>
                                </m:rPr>
                                <a:rPr sz="2800">
                                  <a:latin typeface="Cambria Math"/>
                                </a:rPr>
                                <m:t>real</m:t>
                              </m:r>
                              <m:r>
                                <m:rPr>
                                  <m:nor/>
                                </m:rPr>
                                <a:rPr sz="2800">
                                  <a:latin typeface="Cambria Math"/>
                                </a:rPr>
                                <m:t> </m:t>
                              </m:r>
                              <m:r>
                                <m:rPr>
                                  <m:nor/>
                                </m:rPr>
                                <a:rPr sz="2800">
                                  <a:latin typeface="Cambria Math"/>
                                </a:rPr>
                                <m:t>solution</m:t>
                              </m:r>
                            </m:oMath>
                          </a14:m>
                          <a:endParaRPr sz="2800"/>
                        </a:p>
                      </a:txBody>
                      <a:tcPr marL="36576" marR="36576" marT="36576" marB="36576" anchor="ctr"/>
                    </a:tc>
                    <a:tc>
                      <a:txBody>
                        <a:bodyPr/>
                        <a:lstStyle/>
                        <a:p>
                          <a:pPr algn="l">
                            <a:defRPr sz="1600"/>
                          </a:pPr>
                          <a:r>
                            <a:rPr sz="2800" dirty="0"/>
                            <a:t>​</a:t>
                          </a:r>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𝑥</m:t>
                              </m:r>
                              <m:r>
                                <a:rPr sz="2800">
                                  <a:latin typeface="Cambria Math"/>
                                </a:rPr>
                                <m:t>=</m:t>
                              </m:r>
                              <m:f>
                                <m:fPr>
                                  <m:ctrlPr>
                                    <a:rPr sz="2800" i="1">
                                      <a:latin typeface="Cambria Math" panose="02040503050406030204" pitchFamily="18" charset="0"/>
                                    </a:rPr>
                                  </m:ctrlPr>
                                </m:fPr>
                                <m:num>
                                  <m:r>
                                    <a:rPr sz="2800">
                                      <a:latin typeface="Cambria Math"/>
                                    </a:rPr>
                                    <m:t>3</m:t>
                                  </m:r>
                                  <m:r>
                                    <a:rPr sz="2800">
                                      <a:latin typeface="Cambria Math"/>
                                    </a:rPr>
                                    <m:t>𝜋</m:t>
                                  </m:r>
                                </m:num>
                                <m:den>
                                  <m:r>
                                    <a:rPr sz="2800">
                                      <a:latin typeface="Cambria Math"/>
                                    </a:rPr>
                                    <m:t>2</m:t>
                                  </m:r>
                                </m:den>
                              </m:f>
                              <m:r>
                                <a:rPr sz="2800">
                                  <a:latin typeface="Cambria Math"/>
                                </a:rPr>
                                <m:t>+2</m:t>
                              </m:r>
                              <m:r>
                                <a:rPr sz="2800">
                                  <a:latin typeface="Cambria Math"/>
                                </a:rPr>
                                <m:t>𝑛</m:t>
                              </m:r>
                              <m:r>
                                <a:rPr sz="2800">
                                  <a:latin typeface="Cambria Math"/>
                                </a:rPr>
                                <m:t>𝜋</m:t>
                              </m:r>
                            </m:oMath>
                          </a14:m>
                          <a:endParaRPr sz="2800" dirty="0"/>
                        </a:p>
                      </a:txBody>
                      <a:tcPr marL="36576" marR="36576" marT="36576" marB="36576" anchor="ctr"/>
                    </a:tc>
                    <a:tc>
                      <a:txBody>
                        <a:bodyPr/>
                        <a:lstStyle/>
                        <a:p>
                          <a:endParaRPr sz="28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06020187"/>
                  </p:ext>
                </p:extLst>
              </p:nvPr>
            </p:nvGraphicFramePr>
            <p:xfrm>
              <a:off x="1104900" y="19812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endParaRPr lang="en-US"/>
                        </a:p>
                      </a:txBody>
                      <a:tcPr marL="36576" marR="36576" marT="36576" marB="36576" anchor="ctr">
                        <a:blipFill>
                          <a:blip r:embed="rId2"/>
                          <a:stretch>
                            <a:fillRect r="-128514" b="-100000"/>
                          </a:stretch>
                        </a:blipFill>
                      </a:tcPr>
                    </a:tc>
                    <a:tc>
                      <a:txBody>
                        <a:bodyPr/>
                        <a:lstStyle/>
                        <a:p>
                          <a:endParaRPr lang="en-US"/>
                        </a:p>
                      </a:txBody>
                      <a:tcPr marL="36576" marR="36576" marT="36576" marB="36576" anchor="ctr">
                        <a:blipFill>
                          <a:blip r:embed="rId2"/>
                          <a:stretch>
                            <a:fillRect l="-380153" r="-388550" b="-100000"/>
                          </a:stretch>
                        </a:blipFill>
                      </a:tcPr>
                    </a:tc>
                    <a:tc>
                      <a:txBody>
                        <a:bodyPr/>
                        <a:lstStyle/>
                        <a:p>
                          <a:endParaRPr lang="en-US"/>
                        </a:p>
                      </a:txBody>
                      <a:tcPr marL="36576" marR="36576" marT="36576" marB="36576" anchor="ctr">
                        <a:blipFill>
                          <a:blip r:embed="rId2"/>
                          <a:stretch>
                            <a:fillRect l="-146963" r="-18925" b="-100000"/>
                          </a:stretch>
                        </a:blipFill>
                      </a:tcP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endParaRPr lang="en-US"/>
                        </a:p>
                      </a:txBody>
                      <a:tcPr marL="36576" marR="36576" marT="36576" marB="36576" anchor="ctr">
                        <a:blipFill>
                          <a:blip r:embed="rId2"/>
                          <a:stretch>
                            <a:fillRect t="-100000" r="-128514"/>
                          </a:stretch>
                        </a:blipFill>
                      </a:tcPr>
                    </a:tc>
                    <a:tc>
                      <a:txBody>
                        <a:bodyPr/>
                        <a:lstStyle/>
                        <a:p>
                          <a:pPr algn="l">
                            <a:defRPr sz="1600"/>
                          </a:pPr>
                          <a:r>
                            <a:rPr sz="2800" dirty="0"/>
                            <a:t>​</a:t>
                          </a:r>
                        </a:p>
                      </a:txBody>
                      <a:tcPr marL="36576" marR="36576" marT="36576" marB="36576" anchor="ctr"/>
                    </a:tc>
                    <a:tc>
                      <a:txBody>
                        <a:bodyPr/>
                        <a:lstStyle/>
                        <a:p>
                          <a:endParaRPr lang="en-US"/>
                        </a:p>
                      </a:txBody>
                      <a:tcPr marL="36576" marR="36576" marT="36576" marB="36576" anchor="ctr">
                        <a:blipFill>
                          <a:blip r:embed="rId2"/>
                          <a:stretch>
                            <a:fillRect l="-146963" t="-100000" r="-18925"/>
                          </a:stretch>
                        </a:blipFill>
                      </a:tcPr>
                    </a:tc>
                    <a:tc>
                      <a:txBody>
                        <a:bodyPr/>
                        <a:lstStyle/>
                        <a:p>
                          <a:endParaRPr sz="2800"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60165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Equations Using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presence of a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oMath>
                </a14:m>
                <a:r>
                  <a:rPr sz="2800" dirty="0"/>
                  <a:t> or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oMath>
                </a14:m>
                <a:r>
                  <a:rPr sz="2800" dirty="0"/>
                  <a:t> term is almost always an indication that the first Pythagorean </a:t>
                </a:r>
                <a:r>
                  <a:rPr lang="en-US" sz="2800" dirty="0"/>
                  <a:t>i</a:t>
                </a:r>
                <a:r>
                  <a:rPr sz="2800" dirty="0"/>
                  <a:t>dentity may be useful.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21059346"/>
                  </p:ext>
                </p:extLst>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pPr algn="r">
                            <a:defRPr sz="18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r>
                                <a:rPr sz="2400">
                                  <a:latin typeface="Cambria Math"/>
                                </a:rPr>
                                <m:t>+1</m:t>
                              </m:r>
                            </m:oMath>
                          </a14:m>
                          <a:endParaRPr sz="2400" dirty="0"/>
                        </a:p>
                      </a:txBody>
                      <a:tcPr/>
                    </a:tc>
                    <a:tc>
                      <a:txBody>
                        <a:bodyPr/>
                        <a:lstStyle/>
                        <a:p>
                          <a:pPr algn="l">
                            <a:defRPr sz="18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514350">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21059346"/>
                  </p:ext>
                </p:extLst>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endParaRPr lang="en-US"/>
                        </a:p>
                      </a:txBody>
                      <a:tcPr>
                        <a:blipFill>
                          <a:blip r:embed="rId2"/>
                          <a:stretch>
                            <a:fillRect t="-9412" r="-145902" b="-312941"/>
                          </a:stretch>
                        </a:blipFill>
                      </a:tcPr>
                    </a:tc>
                    <a:tc>
                      <a:txBody>
                        <a:bodyPr/>
                        <a:lstStyle/>
                        <a:p>
                          <a:endParaRPr lang="en-US"/>
                        </a:p>
                      </a:txBody>
                      <a:tcPr>
                        <a:blipFill>
                          <a:blip r:embed="rId2"/>
                          <a:stretch>
                            <a:fillRect l="-250685" t="-9412" r="-265753" b="-312941"/>
                          </a:stretch>
                        </a:blipFill>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endParaRPr lang="en-US"/>
                        </a:p>
                      </a:txBody>
                      <a:tcPr>
                        <a:blipFill>
                          <a:blip r:embed="rId2"/>
                          <a:stretch>
                            <a:fillRect t="-110714" r="-145902" b="-216667"/>
                          </a:stretch>
                        </a:blipFill>
                      </a:tcPr>
                    </a:tc>
                    <a:tc>
                      <a:txBody>
                        <a:bodyPr/>
                        <a:lstStyle/>
                        <a:p>
                          <a:endParaRPr lang="en-US"/>
                        </a:p>
                      </a:txBody>
                      <a:tcPr>
                        <a:blipFill>
                          <a:blip r:embed="rId2"/>
                          <a:stretch>
                            <a:fillRect l="-250685" t="-110714" r="-265753" b="-216667"/>
                          </a:stretch>
                        </a:blipFill>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endParaRPr lang="en-US"/>
                        </a:p>
                      </a:txBody>
                      <a:tcPr>
                        <a:blipFill>
                          <a:blip r:embed="rId2"/>
                          <a:stretch>
                            <a:fillRect t="-208235" r="-145902" b="-114118"/>
                          </a:stretch>
                        </a:blipFill>
                      </a:tcPr>
                    </a:tc>
                    <a:tc>
                      <a:txBody>
                        <a:bodyPr/>
                        <a:lstStyle/>
                        <a:p>
                          <a:endParaRPr lang="en-US"/>
                        </a:p>
                      </a:txBody>
                      <a:tcPr>
                        <a:blipFill>
                          <a:blip r:embed="rId2"/>
                          <a:stretch>
                            <a:fillRect l="-250685" t="-208235" r="-265753" b="-114118"/>
                          </a:stretch>
                        </a:blipFill>
                      </a:tcPr>
                    </a:tc>
                    <a:tc>
                      <a:txBody>
                        <a:bodyPr/>
                        <a:lstStyle/>
                        <a:p>
                          <a:pPr algn="l"/>
                          <a:endParaRPr dirty="0"/>
                        </a:p>
                      </a:txBody>
                      <a:tcPr/>
                    </a:tc>
                    <a:extLst>
                      <a:ext uri="{0D108BD9-81ED-4DB2-BD59-A6C34878D82A}">
                        <a16:rowId xmlns:a16="http://schemas.microsoft.com/office/drawing/2014/main" val="10002"/>
                      </a:ext>
                    </a:extLst>
                  </a:tr>
                  <a:tr h="514350">
                    <a:tc>
                      <a:txBody>
                        <a:bodyPr/>
                        <a:lstStyle/>
                        <a:p>
                          <a:endParaRPr lang="en-US"/>
                        </a:p>
                      </a:txBody>
                      <a:tcPr>
                        <a:blipFill>
                          <a:blip r:embed="rId2"/>
                          <a:stretch>
                            <a:fillRect t="-311905" r="-145902" b="-15476"/>
                          </a:stretch>
                        </a:blipFill>
                      </a:tcPr>
                    </a:tc>
                    <a:tc>
                      <a:txBody>
                        <a:bodyPr/>
                        <a:lstStyle/>
                        <a:p>
                          <a:endParaRPr lang="en-US"/>
                        </a:p>
                      </a:txBody>
                      <a:tcPr>
                        <a:blipFill>
                          <a:blip r:embed="rId2"/>
                          <a:stretch>
                            <a:fillRect l="-250685" t="-311905" r="-265753" b="-15476"/>
                          </a:stretch>
                        </a:blipFill>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p:sp>
        <p:nvSpPr>
          <p:cNvPr id="3" name="Text Placeholder 2"/>
          <p:cNvSpPr>
            <a:spLocks noGrp="1"/>
          </p:cNvSpPr>
          <p:nvPr>
            <p:ph type="body" sz="quarter" idx="10"/>
          </p:nvPr>
        </p:nvSpPr>
        <p:spPr/>
        <p:txBody>
          <a:bodyPr>
            <a:normAutofit/>
          </a:bodyPr>
          <a:lstStyle/>
          <a:p>
            <a:r>
              <a:rPr sz="2800" dirty="0"/>
              <a:t>As in the last example, we have two equations to solve.</a:t>
            </a:r>
            <a:endParaRPr lang="en-US" sz="2800" dirty="0"/>
          </a:p>
          <a:p>
            <a:endParaRPr lang="en-US" dirty="0"/>
          </a:p>
          <a:p>
            <a:endParaRPr lang="en-US" sz="2800" dirty="0"/>
          </a:p>
          <a:p>
            <a:endParaRPr lang="en-US" dirty="0"/>
          </a:p>
          <a:p>
            <a:endParaRPr lang="en-US" sz="2800" dirty="0"/>
          </a:p>
          <a:p>
            <a:pPr algn="l"/>
            <a:endParaRPr lang="en-US" sz="2800" dirty="0"/>
          </a:p>
          <a:p>
            <a:pPr algn="l"/>
            <a:r>
              <a:rPr lang="en-US" sz="2800" dirty="0"/>
              <a:t>The solutions to the first equation are angles lying in the third and fourth </a:t>
            </a:r>
            <a:r>
              <a:rPr lang="en-US" b="0" i="0" u="none" strike="noStrike" baseline="0" dirty="0"/>
              <a:t>quadrants, while the solution to the second equation is a right angle. Three equations are thus necessary to describe the solution set.</a:t>
            </a:r>
            <a:endParaRPr lang="en-US" dirty="0"/>
          </a:p>
          <a:p>
            <a:endParaRPr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extLst>
                  <p:ext uri="{D42A27DB-BD31-4B8C-83A1-F6EECF244321}">
                    <p14:modId xmlns:p14="http://schemas.microsoft.com/office/powerpoint/2010/main" val="1932732531"/>
                  </p:ext>
                </p:extLst>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pPr algn="l">
                            <a:defRPr sz="1600"/>
                          </a:pPr>
                          <a:r>
                            <a:rPr sz="240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a:p>
                      </a:txBody>
                      <a:tcPr marL="36576" marR="36576" marT="36576" marB="36576" anchor="ctr"/>
                    </a:tc>
                    <a:tc>
                      <a:txBody>
                        <a:bodyPr/>
                        <a:lstStyle/>
                        <a:p>
                          <a:pPr algn="l">
                            <a:defRPr sz="1600"/>
                          </a:pPr>
                          <a:r>
                            <a:rPr sz="2400" dirty="0"/>
                            <a:t>​</a:t>
                          </a:r>
                          <a14:m>
                            <m:oMath xmlns:m="http://schemas.openxmlformats.org/officeDocument/2006/math">
                              <m:r>
                                <m:rPr>
                                  <m:nor/>
                                </m:rPr>
                                <a:rPr sz="2400">
                                  <a:latin typeface="Cambria Math"/>
                                </a:rPr>
                                <m:t>or</m:t>
                              </m:r>
                            </m:oMath>
                          </a14:m>
                          <a:endParaRPr sz="2400" dirty="0"/>
                        </a:p>
                      </a:txBody>
                      <a:tcPr marL="36576" marR="36576" marT="36576" marB="36576"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0"/>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marL="36576" marR="36576" marT="36576" marB="36576" anchor="ctr"/>
                    </a:tc>
                    <a:tc>
                      <a:txBody>
                        <a:bodyPr/>
                        <a:lstStyle/>
                        <a:p>
                          <a:pPr algn="l">
                            <a:defRPr sz="1600"/>
                          </a:pPr>
                          <a:r>
                            <a:rPr sz="240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1"/>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r>
                                    <m:rPr>
                                      <m:nor/>
                                    </m:rPr>
                                    <a:rPr sz="2400">
                                      <a:latin typeface="Cambria Math"/>
                                    </a:rPr>
                                    <m:t> </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5</m:t>
                                  </m:r>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r>
                                <m:rPr>
                                  <m:nor/>
                                </m:rPr>
                                <a:rPr sz="2400">
                                  <a:latin typeface="Cambria Math"/>
                                </a:rPr>
                                <m:t>,</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2</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extLst>
                  <p:ext uri="{D42A27DB-BD31-4B8C-83A1-F6EECF244321}">
                    <p14:modId xmlns:p14="http://schemas.microsoft.com/office/powerpoint/2010/main" val="1932732531"/>
                  </p:ext>
                </p:extLst>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endParaRPr lang="en-US"/>
                        </a:p>
                      </a:txBody>
                      <a:tcPr marL="36576" marR="36576" marT="36576" marB="36576" anchor="ctr">
                        <a:blipFill>
                          <a:blip r:embed="rId2"/>
                          <a:stretch>
                            <a:fillRect r="-70536" b="-205357"/>
                          </a:stretch>
                        </a:blipFill>
                      </a:tcPr>
                    </a:tc>
                    <a:tc>
                      <a:txBody>
                        <a:bodyPr/>
                        <a:lstStyle/>
                        <a:p>
                          <a:endParaRPr lang="en-US"/>
                        </a:p>
                      </a:txBody>
                      <a:tcPr marL="36576" marR="36576" marT="36576" marB="36576" anchor="ctr">
                        <a:blipFill>
                          <a:blip r:embed="rId2"/>
                          <a:stretch>
                            <a:fillRect l="-675862" r="-376724" b="-205357"/>
                          </a:stretch>
                        </a:blipFill>
                      </a:tcPr>
                    </a:tc>
                    <a:tc>
                      <a:txBody>
                        <a:bodyPr/>
                        <a:lstStyle/>
                        <a:p>
                          <a:endParaRPr lang="en-US"/>
                        </a:p>
                      </a:txBody>
                      <a:tcPr marL="36576" marR="36576" marT="36576" marB="36576" anchor="ctr">
                        <a:blipFill>
                          <a:blip r:embed="rId2"/>
                          <a:stretch>
                            <a:fillRect l="-205950" b="-205357"/>
                          </a:stretch>
                        </a:blipFill>
                      </a:tcPr>
                    </a:tc>
                    <a:extLst>
                      <a:ext uri="{0D108BD9-81ED-4DB2-BD59-A6C34878D82A}">
                        <a16:rowId xmlns:a16="http://schemas.microsoft.com/office/drawing/2014/main" val="10000"/>
                      </a:ext>
                    </a:extLst>
                  </a:tr>
                  <a:tr h="683112">
                    <a:tc>
                      <a:txBody>
                        <a:bodyPr/>
                        <a:lstStyle/>
                        <a:p>
                          <a:endParaRPr lang="en-US"/>
                        </a:p>
                      </a:txBody>
                      <a:tcPr marL="36576" marR="36576" marT="36576" marB="36576" anchor="ctr">
                        <a:blipFill>
                          <a:blip r:embed="rId2"/>
                          <a:stretch>
                            <a:fillRect t="-99115" r="-70536" b="-103540"/>
                          </a:stretch>
                        </a:blipFill>
                      </a:tcPr>
                    </a:tc>
                    <a:tc>
                      <a:txBody>
                        <a:bodyPr/>
                        <a:lstStyle/>
                        <a:p>
                          <a:pPr algn="l">
                            <a:defRPr sz="1600"/>
                          </a:pPr>
                          <a:r>
                            <a:rPr sz="2400"/>
                            <a:t>​</a:t>
                          </a:r>
                        </a:p>
                      </a:txBody>
                      <a:tcPr marL="36576" marR="36576" marT="36576" marB="36576" anchor="ctr"/>
                    </a:tc>
                    <a:tc>
                      <a:txBody>
                        <a:bodyPr/>
                        <a:lstStyle/>
                        <a:p>
                          <a:endParaRPr lang="en-US"/>
                        </a:p>
                      </a:txBody>
                      <a:tcPr marL="36576" marR="36576" marT="36576" marB="36576" anchor="ctr">
                        <a:blipFill>
                          <a:blip r:embed="rId2"/>
                          <a:stretch>
                            <a:fillRect l="-205950" t="-99115" b="-103540"/>
                          </a:stretch>
                        </a:blipFill>
                      </a:tcPr>
                    </a:tc>
                    <a:extLst>
                      <a:ext uri="{0D108BD9-81ED-4DB2-BD59-A6C34878D82A}">
                        <a16:rowId xmlns:a16="http://schemas.microsoft.com/office/drawing/2014/main" val="10001"/>
                      </a:ext>
                    </a:extLst>
                  </a:tr>
                  <a:tr h="683112">
                    <a:tc>
                      <a:txBody>
                        <a:bodyPr/>
                        <a:lstStyle/>
                        <a:p>
                          <a:endParaRPr lang="en-US"/>
                        </a:p>
                      </a:txBody>
                      <a:tcPr marL="36576" marR="36576" marT="36576" marB="36576" anchor="ctr">
                        <a:blipFill>
                          <a:blip r:embed="rId2"/>
                          <a:stretch>
                            <a:fillRect t="-200893" r="-70536" b="-4464"/>
                          </a:stretch>
                        </a:blipFill>
                      </a:tcPr>
                    </a:tc>
                    <a:tc>
                      <a:txBody>
                        <a:bodyPr/>
                        <a:lstStyle/>
                        <a:p>
                          <a:pPr algn="l">
                            <a:defRPr sz="1600"/>
                          </a:pPr>
                          <a:r>
                            <a:rPr sz="2400" dirty="0"/>
                            <a:t>​</a:t>
                          </a:r>
                        </a:p>
                      </a:txBody>
                      <a:tcPr marL="36576" marR="36576" marT="36576" marB="36576" anchor="ctr"/>
                    </a:tc>
                    <a:tc>
                      <a:txBody>
                        <a:bodyPr/>
                        <a:lstStyle/>
                        <a:p>
                          <a:endParaRPr lang="en-US"/>
                        </a:p>
                      </a:txBody>
                      <a:tcPr marL="36576" marR="36576" marT="36576" marB="36576" anchor="ctr">
                        <a:blipFill>
                          <a:blip r:embed="rId2"/>
                          <a:stretch>
                            <a:fillRect l="-205950" t="-200893" b="-446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Equations by Isolating the Trigonometric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3−6</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Trigonometric Equations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have used the graphs of sine and cosine to such an extent that the solutions to this equation should come as no surprise. Graphically, we are looking for those </a:t>
                </a:r>
                <a14:m>
                  <m:oMath xmlns:m="http://schemas.openxmlformats.org/officeDocument/2006/math">
                    <m:r>
                      <a:rPr>
                        <a:latin typeface="Cambria Math" panose="02040503050406030204" pitchFamily="18" charset="0"/>
                      </a:rPr>
                      <m:t>𝑥</m:t>
                    </m:r>
                  </m:oMath>
                </a14:m>
                <a:r>
                  <a:rPr sz="2800" dirty="0"/>
                  <a:t>'s at which sine and cosine coincide. The graph in Figure 4 illustrates the two points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where this happens.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p:pic>
        <p:nvPicPr>
          <p:cNvPr id="5" name="Content Placeholder 4">
            <a:extLst>
              <a:ext uri="{FF2B5EF4-FFF2-40B4-BE49-F238E27FC236}">
                <a16:creationId xmlns:a16="http://schemas.microsoft.com/office/drawing/2014/main" id="{5D10AC34-547F-4C35-BCB4-2043B57AD3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6338" y="1082676"/>
            <a:ext cx="4403724" cy="4403724"/>
          </a:xfrm>
        </p:spPr>
      </p:pic>
      <p:pic>
        <p:nvPicPr>
          <p:cNvPr id="4" name="Picture 3">
            <a:extLst>
              <a:ext uri="{FF2B5EF4-FFF2-40B4-BE49-F238E27FC236}">
                <a16:creationId xmlns:a16="http://schemas.microsoft.com/office/drawing/2014/main" id="{A6FFDECD-E3B7-444E-BC2A-DBFBC9A8F8EA}"/>
              </a:ext>
            </a:extLst>
          </p:cNvPr>
          <p:cNvPicPr>
            <a:picLocks noChangeAspect="1"/>
          </p:cNvPicPr>
          <p:nvPr/>
        </p:nvPicPr>
        <p:blipFill>
          <a:blip r:embed="rId4"/>
          <a:stretch>
            <a:fillRect/>
          </a:stretch>
        </p:blipFill>
        <p:spPr>
          <a:xfrm>
            <a:off x="3782440" y="5430411"/>
            <a:ext cx="1475360" cy="7011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a:bodyPr>
              <a:lstStyle/>
              <a:p>
                <a:pPr>
                  <a:defRPr sz="2800"/>
                </a:pPr>
                <a:r>
                  <a:rPr sz="2800" dirty="0"/>
                  <a:t>From the graph, it appears that the solution of the equation is the set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 and this is indeed the case. </a:t>
                </a:r>
                <a:endParaRPr lang="en-US" sz="2800" dirty="0"/>
              </a:p>
              <a:p>
                <a:pPr>
                  <a:defRPr sz="2800"/>
                </a:pPr>
                <a:r>
                  <a:rPr sz="2800" dirty="0"/>
                  <a:t>Algebraically, we could also solve the equation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by dividing both sides by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and making use of our knowledge of the tangent function. Note, though, that we can only do this after we determine that we won't lose any solutions in the process</a:t>
                </a:r>
                <a:r>
                  <a:rPr lang="en-US" dirty="0"/>
                  <a:t>—</a:t>
                </a:r>
                <a:r>
                  <a:rPr sz="2800" dirty="0"/>
                  <a:t>dividing by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only a legitimate step if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nonzero.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467"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But when cosine </a:t>
                </a:r>
                <a:r>
                  <a:rPr sz="2800" i="1" dirty="0"/>
                  <a:t>is</a:t>
                </a:r>
                <a:r>
                  <a:rPr sz="2800" dirty="0"/>
                  <a:t> zero, sine is not, so we can safely discard those values of </a:t>
                </a:r>
                <a14:m>
                  <m:oMath xmlns:m="http://schemas.openxmlformats.org/officeDocument/2006/math">
                    <m:r>
                      <a:rPr>
                        <a:latin typeface="Cambria Math" panose="02040503050406030204" pitchFamily="18" charset="0"/>
                      </a:rPr>
                      <m:t>𝑥</m:t>
                    </m:r>
                  </m:oMath>
                </a14:m>
                <a:r>
                  <a:rPr sz="2800" dirty="0"/>
                  <a:t> as they can't possibly be part of the solution set. After the division, we have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=1</m:t>
                    </m:r>
                  </m:oMath>
                </a14:m>
                <a:r>
                  <a:rPr sz="2800" dirty="0"/>
                  <a:t>, and the solution set of this equation in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2182"/>
                </a:stretch>
              </a:blipFill>
            </p:spPr>
            <p:txBody>
              <a:bodyPr/>
              <a:lstStyle/>
              <a:p>
                <a:r>
                  <a:rPr lang="en-US">
                    <a:noFill/>
                  </a:rPr>
                  <a:t> </a:t>
                </a:r>
              </a:p>
            </p:txBody>
          </p:sp>
        </mc:Fallback>
      </mc:AlternateContent>
    </p:spTree>
    <p:extLst>
      <p:ext uri="{BB962C8B-B14F-4D97-AF65-F5344CB8AC3E}">
        <p14:creationId xmlns:p14="http://schemas.microsoft.com/office/powerpoint/2010/main" val="196666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Equations Using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Equations Using Trigonometric Identities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60953245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𝑥</m:t>
                                  </m:r>
                                </m:e>
                              </m:func>
                            </m:oMath>
                          </a14:m>
                          <a:endParaRPr sz="2400"/>
                        </a:p>
                      </a:txBody>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e>
                                <m:sup>
                                  <m:r>
                                    <a:rPr sz="2400">
                                      <a:latin typeface="Cambria Math"/>
                                    </a:rPr>
                                    <m:t>2</m:t>
                                  </m:r>
                                </m:sup>
                              </m:sSup>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r>
                                        <a:rPr sz="2400">
                                          <a:latin typeface="Cambria Math"/>
                                        </a:rPr>
                                        <m:t>⁡</m:t>
                                      </m:r>
                                    </m:e>
                                    <m:sup>
                                      <m:r>
                                        <a:rPr sz="2400">
                                          <a:latin typeface="Cambria Math"/>
                                        </a:rPr>
                                        <m:t>2</m:t>
                                      </m:r>
                                    </m:sup>
                                  </m:sSup>
                                </m:fName>
                                <m:e>
                                  <m:r>
                                    <a:rPr sz="2400">
                                      <a:latin typeface="Cambria Math"/>
                                    </a:rPr>
                                    <m:t>𝑥</m:t>
                                  </m:r>
                                </m:e>
                              </m:func>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d>
                                <m:dPr>
                                  <m:ctrlPr>
                                    <a:rPr sz="2400" i="1">
                                      <a:latin typeface="Cambria Math" panose="02040503050406030204" pitchFamily="18" charset="0"/>
                                    </a:rPr>
                                  </m:ctrlPr>
                                </m:dPr>
                                <m:e>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pPr algn="r">
                            <a:defRPr sz="16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427796">
                    <a:tc gridSpan="3">
                      <a:txBody>
                        <a:bodyPr/>
                        <a:lstStyle/>
                        <a:p>
                          <a:pPr algn="r">
                            <a:defRPr sz="16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lang="en-US" sz="2400" dirty="0"/>
                        </a:p>
                        <a:p>
                          <a:pPr algn="l">
                            <a:defRPr sz="1600"/>
                          </a:pPr>
                          <a:endParaRPr sz="2400" dirty="0"/>
                        </a:p>
                      </a:txBody>
                      <a:tcPr/>
                    </a:tc>
                    <a:tc vMerge="1">
                      <a:txBody>
                        <a:bodyPr/>
                        <a:lstStyle/>
                        <a:p>
                          <a:pPr algn="l"/>
                          <a:endParaRPr dirty="0"/>
                        </a:p>
                      </a:txBody>
                      <a:tcPr/>
                    </a:tc>
                    <a:extLst>
                      <a:ext uri="{0D108BD9-81ED-4DB2-BD59-A6C34878D82A}">
                        <a16:rowId xmlns:a16="http://schemas.microsoft.com/office/drawing/2014/main" val="10005"/>
                      </a:ext>
                    </a:extLst>
                  </a:tr>
                  <a:tr h="370840">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0</m:t>
                              </m:r>
                            </m:oMath>
                          </a14:m>
                          <a:endParaRPr lang="ar-AE" sz="2400" dirty="0"/>
                        </a:p>
                      </a:txBody>
                      <a:tcPr/>
                    </a:tc>
                    <a:tc>
                      <a:txBody>
                        <a:bodyPr/>
                        <a:lstStyle/>
                        <a:p>
                          <a:pPr algn="ctr">
                            <a:defRPr sz="1600"/>
                          </a:pPr>
                          <a:r>
                            <a:rPr lang="en-US" sz="2400" dirty="0"/>
                            <a:t>or</a:t>
                          </a:r>
                        </a:p>
                      </a:txBody>
                      <a:tcPr/>
                    </a:tc>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1</m:t>
                              </m:r>
                            </m:oMath>
                          </a14:m>
                          <a:endParaRPr lang="ar-AE" sz="2400" dirty="0"/>
                        </a:p>
                      </a:txBody>
                      <a:tcPr/>
                    </a:tc>
                    <a:tc rowSpan="2" gridSpan="2">
                      <a:txBody>
                        <a:bodyPr/>
                        <a:lstStyle/>
                        <a:p>
                          <a:pPr algn="l"/>
                          <a:r>
                            <a:rPr lang="en-US" sz="1800" dirty="0"/>
                            <a:t>At this point, there are three potential solutions that we must test in the original equation.</a:t>
                          </a:r>
                          <a:endParaRPr sz="1800" dirty="0"/>
                        </a:p>
                      </a:txBody>
                      <a:tcPr/>
                    </a:tc>
                    <a:tc rowSpan="2" hMerge="1">
                      <a:txBody>
                        <a:bodyPr/>
                        <a:lstStyle/>
                        <a:p>
                          <a:endParaRPr/>
                        </a:p>
                      </a:txBody>
                      <a:tcPr/>
                    </a:tc>
                    <a:extLst>
                      <a:ext uri="{0D108BD9-81ED-4DB2-BD59-A6C34878D82A}">
                        <a16:rowId xmlns:a16="http://schemas.microsoft.com/office/drawing/2014/main" val="10006"/>
                      </a:ext>
                    </a:extLst>
                  </a:tr>
                  <a:tr h="370840">
                    <a:tc>
                      <a:txBody>
                        <a:bodyPr/>
                        <a:lstStyle/>
                        <a:p>
                          <a:pPr algn="l">
                            <a:defRPr sz="1600"/>
                          </a:pPr>
                          <a:r>
                            <a:rPr lang="en-US" sz="2400" dirty="0"/>
                            <a:t>​       </a:t>
                          </a:r>
                          <a14:m>
                            <m:oMath xmlns:m="http://schemas.openxmlformats.org/officeDocument/2006/math">
                              <m:r>
                                <a:rPr lang="en-US" sz="2400">
                                  <a:latin typeface="Cambria Math"/>
                                </a:rPr>
                                <m:t>𝑥</m:t>
                              </m:r>
                              <m:r>
                                <a:rPr lang="en-US" sz="2400">
                                  <a:latin typeface="Cambria Math"/>
                                </a:rPr>
                                <m:t>=</m:t>
                              </m:r>
                              <m:r>
                                <a:rPr lang="en-US" sz="2400">
                                  <a:latin typeface="Cambria Math"/>
                                </a:rPr>
                                <m:t>0</m:t>
                              </m:r>
                              <m:r>
                                <m:rPr>
                                  <m:nor/>
                                </m:rPr>
                                <a:rPr lang="en-US" sz="2400">
                                  <a:latin typeface="Cambria Math"/>
                                </a:rPr>
                                <m:t>,</m:t>
                              </m:r>
                              <m:r>
                                <a:rPr lang="en-US" sz="2400" b="0" i="0" smtClean="0">
                                  <a:latin typeface="Cambria Math" panose="02040503050406030204" pitchFamily="18" charset="0"/>
                                </a:rPr>
                                <m:t>   </m:t>
                              </m:r>
                              <m:r>
                                <a:rPr lang="en-US" sz="2400">
                                  <a:latin typeface="Cambria Math"/>
                                </a:rPr>
                                <m:t>𝜋</m:t>
                              </m:r>
                            </m:oMath>
                          </a14:m>
                          <a:endParaRPr lang="en-US" sz="2400" dirty="0"/>
                        </a:p>
                      </a:txBody>
                      <a:tcPr/>
                    </a:tc>
                    <a:tc>
                      <a:txBody>
                        <a:bodyPr/>
                        <a:lstStyle/>
                        <a:p>
                          <a:pPr algn="ctr">
                            <a:defRPr sz="1600"/>
                          </a:pPr>
                          <a:r>
                            <a:rPr lang="en-US" sz="2400" dirty="0"/>
                            <a:t>or</a:t>
                          </a:r>
                        </a:p>
                      </a:txBody>
                      <a:tcPr/>
                    </a:tc>
                    <a:tc>
                      <a:txBody>
                        <a:bodyPr/>
                        <a:lstStyle/>
                        <a:p>
                          <a:pPr algn="l">
                            <a:defRPr sz="1600"/>
                          </a:pPr>
                          <a:r>
                            <a:rPr lang="ar-AE" sz="2400" dirty="0"/>
                            <a:t> </a:t>
                          </a:r>
                          <a:r>
                            <a:rPr lang="en-US" sz="2400" dirty="0"/>
                            <a:t> </a:t>
                          </a:r>
                          <a:r>
                            <a:rPr lang="ar-AE" sz="2400" dirty="0"/>
                            <a:t>    ​</a:t>
                          </a:r>
                          <a14:m>
                            <m:oMath xmlns:m="http://schemas.openxmlformats.org/officeDocument/2006/math">
                              <m:r>
                                <a:rPr lang="ar-AE" sz="2400">
                                  <a:latin typeface="Cambria Math"/>
                                </a:rPr>
                                <m:t>𝑥</m:t>
                              </m:r>
                              <m:r>
                                <a:rPr lang="ar-AE" sz="2400">
                                  <a:latin typeface="Cambria Math"/>
                                </a:rPr>
                                <m:t>=</m:t>
                              </m:r>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oMath>
                          </a14:m>
                          <a:endParaRPr lang="ar-AE" sz="2400" dirty="0"/>
                        </a:p>
                      </a:txBody>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60953245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endParaRPr lang="en-US"/>
                        </a:p>
                      </a:txBody>
                      <a:tcPr>
                        <a:blipFill>
                          <a:blip r:embed="rId2"/>
                          <a:stretch>
                            <a:fillRect t="-7071" r="-81913" b="-659596"/>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7071" r="-163713" b="-659596"/>
                          </a:stretch>
                        </a:blipFill>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endParaRPr lang="en-US"/>
                        </a:p>
                      </a:txBody>
                      <a:tcPr>
                        <a:blipFill>
                          <a:blip r:embed="rId2"/>
                          <a:stretch>
                            <a:fillRect t="-121839" r="-81913" b="-6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121839" r="-163713" b="-650575"/>
                          </a:stretch>
                        </a:blipFill>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endParaRPr lang="en-US"/>
                        </a:p>
                      </a:txBody>
                      <a:tcPr>
                        <a:blipFill>
                          <a:blip r:embed="rId2"/>
                          <a:stretch>
                            <a:fillRect t="-221839" r="-81913" b="-5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221839" r="-163713" b="-550575"/>
                          </a:stretch>
                        </a:blipFill>
                      </a:tcPr>
                    </a:tc>
                    <a:tc vMerge="1">
                      <a:txBody>
                        <a:bodyPr/>
                        <a:lstStyle/>
                        <a:p>
                          <a:pPr algn="l"/>
                          <a:endParaRPr dirty="0"/>
                        </a:p>
                      </a:txBody>
                      <a:tcPr/>
                    </a:tc>
                    <a:extLst>
                      <a:ext uri="{0D108BD9-81ED-4DB2-BD59-A6C34878D82A}">
                        <a16:rowId xmlns:a16="http://schemas.microsoft.com/office/drawing/2014/main" val="10002"/>
                      </a:ext>
                    </a:extLst>
                  </a:tr>
                  <a:tr h="457200">
                    <a:tc gridSpan="3">
                      <a:txBody>
                        <a:bodyPr/>
                        <a:lstStyle/>
                        <a:p>
                          <a:endParaRPr lang="en-US"/>
                        </a:p>
                      </a:txBody>
                      <a:tcPr>
                        <a:blipFill>
                          <a:blip r:embed="rId2"/>
                          <a:stretch>
                            <a:fillRect t="-373333" r="-81913" b="-538667"/>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73333" r="-163713" b="-538667"/>
                          </a:stretch>
                        </a:blipFill>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endParaRPr lang="en-US"/>
                        </a:p>
                      </a:txBody>
                      <a:tcPr>
                        <a:blipFill>
                          <a:blip r:embed="rId2"/>
                          <a:stretch>
                            <a:fillRect t="-394444" r="-81913" b="-348889"/>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94444" r="-163713" b="-348889"/>
                          </a:stretch>
                        </a:blipFill>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822960">
                    <a:tc gridSpan="3">
                      <a:txBody>
                        <a:bodyPr/>
                        <a:lstStyle/>
                        <a:p>
                          <a:endParaRPr lang="en-US"/>
                        </a:p>
                      </a:txBody>
                      <a:tcPr>
                        <a:blipFill>
                          <a:blip r:embed="rId2"/>
                          <a:stretch>
                            <a:fillRect t="-329630" r="-81913" b="-132593"/>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29630" r="-163713" b="-132593"/>
                          </a:stretch>
                        </a:blipFill>
                      </a:tcPr>
                    </a:tc>
                    <a:tc vMerge="1">
                      <a:txBody>
                        <a:bodyPr/>
                        <a:lstStyle/>
                        <a:p>
                          <a:pPr algn="l"/>
                          <a:endParaRPr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773333" r="-327077" b="-138667"/>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773333" r="-208333" b="-138667"/>
                          </a:stretch>
                        </a:blipFill>
                      </a:tcPr>
                    </a:tc>
                    <a:tc rowSpan="2" gridSpan="2">
                      <a:txBody>
                        <a:bodyPr/>
                        <a:lstStyle/>
                        <a:p>
                          <a:pPr algn="l"/>
                          <a:r>
                            <a:rPr lang="en-US" sz="1800" dirty="0"/>
                            <a:t>At this point, there are three potential solutions that we must test in the original equation.</a:t>
                          </a:r>
                          <a:endParaRPr sz="1800" dirty="0"/>
                        </a:p>
                      </a:txBody>
                      <a:tcPr/>
                    </a:tc>
                    <a:tc rowSpan="2" hMerge="1">
                      <a:txBody>
                        <a:bodyPr/>
                        <a:lstStyle/>
                        <a:p>
                          <a:endParaRPr/>
                        </a:p>
                      </a:txBody>
                      <a:tcPr/>
                    </a:tc>
                    <a:extLst>
                      <a:ext uri="{0D108BD9-81ED-4DB2-BD59-A6C34878D82A}">
                        <a16:rowId xmlns:a16="http://schemas.microsoft.com/office/drawing/2014/main" val="10006"/>
                      </a:ext>
                    </a:extLst>
                  </a:tr>
                  <a:tr h="576644">
                    <a:tc>
                      <a:txBody>
                        <a:bodyPr/>
                        <a:lstStyle/>
                        <a:p>
                          <a:endParaRPr lang="en-US"/>
                        </a:p>
                      </a:txBody>
                      <a:tcPr>
                        <a:blipFill>
                          <a:blip r:embed="rId2"/>
                          <a:stretch>
                            <a:fillRect t="-689474" r="-327077" b="-9474"/>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689474" r="-208333" b="-9474"/>
                          </a:stretch>
                        </a:blipFill>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Equations Using Trigonometric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dirty="0"/>
              </a:p>
              <a:p>
                <a:pPr>
                  <a:defRPr sz="2800"/>
                </a:pPr>
                <a:endParaRPr lang="en-US" dirty="0"/>
              </a:p>
              <a:p>
                <a:pPr>
                  <a:defRPr sz="2800"/>
                </a:pPr>
                <a:endParaRPr lang="en-US" sz="2800" dirty="0"/>
              </a:p>
              <a:p>
                <a:pPr>
                  <a:defRPr sz="2800"/>
                </a:pPr>
                <a:r>
                  <a:rPr lang="en-US" sz="2800" dirty="0"/>
                  <a:t>Checking </a:t>
                </a:r>
                <a:r>
                  <a:rPr sz="2800" dirty="0"/>
                  <a:t>the potential solutions reveals that the solution set is actually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1261076278"/>
                  </p:ext>
                </p:extLst>
              </p:nvPr>
            </p:nvGraphicFramePr>
            <p:xfrm>
              <a:off x="457200" y="1219200"/>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370840">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0</m:t>
                                  </m:r>
                                </m:e>
                              </m:func>
                              <m:r>
                                <a:rPr sz="2400">
                                  <a:latin typeface="Cambria Math"/>
                                </a:rPr>
                                <m:t>−1≟</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0</m:t>
                                  </m:r>
                                </m:e>
                              </m:func>
                            </m:oMath>
                          </a14:m>
                          <a:endParaRPr sz="2400" dirty="0"/>
                        </a:p>
                      </a:txBody>
                      <a:tcPr anchor="ctr"/>
                    </a:tc>
                    <a:tc>
                      <a:txBody>
                        <a:bodyPr/>
                        <a:lstStyle/>
                        <a:p>
                          <a:pPr algn="l">
                            <a:defRPr sz="1600"/>
                          </a:pPr>
                          <a:r>
                            <a:rPr lang="en-US" sz="2400" dirty="0"/>
                            <a:t>​</a:t>
                          </a:r>
                          <a14:m>
                            <m:oMath xmlns:m="http://schemas.openxmlformats.org/officeDocument/2006/math">
                              <m:r>
                                <m:rPr>
                                  <m:sty m:val="p"/>
                                </m:rPr>
                                <a:rPr lang="en-US" sz="2400" b="0" i="0" smtClean="0">
                                  <a:latin typeface="Cambria Math" panose="02040503050406030204" pitchFamily="18" charset="0"/>
                                </a:rPr>
                                <m:t>sin</m:t>
                              </m:r>
                              <m:d>
                                <m:dPr>
                                  <m:ctrlPr>
                                    <a:rPr lang="en-US" sz="2400" b="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r>
                                <a:rPr lang="en-US" sz="2400">
                                  <a:latin typeface="Cambria Math"/>
                                </a:rPr>
                                <m:t>−</m:t>
                              </m:r>
                              <m:r>
                                <a:rPr lang="en-US" sz="2400">
                                  <a:latin typeface="Cambria Math"/>
                                </a:rPr>
                                <m:t>1</m:t>
                              </m:r>
                              <m:r>
                                <a:rPr lang="en-US" sz="2400">
                                  <a:latin typeface="Cambria Math"/>
                                </a:rPr>
                                <m:t>≟</m:t>
                              </m:r>
                              <m:func>
                                <m:funcPr>
                                  <m:ctrlPr>
                                    <a:rPr lang="ar-AE" sz="2400" i="1">
                                      <a:latin typeface="Cambria Math" panose="02040503050406030204" pitchFamily="18" charset="0"/>
                                    </a:rPr>
                                  </m:ctrlPr>
                                </m:funcPr>
                                <m:fName>
                                  <m:r>
                                    <m:rPr>
                                      <m:sty m:val="p"/>
                                    </m:rPr>
                                    <a:rPr lang="en-US" sz="2400">
                                      <a:latin typeface="Cambria Math"/>
                                    </a:rPr>
                                    <m:t>cos</m:t>
                                  </m:r>
                                </m:fName>
                                <m:e>
                                  <m:d>
                                    <m:dPr>
                                      <m:ctrlPr>
                                        <a:rPr lang="ar-AE" sz="240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e>
                              </m:func>
                            </m:oMath>
                          </a14:m>
                          <a:endParaRPr sz="2400" dirty="0"/>
                        </a:p>
                      </a:txBody>
                      <a:tcPr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𝜋</m:t>
                                  </m:r>
                                </m:e>
                              </m:func>
                              <m:r>
                                <a:rPr sz="2400">
                                  <a:latin typeface="Cambria Math"/>
                                </a:rPr>
                                <m:t>−</m:t>
                              </m:r>
                              <m:r>
                                <a:rPr sz="2400">
                                  <a:latin typeface="Cambria Math"/>
                                </a:rPr>
                                <m:t>1</m:t>
                              </m:r>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𝜋</m:t>
                                  </m:r>
                                </m:e>
                              </m:func>
                            </m:oMath>
                          </a14:m>
                          <a:endParaRPr sz="2400" dirty="0"/>
                        </a:p>
                      </a:txBody>
                      <a:tcPr anchor="ctr"/>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0</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defRPr sz="1600"/>
                          </a:pPr>
                          <a:r>
                            <a:rPr lang="ar-AE" sz="2400" dirty="0"/>
                            <a:t>​</a:t>
                          </a:r>
                          <a14:m>
                            <m:oMath xmlns:m="http://schemas.openxmlformats.org/officeDocument/2006/math">
                              <m:phant>
                                <m:phantPr>
                                  <m:show m:val="off"/>
                                  <m:ctrlPr>
                                    <a:rPr lang="ar-AE" sz="2400" i="1">
                                      <a:latin typeface="Cambria Math" panose="02040503050406030204" pitchFamily="18" charset="0"/>
                                    </a:rPr>
                                  </m:ctrlPr>
                                </m:phantPr>
                                <m:e>
                                  <m:func>
                                    <m:funcPr>
                                      <m:ctrlPr>
                                        <a:rPr lang="ar-AE" sz="2400" i="1">
                                          <a:latin typeface="Cambria Math" panose="02040503050406030204" pitchFamily="18" charset="0"/>
                                        </a:rPr>
                                      </m:ctrlPr>
                                    </m:funcPr>
                                    <m:fName>
                                      <m:r>
                                        <m:rPr>
                                          <m:sty m:val="p"/>
                                        </m:rPr>
                                        <a:rPr lang="en-US" sz="2400">
                                          <a:latin typeface="Cambria Math"/>
                                        </a:rPr>
                                        <m:t>sin</m:t>
                                      </m:r>
                                    </m:fName>
                                    <m:e>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e>
                                  </m:func>
                                  <m:r>
                                    <a:rPr lang="ar-AE" sz="2400">
                                      <a:latin typeface="Cambria Math"/>
                                    </a:rPr>
                                    <m:t>−</m:t>
                                  </m:r>
                                  <m:r>
                                    <a:rPr lang="en-US" sz="2400" b="0" i="0" smtClean="0">
                                      <a:latin typeface="Cambria Math" panose="02040503050406030204" pitchFamily="18" charset="0"/>
                                    </a:rPr>
                                    <m:t> </m:t>
                                  </m:r>
                                </m:e>
                              </m:phant>
                              <m:r>
                                <a:rPr lang="en-US" sz="2400" b="0" i="0" smtClean="0">
                                  <a:latin typeface="Cambria Math" panose="02040503050406030204" pitchFamily="18" charset="0"/>
                                </a:rPr>
                                <m:t>     </m:t>
                              </m:r>
                              <m:r>
                                <a:rPr lang="ar-AE" sz="2400">
                                  <a:latin typeface="Cambria Math"/>
                                </a:rPr>
                                <m:t>0</m:t>
                              </m:r>
                              <m:r>
                                <a:rPr lang="ar-AE" sz="2400">
                                  <a:latin typeface="Cambria Math"/>
                                </a:rPr>
                                <m:t>=</m:t>
                              </m:r>
                              <m:r>
                                <a:rPr lang="ar-AE" sz="2400">
                                  <a:latin typeface="Cambria Math"/>
                                </a:rPr>
                                <m:t>0</m:t>
                              </m:r>
                            </m:oMath>
                          </a14:m>
                          <a:endParaRPr sz="2400" dirty="0"/>
                        </a:p>
                      </a:txBody>
                      <a:tcPr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𝜋</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endParaRPr sz="2400" dirty="0"/>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1261076278"/>
                  </p:ext>
                </p:extLst>
              </p:nvPr>
            </p:nvGraphicFramePr>
            <p:xfrm>
              <a:off x="457200" y="1219200"/>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638810">
                    <a:tc>
                      <a:txBody>
                        <a:bodyPr/>
                        <a:lstStyle/>
                        <a:p>
                          <a:endParaRPr lang="en-US"/>
                        </a:p>
                      </a:txBody>
                      <a:tcPr anchor="ctr">
                        <a:blipFill>
                          <a:blip r:embed="rId3"/>
                          <a:stretch>
                            <a:fillRect r="-216895" b="-102857"/>
                          </a:stretch>
                        </a:blipFill>
                      </a:tcPr>
                    </a:tc>
                    <a:tc>
                      <a:txBody>
                        <a:bodyPr/>
                        <a:lstStyle/>
                        <a:p>
                          <a:endParaRPr lang="en-US"/>
                        </a:p>
                      </a:txBody>
                      <a:tcPr anchor="ctr">
                        <a:blipFill>
                          <a:blip r:embed="rId3"/>
                          <a:stretch>
                            <a:fillRect l="-85547" r="-85547" b="-102857"/>
                          </a:stretch>
                        </a:blipFill>
                      </a:tcPr>
                    </a:tc>
                    <a:tc>
                      <a:txBody>
                        <a:bodyPr/>
                        <a:lstStyle/>
                        <a:p>
                          <a:endParaRPr lang="en-US"/>
                        </a:p>
                      </a:txBody>
                      <a:tcPr anchor="ctr">
                        <a:blipFill>
                          <a:blip r:embed="rId3"/>
                          <a:stretch>
                            <a:fillRect l="-237500" r="-9500" b="-102857"/>
                          </a:stretch>
                        </a:blipFill>
                      </a:tcPr>
                    </a:tc>
                    <a:tc>
                      <a:txBody>
                        <a:bodyPr/>
                        <a:lstStyle/>
                        <a:p>
                          <a:pPr algn="l"/>
                          <a:endParaRPr sz="2400"/>
                        </a:p>
                      </a:txBody>
                      <a:tcPr/>
                    </a:tc>
                    <a:extLst>
                      <a:ext uri="{0D108BD9-81ED-4DB2-BD59-A6C34878D82A}">
                        <a16:rowId xmlns:a16="http://schemas.microsoft.com/office/drawing/2014/main" val="10000"/>
                      </a:ext>
                    </a:extLst>
                  </a:tr>
                  <a:tr h="576644">
                    <a:tc>
                      <a:txBody>
                        <a:bodyPr/>
                        <a:lstStyle/>
                        <a:p>
                          <a:endParaRPr lang="en-US"/>
                        </a:p>
                      </a:txBody>
                      <a:tcPr anchor="ctr">
                        <a:blipFill>
                          <a:blip r:embed="rId3"/>
                          <a:stretch>
                            <a:fillRect t="-110526" r="-216895" b="-13684"/>
                          </a:stretch>
                        </a:blipFill>
                      </a:tcPr>
                    </a:tc>
                    <a:tc>
                      <a:txBody>
                        <a:bodyPr/>
                        <a:lstStyle/>
                        <a:p>
                          <a:endParaRPr lang="en-US"/>
                        </a:p>
                      </a:txBody>
                      <a:tcPr anchor="ctr">
                        <a:blipFill>
                          <a:blip r:embed="rId3"/>
                          <a:stretch>
                            <a:fillRect l="-85547" t="-110526" r="-85547" b="-13684"/>
                          </a:stretch>
                        </a:blipFill>
                      </a:tcPr>
                    </a:tc>
                    <a:tc>
                      <a:txBody>
                        <a:bodyPr/>
                        <a:lstStyle/>
                        <a:p>
                          <a:endParaRPr lang="en-US"/>
                        </a:p>
                      </a:txBody>
                      <a:tcPr anchor="ctr">
                        <a:blipFill>
                          <a:blip r:embed="rId3"/>
                          <a:stretch>
                            <a:fillRect l="-237500" t="-110526" r="-9500" b="-13684"/>
                          </a:stretch>
                        </a:blipFill>
                      </a:tcPr>
                    </a:tc>
                    <a:tc>
                      <a:txBody>
                        <a:bodyPr/>
                        <a:lstStyle/>
                        <a:p>
                          <a:pPr algn="l"/>
                          <a:endParaRPr sz="24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Solving Equations by Isolating the Trigonometric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equation</a:t>
                </a:r>
                <a:r>
                  <a:rPr lang="en-US" sz="2800" dirty="0"/>
                  <a:t> </a:t>
                </a:r>
                <a:r>
                  <a:rPr sz="2800" dirty="0"/>
                  <a:t>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𝑡</m:t>
                                </m:r>
                              </m:e>
                            </m:d>
                          </m:e>
                        </m:func>
                      </m:num>
                      <m:den>
                        <m:r>
                          <a:rPr>
                            <a:latin typeface="Cambria Math" panose="02040503050406030204" pitchFamily="18" charset="0"/>
                          </a:rPr>
                          <m:t>2</m:t>
                        </m:r>
                      </m:den>
                    </m:f>
                    <m:r>
                      <a:rPr>
                        <a:latin typeface="Cambria Math" panose="02040503050406030204" pitchFamily="18" charset="0"/>
                      </a:rPr>
                      <m:t>−1=0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Equations by Isolating the Trigonometric Function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C702E65-574A-45BB-831B-C5F66DCC37B4}"/>
                  </a:ext>
                </a:extLst>
              </p:cNvPr>
              <p:cNvGraphicFramePr>
                <a:graphicFrameLocks/>
              </p:cNvGraphicFramePr>
              <p:nvPr>
                <p:extLst>
                  <p:ext uri="{D42A27DB-BD31-4B8C-83A1-F6EECF244321}">
                    <p14:modId xmlns:p14="http://schemas.microsoft.com/office/powerpoint/2010/main" val="773845963"/>
                  </p:ext>
                </p:extLst>
              </p:nvPr>
            </p:nvGraphicFramePr>
            <p:xfrm>
              <a:off x="457200" y="1626616"/>
              <a:ext cx="8534400" cy="3478783"/>
            </p:xfrm>
            <a:graphic>
              <a:graphicData uri="http://schemas.openxmlformats.org/drawingml/2006/table">
                <a:tbl>
                  <a:tblPr firstRow="1" bandRow="1">
                    <a:tableStyleId>{2D5ABB26-0587-4C30-8999-92F81FD0307C}</a:tableStyleId>
                  </a:tblPr>
                  <a:tblGrid>
                    <a:gridCol w="2076450">
                      <a:extLst>
                        <a:ext uri="{9D8B030D-6E8A-4147-A177-3AD203B41FA5}">
                          <a16:colId xmlns:a16="http://schemas.microsoft.com/office/drawing/2014/main" val="20000"/>
                        </a:ext>
                      </a:extLst>
                    </a:gridCol>
                    <a:gridCol w="1461206">
                      <a:extLst>
                        <a:ext uri="{9D8B030D-6E8A-4147-A177-3AD203B41FA5}">
                          <a16:colId xmlns:a16="http://schemas.microsoft.com/office/drawing/2014/main" val="20001"/>
                        </a:ext>
                      </a:extLst>
                    </a:gridCol>
                    <a:gridCol w="2691694">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772816">
                    <a:tc gridSpan="3">
                      <a:txBody>
                        <a:bodyPr/>
                        <a:lstStyle/>
                        <a:p>
                          <a:pPr algn="ctr">
                            <a:defRPr sz="16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sec</m:t>
                                      </m:r>
                                    </m:fName>
                                    <m:e>
                                      <m:d>
                                        <m:dPr>
                                          <m:ctrlPr>
                                            <a:rPr sz="2400" i="1">
                                              <a:latin typeface="Cambria Math" panose="02040503050406030204" pitchFamily="18" charset="0"/>
                                            </a:rPr>
                                          </m:ctrlPr>
                                        </m:dPr>
                                        <m:e>
                                          <m:r>
                                            <a:rPr sz="2400">
                                              <a:latin typeface="Cambria Math"/>
                                            </a:rPr>
                                            <m:t>3</m:t>
                                          </m:r>
                                          <m:r>
                                            <a:rPr sz="2400">
                                              <a:latin typeface="Cambria Math"/>
                                            </a:rPr>
                                            <m:t>𝑡</m:t>
                                          </m:r>
                                        </m:e>
                                      </m:d>
                                    </m:e>
                                  </m:func>
                                </m:num>
                                <m:den>
                                  <m:r>
                                    <a:rPr sz="2400">
                                      <a:latin typeface="Cambria Math"/>
                                    </a:rPr>
                                    <m:t>2</m:t>
                                  </m:r>
                                </m:den>
                              </m:f>
                              <m:r>
                                <a:rPr sz="2400">
                                  <a:latin typeface="Cambria Math"/>
                                </a:rPr>
                                <m:t>−1=0</m:t>
                              </m:r>
                            </m:oMath>
                          </a14:m>
                          <a:endParaRPr sz="2400" dirty="0"/>
                        </a:p>
                      </a:txBody>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Begin by isolating the single trigonometric term in the equation.</a:t>
                          </a:r>
                          <a:r>
                            <a:rPr dirty="0"/>
                            <a:t> </a:t>
                          </a:r>
                        </a:p>
                      </a:txBody>
                      <a:tcPr/>
                    </a:tc>
                    <a:extLst>
                      <a:ext uri="{0D108BD9-81ED-4DB2-BD59-A6C34878D82A}">
                        <a16:rowId xmlns:a16="http://schemas.microsoft.com/office/drawing/2014/main" val="10000"/>
                      </a:ext>
                    </a:extLst>
                  </a:tr>
                  <a:tr h="901989">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sec</m:t>
                                  </m:r>
                                </m:fName>
                                <m:e>
                                  <m:d>
                                    <m:dPr>
                                      <m:ctrlPr>
                                        <a:rPr sz="2400" i="1">
                                          <a:latin typeface="Cambria Math" panose="02040503050406030204" pitchFamily="18" charset="0"/>
                                        </a:rPr>
                                      </m:ctrlPr>
                                    </m:dPr>
                                    <m:e>
                                      <m:r>
                                        <a:rPr sz="2400">
                                          <a:latin typeface="Cambria Math"/>
                                        </a:rPr>
                                        <m:t>3</m:t>
                                      </m:r>
                                      <m:r>
                                        <a:rPr sz="2400">
                                          <a:latin typeface="Cambria Math"/>
                                        </a:rPr>
                                        <m:t>𝑡</m:t>
                                      </m:r>
                                    </m:e>
                                  </m:d>
                                </m:e>
                              </m:func>
                              <m:r>
                                <a:rPr sz="2400">
                                  <a:latin typeface="Cambria Math"/>
                                </a:rPr>
                                <m:t>=2</m:t>
                              </m:r>
                            </m:oMath>
                          </a14:m>
                          <a:endParaRPr lang="en-US" sz="2400" dirty="0"/>
                        </a:p>
                        <a:p>
                          <a:pPr algn="ctr">
                            <a:defRPr sz="1600"/>
                          </a:pPr>
                          <a:endParaRPr sz="2400" dirty="0"/>
                        </a:p>
                      </a:txBody>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901989">
                    <a:tc>
                      <a:txBody>
                        <a:bodyPr/>
                        <a:lstStyle/>
                        <a:p>
                          <a:pPr algn="l">
                            <a:defRPr sz="1600"/>
                          </a:pPr>
                          <a:r>
                            <a:rPr sz="2400"/>
                            <a:t>​</a:t>
                          </a:r>
                          <a14:m>
                            <m:oMath xmlns:m="http://schemas.openxmlformats.org/officeDocument/2006/math">
                              <m:r>
                                <a:rPr sz="2400">
                                  <a:latin typeface="Cambria Math"/>
                                </a:rPr>
                                <m:t>3</m:t>
                              </m:r>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3</m:t>
                                  </m:r>
                                </m:den>
                              </m:f>
                              <m:r>
                                <a:rPr sz="2400">
                                  <a:latin typeface="Cambria Math"/>
                                </a:rPr>
                                <m:t>+2</m:t>
                              </m:r>
                              <m:r>
                                <a:rPr sz="2400">
                                  <a:latin typeface="Cambria Math"/>
                                </a:rPr>
                                <m:t>𝑛</m:t>
                              </m:r>
                              <m:r>
                                <a:rPr sz="2400">
                                  <a:latin typeface="Cambria Math"/>
                                </a:rPr>
                                <m:t>𝜋</m:t>
                              </m:r>
                            </m:oMath>
                          </a14:m>
                          <a:endParaRPr sz="240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3</m:t>
                              </m:r>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3</m:t>
                                  </m:r>
                                </m:den>
                              </m:f>
                              <m:r>
                                <a:rPr sz="2400">
                                  <a:latin typeface="Cambria Math"/>
                                </a:rPr>
                                <m:t>+2</m:t>
                              </m:r>
                              <m:r>
                                <a:rPr sz="2400">
                                  <a:latin typeface="Cambria Math"/>
                                </a:rPr>
                                <m:t>𝑛</m:t>
                              </m:r>
                              <m:r>
                                <a:rPr sz="2400">
                                  <a:latin typeface="Cambria Math"/>
                                </a:rPr>
                                <m:t>𝜋</m:t>
                              </m:r>
                            </m:oMath>
                          </a14:m>
                          <a:endParaRPr sz="2400" dirty="0"/>
                        </a:p>
                      </a:txBody>
                      <a:tcPr/>
                    </a:tc>
                    <a:tc>
                      <a:txBody>
                        <a:bodyPr/>
                        <a:lstStyle/>
                        <a:p>
                          <a:pPr algn="l">
                            <a:defRPr sz="1100" b="1"/>
                          </a:pPr>
                          <a:r>
                            <a:rPr sz="1600" b="0" dirty="0"/>
                            <a:t>There are two solutions of the equation in any interval of length </a:t>
                          </a:r>
                          <a14:m>
                            <m:oMath xmlns:m="http://schemas.openxmlformats.org/officeDocument/2006/math">
                              <m:r>
                                <a:rPr sz="1600" b="0" i="1">
                                  <a:latin typeface="Cambria Math"/>
                                </a:rPr>
                                <m:t>2</m:t>
                              </m:r>
                              <m:r>
                                <a:rPr sz="1600" b="0" i="1">
                                  <a:latin typeface="Cambria Math"/>
                                </a:rPr>
                                <m:t>𝜋</m:t>
                              </m:r>
                            </m:oMath>
                          </a14:m>
                          <a:r>
                            <a:rPr sz="1600" b="0" dirty="0"/>
                            <a:t>.</a:t>
                          </a:r>
                        </a:p>
                      </a:txBody>
                      <a:tcPr/>
                    </a:tc>
                    <a:extLst>
                      <a:ext uri="{0D108BD9-81ED-4DB2-BD59-A6C34878D82A}">
                        <a16:rowId xmlns:a16="http://schemas.microsoft.com/office/drawing/2014/main" val="10002"/>
                      </a:ext>
                    </a:extLst>
                  </a:tr>
                  <a:tr h="901989">
                    <a:tc>
                      <a:txBody>
                        <a:bodyPr/>
                        <a:lstStyle/>
                        <a:p>
                          <a:pPr algn="l">
                            <a:defRPr sz="1600"/>
                          </a:pPr>
                          <a:r>
                            <a:rPr sz="240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3</m:t>
                                  </m:r>
                                </m:e>
                              </m:phant>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9</m:t>
                                  </m:r>
                                </m:den>
                              </m:f>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𝑛</m:t>
                                  </m:r>
                                  <m:r>
                                    <a:rPr sz="2400">
                                      <a:latin typeface="Cambria Math"/>
                                    </a:rPr>
                                    <m:t>𝜋</m:t>
                                  </m:r>
                                </m:num>
                                <m:den>
                                  <m:r>
                                    <a:rPr sz="2400">
                                      <a:latin typeface="Cambria Math"/>
                                    </a:rPr>
                                    <m:t>3</m:t>
                                  </m:r>
                                </m:den>
                              </m:f>
                            </m:oMath>
                          </a14:m>
                          <a:endParaRPr sz="240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3</m:t>
                                  </m:r>
                                </m:e>
                              </m:phant>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9</m:t>
                                  </m:r>
                                </m:den>
                              </m:f>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𝑛</m:t>
                                  </m:r>
                                  <m:r>
                                    <a:rPr sz="2400">
                                      <a:latin typeface="Cambria Math"/>
                                    </a:rPr>
                                    <m:t>𝜋</m:t>
                                  </m:r>
                                </m:num>
                                <m:den>
                                  <m:r>
                                    <a:rPr sz="2400">
                                      <a:latin typeface="Cambria Math"/>
                                    </a:rPr>
                                    <m:t>3</m:t>
                                  </m:r>
                                </m:den>
                              </m:f>
                            </m:oMath>
                          </a14:m>
                          <a:endParaRPr sz="2400" dirty="0"/>
                        </a:p>
                      </a:txBody>
                      <a:tcPr/>
                    </a:tc>
                    <a:tc>
                      <a:txBody>
                        <a:bodyPr/>
                        <a:lstStyle/>
                        <a:p>
                          <a:pPr algn="l">
                            <a:defRPr sz="1100" b="1"/>
                          </a:pPr>
                          <a:r>
                            <a:rPr sz="1600" b="0" dirty="0"/>
                            <a:t>Divide both sides (including the </a:t>
                          </a:r>
                          <a14:m>
                            <m:oMath xmlns:m="http://schemas.openxmlformats.org/officeDocument/2006/math">
                              <m:r>
                                <a:rPr sz="1600" b="0" i="1">
                                  <a:latin typeface="Cambria Math"/>
                                </a:rPr>
                                <m:t>2</m:t>
                              </m:r>
                              <m:r>
                                <a:rPr sz="1600" b="0" i="1">
                                  <a:latin typeface="Cambria Math"/>
                                </a:rPr>
                                <m:t>𝑛</m:t>
                              </m:r>
                              <m:r>
                                <a:rPr sz="1600" b="0" i="1">
                                  <a:latin typeface="Cambria Math"/>
                                </a:rPr>
                                <m:t>𝜋</m:t>
                              </m:r>
                            </m:oMath>
                          </a14:m>
                          <a:r>
                            <a:rPr sz="1600" b="0" dirty="0"/>
                            <a:t> term) by </a:t>
                          </a:r>
                          <a:r>
                            <a:rPr sz="1600" b="0" dirty="0">
                              <a:latin typeface="Cambria Math"/>
                            </a:rPr>
                            <a:t>3</a:t>
                          </a:r>
                          <a:r>
                            <a:rPr sz="1600" b="0" dirty="0"/>
                            <a:t>.</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CC702E65-574A-45BB-831B-C5F66DCC37B4}"/>
                  </a:ext>
                </a:extLst>
              </p:cNvPr>
              <p:cNvGraphicFramePr>
                <a:graphicFrameLocks/>
              </p:cNvGraphicFramePr>
              <p:nvPr>
                <p:extLst>
                  <p:ext uri="{D42A27DB-BD31-4B8C-83A1-F6EECF244321}">
                    <p14:modId xmlns:p14="http://schemas.microsoft.com/office/powerpoint/2010/main" val="773845963"/>
                  </p:ext>
                </p:extLst>
              </p:nvPr>
            </p:nvGraphicFramePr>
            <p:xfrm>
              <a:off x="457200" y="1626616"/>
              <a:ext cx="8534400" cy="3478783"/>
            </p:xfrm>
            <a:graphic>
              <a:graphicData uri="http://schemas.openxmlformats.org/drawingml/2006/table">
                <a:tbl>
                  <a:tblPr firstRow="1" bandRow="1">
                    <a:tableStyleId>{2D5ABB26-0587-4C30-8999-92F81FD0307C}</a:tableStyleId>
                  </a:tblPr>
                  <a:tblGrid>
                    <a:gridCol w="2076450">
                      <a:extLst>
                        <a:ext uri="{9D8B030D-6E8A-4147-A177-3AD203B41FA5}">
                          <a16:colId xmlns:a16="http://schemas.microsoft.com/office/drawing/2014/main" val="20000"/>
                        </a:ext>
                      </a:extLst>
                    </a:gridCol>
                    <a:gridCol w="1461206">
                      <a:extLst>
                        <a:ext uri="{9D8B030D-6E8A-4147-A177-3AD203B41FA5}">
                          <a16:colId xmlns:a16="http://schemas.microsoft.com/office/drawing/2014/main" val="20001"/>
                        </a:ext>
                      </a:extLst>
                    </a:gridCol>
                    <a:gridCol w="2691694">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772816">
                    <a:tc gridSpan="3">
                      <a:txBody>
                        <a:bodyPr/>
                        <a:lstStyle/>
                        <a:p>
                          <a:endParaRPr lang="en-US"/>
                        </a:p>
                      </a:txBody>
                      <a:tcPr>
                        <a:blipFill>
                          <a:blip r:embed="rId2"/>
                          <a:stretch>
                            <a:fillRect t="-3937" r="-36986" b="-350394"/>
                          </a:stretch>
                        </a:blipFill>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Begin by isolating the single trigonometric term in the equation.</a:t>
                          </a:r>
                          <a:r>
                            <a:rPr dirty="0"/>
                            <a:t> </a:t>
                          </a:r>
                        </a:p>
                      </a:txBody>
                      <a:tcPr/>
                    </a:tc>
                    <a:extLst>
                      <a:ext uri="{0D108BD9-81ED-4DB2-BD59-A6C34878D82A}">
                        <a16:rowId xmlns:a16="http://schemas.microsoft.com/office/drawing/2014/main" val="10000"/>
                      </a:ext>
                    </a:extLst>
                  </a:tr>
                  <a:tr h="901989">
                    <a:tc gridSpan="3">
                      <a:txBody>
                        <a:bodyPr/>
                        <a:lstStyle/>
                        <a:p>
                          <a:endParaRPr lang="en-US"/>
                        </a:p>
                      </a:txBody>
                      <a:tcPr>
                        <a:blipFill>
                          <a:blip r:embed="rId2"/>
                          <a:stretch>
                            <a:fillRect t="-89189" r="-36986" b="-200676"/>
                          </a:stretch>
                        </a:blipFill>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901989">
                    <a:tc>
                      <a:txBody>
                        <a:bodyPr/>
                        <a:lstStyle/>
                        <a:p>
                          <a:endParaRPr lang="en-US"/>
                        </a:p>
                      </a:txBody>
                      <a:tcPr>
                        <a:blipFill>
                          <a:blip r:embed="rId2"/>
                          <a:stretch>
                            <a:fillRect t="-187919" r="-310557" b="-99329"/>
                          </a:stretch>
                        </a:blipFill>
                      </a:tcPr>
                    </a:tc>
                    <a:tc>
                      <a:txBody>
                        <a:bodyPr/>
                        <a:lstStyle/>
                        <a:p>
                          <a:pPr algn="ctr">
                            <a:defRPr sz="1600"/>
                          </a:pPr>
                          <a:r>
                            <a:rPr sz="2400" dirty="0"/>
                            <a:t>or</a:t>
                          </a:r>
                        </a:p>
                      </a:txBody>
                      <a:tcPr/>
                    </a:tc>
                    <a:tc>
                      <a:txBody>
                        <a:bodyPr/>
                        <a:lstStyle/>
                        <a:p>
                          <a:endParaRPr lang="en-US"/>
                        </a:p>
                      </a:txBody>
                      <a:tcPr>
                        <a:blipFill>
                          <a:blip r:embed="rId2"/>
                          <a:stretch>
                            <a:fillRect l="-131222" t="-187919" r="-85520" b="-99329"/>
                          </a:stretch>
                        </a:blipFill>
                      </a:tcPr>
                    </a:tc>
                    <a:tc>
                      <a:txBody>
                        <a:bodyPr/>
                        <a:lstStyle/>
                        <a:p>
                          <a:endParaRPr lang="en-US"/>
                        </a:p>
                      </a:txBody>
                      <a:tcPr>
                        <a:blipFill>
                          <a:blip r:embed="rId2"/>
                          <a:stretch>
                            <a:fillRect l="-270370" t="-187919" b="-99329"/>
                          </a:stretch>
                        </a:blipFill>
                      </a:tcPr>
                    </a:tc>
                    <a:extLst>
                      <a:ext uri="{0D108BD9-81ED-4DB2-BD59-A6C34878D82A}">
                        <a16:rowId xmlns:a16="http://schemas.microsoft.com/office/drawing/2014/main" val="10002"/>
                      </a:ext>
                    </a:extLst>
                  </a:tr>
                  <a:tr h="901989">
                    <a:tc>
                      <a:txBody>
                        <a:bodyPr/>
                        <a:lstStyle/>
                        <a:p>
                          <a:endParaRPr lang="en-US"/>
                        </a:p>
                      </a:txBody>
                      <a:tcPr>
                        <a:blipFill>
                          <a:blip r:embed="rId2"/>
                          <a:stretch>
                            <a:fillRect t="-289865" r="-310557"/>
                          </a:stretch>
                        </a:blipFill>
                      </a:tcPr>
                    </a:tc>
                    <a:tc>
                      <a:txBody>
                        <a:bodyPr/>
                        <a:lstStyle/>
                        <a:p>
                          <a:pPr algn="ctr">
                            <a:defRPr sz="1600"/>
                          </a:pPr>
                          <a:r>
                            <a:rPr sz="2400" dirty="0"/>
                            <a:t>or</a:t>
                          </a:r>
                        </a:p>
                      </a:txBody>
                      <a:tcPr/>
                    </a:tc>
                    <a:tc>
                      <a:txBody>
                        <a:bodyPr/>
                        <a:lstStyle/>
                        <a:p>
                          <a:endParaRPr lang="en-US"/>
                        </a:p>
                      </a:txBody>
                      <a:tcPr>
                        <a:blipFill>
                          <a:blip r:embed="rId2"/>
                          <a:stretch>
                            <a:fillRect l="-131222" t="-289865" r="-85520"/>
                          </a:stretch>
                        </a:blipFill>
                      </a:tcPr>
                    </a:tc>
                    <a:tc>
                      <a:txBody>
                        <a:bodyPr/>
                        <a:lstStyle/>
                        <a:p>
                          <a:endParaRPr lang="en-US"/>
                        </a:p>
                      </a:txBody>
                      <a:tcPr>
                        <a:blipFill>
                          <a:blip r:embed="rId2"/>
                          <a:stretch>
                            <a:fillRect l="-270370" t="-28986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Isolating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easily accomplished.</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144321894"/>
                  </p:ext>
                </p:extLst>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3−6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m:rPr>
                                  <m:sty m:val="p"/>
                                </m:rPr>
                                <a:rPr sz="2800">
                                  <a:latin typeface="Cambria Math"/>
                                </a:rPr>
                                <m:t>cos</m:t>
                              </m:r>
                              <m:r>
                                <a:rPr sz="2800">
                                  <a:latin typeface="Cambria Math"/>
                                </a:rPr>
                                <m:t>⁡</m:t>
                              </m:r>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44321894"/>
                  </p:ext>
                </p:extLst>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564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Solving Equations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=3</m:t>
                    </m:r>
                  </m:oMath>
                </a14:m>
                <a:r>
                  <a:rPr sz="2800"/>
                  <a:t> on the interval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Solving Equations Using Inverse Trigonometric Functions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2548232421"/>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−3=0</m:t>
                              </m:r>
                            </m:oMath>
                          </a14:m>
                          <a:endParaRPr sz="2400" dirty="0"/>
                        </a:p>
                      </a:txBody>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pPr algn="ctr">
                            <a:defRPr sz="1600"/>
                          </a:pPr>
                          <a:r>
                            <a:rPr sz="2400" dirty="0"/>
                            <a:t>​</a:t>
                          </a:r>
                          <a14:m>
                            <m:oMath xmlns:m="http://schemas.openxmlformats.org/officeDocument/2006/math">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e>
                              </m:d>
                              <m:r>
                                <a:rPr sz="2400">
                                  <a:latin typeface="Cambria Math"/>
                                </a:rPr>
                                <m:t>=0</m:t>
                              </m:r>
                            </m:oMath>
                          </a14:m>
                          <a:endParaRPr sz="2400" dirty="0"/>
                        </a:p>
                      </a:txBody>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oMath>
                          </a14:m>
                          <a:endParaRPr sz="2400" dirty="0"/>
                        </a:p>
                      </a:txBody>
                      <a:tcPr/>
                    </a:tc>
                    <a:tc rowSpan="2">
                      <a:txBody>
                        <a:bodyPr/>
                        <a:lstStyle/>
                        <a:p>
                          <a:pPr algn="l">
                            <a:defRPr sz="1100" b="1"/>
                          </a:pPr>
                          <a:r>
                            <a:rPr sz="1800" b="0" dirty="0"/>
                            <a:t>At this point, one of the two resulting equations can be solved easily. The other solution is </a:t>
                          </a:r>
                          <a14:m>
                            <m:oMath xmlns:m="http://schemas.openxmlformats.org/officeDocument/2006/math">
                              <m:sSup>
                                <m:sSupPr>
                                  <m:ctrlPr>
                                    <a:rPr sz="1800" b="0" i="1">
                                      <a:latin typeface="Cambria Math" panose="02040503050406030204" pitchFamily="18" charset="0"/>
                                    </a:rPr>
                                  </m:ctrlPr>
                                </m:sSupPr>
                                <m:e>
                                  <m:r>
                                    <m:rPr>
                                      <m:sty m:val="p"/>
                                    </m:rPr>
                                    <a:rPr sz="1800" b="0" i="0">
                                      <a:latin typeface="Cambria Math"/>
                                    </a:rPr>
                                    <m:t>tan</m:t>
                                  </m:r>
                                </m:e>
                                <m:sup>
                                  <m:r>
                                    <a:rPr sz="1800" b="0">
                                      <a:latin typeface="Cambria Math"/>
                                    </a:rPr>
                                    <m:t>−</m:t>
                                  </m:r>
                                  <m:r>
                                    <a:rPr sz="1800" b="0" i="1">
                                      <a:latin typeface="Cambria Math"/>
                                    </a:rPr>
                                    <m:t>1</m:t>
                                  </m:r>
                                </m:sup>
                              </m:sSup>
                              <m:r>
                                <a:rPr sz="1800" b="0">
                                  <a:latin typeface="Cambria Math"/>
                                </a:rPr>
                                <m:t>⁡</m:t>
                              </m:r>
                              <m:d>
                                <m:dPr>
                                  <m:ctrlPr>
                                    <a:rPr sz="1800" b="0" i="1">
                                      <a:latin typeface="Cambria Math" panose="02040503050406030204" pitchFamily="18" charset="0"/>
                                    </a:rPr>
                                  </m:ctrlPr>
                                </m:dPr>
                                <m:e>
                                  <m:r>
                                    <a:rPr sz="1800" b="0">
                                      <a:latin typeface="Cambria Math"/>
                                    </a:rPr>
                                    <m:t>−</m:t>
                                  </m:r>
                                  <m:r>
                                    <a:rPr sz="1800" b="0" i="1">
                                      <a:latin typeface="Cambria Math"/>
                                    </a:rPr>
                                    <m:t>3</m:t>
                                  </m:r>
                                </m:e>
                              </m:d>
                            </m:oMath>
                          </a14:m>
                          <a:r>
                            <a:rPr sz="1800" b="0" dirty="0"/>
                            <a:t>, which is approximately </a:t>
                          </a:r>
                          <a14:m>
                            <m:oMath xmlns:m="http://schemas.openxmlformats.org/officeDocument/2006/math">
                              <m:r>
                                <a:rPr sz="1800" b="0">
                                  <a:latin typeface="Cambria Math"/>
                                </a:rPr>
                                <m:t>−</m:t>
                              </m:r>
                              <m:r>
                                <a:rPr sz="1800" b="0" i="1">
                                  <a:latin typeface="Cambria Math"/>
                                </a:rPr>
                                <m:t>1</m:t>
                              </m:r>
                              <m:r>
                                <a:rPr sz="1800" b="0">
                                  <a:latin typeface="Cambria Math"/>
                                </a:rPr>
                                <m:t>.</m:t>
                              </m:r>
                              <m:r>
                                <a:rPr sz="1800" b="0" i="1">
                                  <a:latin typeface="Cambria Math"/>
                                </a:rPr>
                                <m:t>2490</m:t>
                              </m:r>
                            </m:oMath>
                          </a14:m>
                          <a:r>
                            <a:rPr sz="1800" b="0" dirty="0"/>
                            <a:t>.</a:t>
                          </a:r>
                        </a:p>
                      </a:txBody>
                      <a:tcPr/>
                    </a:tc>
                    <a:extLst>
                      <a:ext uri="{0D108BD9-81ED-4DB2-BD59-A6C34878D82A}">
                        <a16:rowId xmlns:a16="http://schemas.microsoft.com/office/drawing/2014/main" val="10003"/>
                      </a:ext>
                    </a:extLst>
                  </a:tr>
                  <a:tr h="114300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−1</m:t>
                                      </m:r>
                                    </m:sup>
                                  </m:sSup>
                                </m:fName>
                                <m:e>
                                  <m:d>
                                    <m:dPr>
                                      <m:ctrlPr>
                                        <a:rPr sz="2400" i="1">
                                          <a:latin typeface="Cambria Math" panose="02040503050406030204" pitchFamily="18" charset="0"/>
                                        </a:rPr>
                                      </m:ctrlPr>
                                    </m:dPr>
                                    <m:e>
                                      <m:r>
                                        <a:rPr sz="2400">
                                          <a:latin typeface="Cambria Math"/>
                                        </a:rPr>
                                        <m:t>−3</m:t>
                                      </m:r>
                                    </m:e>
                                  </m:d>
                                </m:e>
                              </m:func>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4</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2548232421"/>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endParaRPr lang="en-US"/>
                        </a:p>
                      </a:txBody>
                      <a:tcPr>
                        <a:blipFill>
                          <a:blip r:embed="rId2"/>
                          <a:stretch>
                            <a:fillRect t="-9412" r="-63636" b="-562353"/>
                          </a:stretch>
                        </a:blipFill>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endParaRPr lang="en-US"/>
                        </a:p>
                      </a:txBody>
                      <a:tcPr>
                        <a:blipFill>
                          <a:blip r:embed="rId2"/>
                          <a:stretch>
                            <a:fillRect t="-108140" r="-63636" b="-455814"/>
                          </a:stretch>
                        </a:blipFill>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endParaRPr lang="en-US"/>
                        </a:p>
                      </a:txBody>
                      <a:tcPr>
                        <a:blipFill>
                          <a:blip r:embed="rId2"/>
                          <a:stretch>
                            <a:fillRect t="-150420" r="-63636" b="-229412"/>
                          </a:stretch>
                        </a:blipFill>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endParaRPr lang="en-US"/>
                        </a:p>
                      </a:txBody>
                      <a:tcPr>
                        <a:blipFill>
                          <a:blip r:embed="rId2"/>
                          <a:stretch>
                            <a:fillRect t="-350588" r="-271901" b="-221176"/>
                          </a:stretch>
                        </a:blipFill>
                      </a:tcPr>
                    </a:tc>
                    <a:tc>
                      <a:txBody>
                        <a:bodyPr/>
                        <a:lstStyle/>
                        <a:p>
                          <a:pPr algn="l">
                            <a:defRPr sz="1600"/>
                          </a:pPr>
                          <a:r>
                            <a:rPr sz="2400" dirty="0"/>
                            <a:t>or</a:t>
                          </a:r>
                        </a:p>
                      </a:txBody>
                      <a:tcPr/>
                    </a:tc>
                    <a:tc>
                      <a:txBody>
                        <a:bodyPr/>
                        <a:lstStyle/>
                        <a:p>
                          <a:endParaRPr lang="en-US"/>
                        </a:p>
                      </a:txBody>
                      <a:tcPr>
                        <a:blipFill>
                          <a:blip r:embed="rId2"/>
                          <a:stretch>
                            <a:fillRect l="-135714" t="-350588" r="-150000" b="-221176"/>
                          </a:stretch>
                        </a:blipFill>
                      </a:tcPr>
                    </a:tc>
                    <a:tc rowSpan="2">
                      <a:txBody>
                        <a:bodyPr/>
                        <a:lstStyle/>
                        <a:p>
                          <a:endParaRPr lang="en-US"/>
                        </a:p>
                      </a:txBody>
                      <a:tcPr>
                        <a:blipFill>
                          <a:blip r:embed="rId2"/>
                          <a:stretch>
                            <a:fillRect l="-157143" t="-109158"/>
                          </a:stretch>
                        </a:blipFill>
                      </a:tcPr>
                    </a:tc>
                    <a:extLst>
                      <a:ext uri="{0D108BD9-81ED-4DB2-BD59-A6C34878D82A}">
                        <a16:rowId xmlns:a16="http://schemas.microsoft.com/office/drawing/2014/main" val="10003"/>
                      </a:ext>
                    </a:extLst>
                  </a:tr>
                  <a:tr h="1143000">
                    <a:tc>
                      <a:txBody>
                        <a:bodyPr/>
                        <a:lstStyle/>
                        <a:p>
                          <a:endParaRPr lang="en-US"/>
                        </a:p>
                      </a:txBody>
                      <a:tcPr>
                        <a:blipFill>
                          <a:blip r:embed="rId2"/>
                          <a:stretch>
                            <a:fillRect t="-203723" r="-271901"/>
                          </a:stretch>
                        </a:blipFill>
                      </a:tcPr>
                    </a:tc>
                    <a:tc>
                      <a:txBody>
                        <a:bodyPr/>
                        <a:lstStyle/>
                        <a:p>
                          <a:pPr algn="l">
                            <a:defRPr sz="1600"/>
                          </a:pPr>
                          <a:r>
                            <a:rPr sz="2400" dirty="0"/>
                            <a:t>or</a:t>
                          </a:r>
                        </a:p>
                      </a:txBody>
                      <a:tcPr/>
                    </a:tc>
                    <a:tc>
                      <a:txBody>
                        <a:bodyPr/>
                        <a:lstStyle/>
                        <a:p>
                          <a:endParaRPr lang="en-US"/>
                        </a:p>
                      </a:txBody>
                      <a:tcPr>
                        <a:blipFill>
                          <a:blip r:embed="rId2"/>
                          <a:stretch>
                            <a:fillRect l="-135714" t="-203723" r="-15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Solving Equations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6</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on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Solving Equations Using Inverse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dirty="0"/>
              </a:p>
              <a:p>
                <a:endParaRPr lang="en-US" sz="2800" b="1" dirty="0"/>
              </a:p>
              <a:p>
                <a:endParaRPr lang="en-US" b="1" dirty="0"/>
              </a:p>
              <a:p>
                <a:endParaRPr lang="en-US" sz="2800" b="1" dirty="0"/>
              </a:p>
              <a:p>
                <a:r>
                  <a:rPr lang="en-US" sz="2800" b="0" dirty="0"/>
                  <a:t>Note that since </a:t>
                </a:r>
                <a14:m>
                  <m:oMath xmlns:m="http://schemas.openxmlformats.org/officeDocument/2006/math">
                    <m:r>
                      <m:rPr>
                        <m:sty m:val="p"/>
                      </m:rPr>
                      <a:rPr lang="en-US" sz="2800" b="0" i="0">
                        <a:latin typeface="Cambria Math"/>
                      </a:rPr>
                      <m:t>sin</m:t>
                    </m:r>
                    <m:r>
                      <a:rPr lang="en-US" sz="2800" b="0" i="0">
                        <a:latin typeface="Cambria Math"/>
                      </a:rPr>
                      <m:t>⁡</m:t>
                    </m:r>
                    <m:r>
                      <a:rPr lang="en-US" sz="2800" b="0" i="1">
                        <a:latin typeface="Cambria Math"/>
                      </a:rPr>
                      <m:t>𝑥</m:t>
                    </m:r>
                  </m:oMath>
                </a14:m>
                <a:r>
                  <a:rPr lang="en-US" sz="2800" b="0" dirty="0"/>
                  <a:t> is positive, </a:t>
                </a:r>
                <a14:m>
                  <m:oMath xmlns:m="http://schemas.openxmlformats.org/officeDocument/2006/math">
                    <m:r>
                      <a:rPr lang="en-US" sz="2800" b="0" i="1">
                        <a:latin typeface="Cambria Math"/>
                      </a:rPr>
                      <m:t>𝑥</m:t>
                    </m:r>
                  </m:oMath>
                </a14:m>
                <a:r>
                  <a:rPr lang="en-US" sz="2800" b="0" dirty="0"/>
                  <a:t> lies in the first or second quadrant. The solution in the first quadrant is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i="0">
                            <a:latin typeface="Cambria Math"/>
                          </a:rPr>
                          <m:t>−</m:t>
                        </m:r>
                        <m:r>
                          <a:rPr lang="ar-AE" sz="2800" b="0" i="0">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en-US" sz="2800" b="0" dirty="0"/>
                  <a:t>, and the solution in the second quadrant has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a:latin typeface="Cambria Math"/>
                          </a:rPr>
                          <m:t>−</m:t>
                        </m:r>
                        <m:r>
                          <a:rPr lang="ar-AE" sz="2800" b="0" i="1">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ar-AE" sz="2800" b="0" dirty="0"/>
                  <a:t> </a:t>
                </a:r>
                <a:r>
                  <a:rPr lang="en-US" sz="2800" b="0" dirty="0"/>
                  <a:t>as its reference angle.</a:t>
                </a:r>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extLst>
                  <p:ext uri="{D42A27DB-BD31-4B8C-83A1-F6EECF244321}">
                    <p14:modId xmlns:p14="http://schemas.microsoft.com/office/powerpoint/2010/main" val="2337605637"/>
                  </p:ext>
                </p:extLst>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gridSpan="2">
                      <a:txBody>
                        <a:bodyPr/>
                        <a:lstStyle/>
                        <a:p>
                          <a:pPr algn="r">
                            <a:defRPr sz="1600"/>
                          </a:pPr>
                          <a:r>
                            <a:rPr sz="2400" dirty="0"/>
                            <a:t>​</a:t>
                          </a:r>
                          <a14:m>
                            <m:oMath xmlns:m="http://schemas.openxmlformats.org/officeDocument/2006/math">
                              <m:r>
                                <a:rPr sz="2400">
                                  <a:latin typeface="Cambria Math"/>
                                </a:rPr>
                                <m:t>6</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2</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370840">
                    <a:tc gridSpan="2">
                      <a:txBody>
                        <a:bodyPr/>
                        <a:lstStyle/>
                        <a:p>
                          <a:pPr algn="r">
                            <a:defRPr sz="1600"/>
                          </a:pPr>
                          <a:r>
                            <a:rPr sz="2400" dirty="0"/>
                            <a:t>​</a:t>
                          </a:r>
                          <a14:m>
                            <m:oMath xmlns:m="http://schemas.openxmlformats.org/officeDocument/2006/math">
                              <m:r>
                                <a:rPr sz="2400">
                                  <a:latin typeface="Cambria Math"/>
                                </a:rPr>
                                <m:t>5</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r>
                                <a:rPr sz="2400">
                                  <a:latin typeface="Cambria Math"/>
                                </a:rPr>
                                <m:t>2</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gridSpan="2">
                      <a:txBody>
                        <a:bodyPr/>
                        <a:lstStyle/>
                        <a:p>
                          <a:pPr algn="r">
                            <a:defRPr sz="1600"/>
                          </a:pPr>
                          <a:r>
                            <a:rPr sz="2400" dirty="0"/>
                            <a:t>​</a:t>
                          </a:r>
                          <a14:m>
                            <m:oMath xmlns:m="http://schemas.openxmlformats.org/officeDocument/2006/math">
                              <m:r>
                                <m:rPr>
                                  <m:sty m:val="p"/>
                                </m:rPr>
                                <a:rPr sz="2400">
                                  <a:latin typeface="Cambria Math"/>
                                </a:rPr>
                                <m:t>sin</m:t>
                              </m:r>
                              <m:r>
                                <a:rPr sz="2400">
                                  <a:latin typeface="Cambria Math"/>
                                </a:rPr>
                                <m:t>⁡</m:t>
                              </m:r>
                              <m:r>
                                <a:rPr sz="2400">
                                  <a:latin typeface="Cambria Math"/>
                                </a:rPr>
                                <m:t>𝑥</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𝜋</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extLst>
                  <p:ext uri="{D42A27DB-BD31-4B8C-83A1-F6EECF244321}">
                    <p14:modId xmlns:p14="http://schemas.microsoft.com/office/powerpoint/2010/main" val="2337605637"/>
                  </p:ext>
                </p:extLst>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57200">
                    <a:tc gridSpan="2">
                      <a:txBody>
                        <a:bodyPr/>
                        <a:lstStyle/>
                        <a:p>
                          <a:endParaRPr lang="en-US"/>
                        </a:p>
                      </a:txBody>
                      <a:tcPr>
                        <a:blipFill>
                          <a:blip r:embed="rId3"/>
                          <a:stretch>
                            <a:fillRect t="-10667" r="-170200" b="-350667"/>
                          </a:stretch>
                        </a:blipFill>
                      </a:tcPr>
                    </a:tc>
                    <a:tc hMerge="1">
                      <a:txBody>
                        <a:bodyPr/>
                        <a:lstStyle/>
                        <a:p>
                          <a:endParaRPr/>
                        </a:p>
                      </a:txBody>
                      <a:tcPr/>
                    </a:tc>
                    <a:tc>
                      <a:txBody>
                        <a:bodyPr/>
                        <a:lstStyle/>
                        <a:p>
                          <a:endParaRPr lang="en-US"/>
                        </a:p>
                      </a:txBody>
                      <a:tcPr>
                        <a:blipFill>
                          <a:blip r:embed="rId3"/>
                          <a:stretch>
                            <a:fillRect l="-105042" t="-10667" r="-78782" b="-350667"/>
                          </a:stretch>
                        </a:blipFill>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548640">
                    <a:tc gridSpan="2">
                      <a:txBody>
                        <a:bodyPr/>
                        <a:lstStyle/>
                        <a:p>
                          <a:endParaRPr lang="en-US"/>
                        </a:p>
                      </a:txBody>
                      <a:tcPr>
                        <a:blipFill>
                          <a:blip r:embed="rId3"/>
                          <a:stretch>
                            <a:fillRect t="-91209" r="-170200" b="-189011"/>
                          </a:stretch>
                        </a:blipFill>
                      </a:tcPr>
                    </a:tc>
                    <a:tc hMerge="1">
                      <a:txBody>
                        <a:bodyPr/>
                        <a:lstStyle/>
                        <a:p>
                          <a:endParaRPr/>
                        </a:p>
                      </a:txBody>
                      <a:tcPr/>
                    </a:tc>
                    <a:tc>
                      <a:txBody>
                        <a:bodyPr/>
                        <a:lstStyle/>
                        <a:p>
                          <a:endParaRPr lang="en-US"/>
                        </a:p>
                      </a:txBody>
                      <a:tcPr>
                        <a:blipFill>
                          <a:blip r:embed="rId3"/>
                          <a:stretch>
                            <a:fillRect l="-105042" t="-91209" r="-78782" b="-189011"/>
                          </a:stretch>
                        </a:blipFill>
                      </a:tcPr>
                    </a:tc>
                    <a:tc vMerge="1">
                      <a:txBody>
                        <a:bodyPr/>
                        <a:lstStyle/>
                        <a:p>
                          <a:pPr algn="l"/>
                          <a:endParaRPr dirty="0"/>
                        </a:p>
                      </a:txBody>
                      <a:tcPr/>
                    </a:tc>
                    <a:extLst>
                      <a:ext uri="{0D108BD9-81ED-4DB2-BD59-A6C34878D82A}">
                        <a16:rowId xmlns:a16="http://schemas.microsoft.com/office/drawing/2014/main" val="10001"/>
                      </a:ext>
                    </a:extLst>
                  </a:tr>
                  <a:tr h="457200">
                    <a:tc gridSpan="2">
                      <a:txBody>
                        <a:bodyPr/>
                        <a:lstStyle/>
                        <a:p>
                          <a:endParaRPr lang="en-US"/>
                        </a:p>
                      </a:txBody>
                      <a:tcPr>
                        <a:blipFill>
                          <a:blip r:embed="rId3"/>
                          <a:stretch>
                            <a:fillRect t="-232000" r="-170200" b="-129333"/>
                          </a:stretch>
                        </a:blipFill>
                      </a:tcPr>
                    </a:tc>
                    <a:tc hMerge="1">
                      <a:txBody>
                        <a:bodyPr/>
                        <a:lstStyle/>
                        <a:p>
                          <a:endParaRPr/>
                        </a:p>
                      </a:txBody>
                      <a:tcPr/>
                    </a:tc>
                    <a:tc>
                      <a:txBody>
                        <a:bodyPr/>
                        <a:lstStyle/>
                        <a:p>
                          <a:endParaRPr lang="en-US"/>
                        </a:p>
                      </a:txBody>
                      <a:tcPr>
                        <a:blipFill>
                          <a:blip r:embed="rId3"/>
                          <a:stretch>
                            <a:fillRect l="-105042" t="-232000" r="-78782" b="-129333"/>
                          </a:stretch>
                        </a:blipFill>
                      </a:tcPr>
                    </a:tc>
                    <a:tc>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3"/>
                          <a:stretch>
                            <a:fillRect t="-332000" r="-260267" b="-29333"/>
                          </a:stretch>
                        </a:blipFill>
                      </a:tcPr>
                    </a:tc>
                    <a:tc>
                      <a:txBody>
                        <a:bodyPr/>
                        <a:lstStyle/>
                        <a:p>
                          <a:pPr algn="ctr">
                            <a:defRPr sz="1600"/>
                          </a:pPr>
                          <a:r>
                            <a:rPr sz="2400" dirty="0"/>
                            <a:t>or</a:t>
                          </a:r>
                        </a:p>
                      </a:txBody>
                      <a:tcPr/>
                    </a:tc>
                    <a:tc>
                      <a:txBody>
                        <a:bodyPr/>
                        <a:lstStyle/>
                        <a:p>
                          <a:endParaRPr lang="en-US"/>
                        </a:p>
                      </a:txBody>
                      <a:tcPr>
                        <a:blipFill>
                          <a:blip r:embed="rId3"/>
                          <a:stretch>
                            <a:fillRect l="-105042" t="-332000" r="-78782" b="-29333"/>
                          </a:stretch>
                        </a:blipFill>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Solving Equations Using Inverse Trigonometric Functions (cont.)</a:t>
            </a:r>
          </a:p>
        </p:txBody>
      </p:sp>
      <p:pic>
        <p:nvPicPr>
          <p:cNvPr id="5" name="Content Placeholder 4">
            <a:extLst>
              <a:ext uri="{FF2B5EF4-FFF2-40B4-BE49-F238E27FC236}">
                <a16:creationId xmlns:a16="http://schemas.microsoft.com/office/drawing/2014/main" id="{BF0FEF1B-F644-44FB-AEB4-58E40F3DD43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62B2E6F8-3A91-4D46-915A-CDA082CCE14C}"/>
              </a:ext>
            </a:extLst>
          </p:cNvPr>
          <p:cNvPicPr>
            <a:picLocks noChangeAspect="1"/>
          </p:cNvPicPr>
          <p:nvPr/>
        </p:nvPicPr>
        <p:blipFill>
          <a:blip r:embed="rId4"/>
          <a:stretch>
            <a:fillRect/>
          </a:stretch>
        </p:blipFill>
        <p:spPr>
          <a:xfrm>
            <a:off x="3782500" y="5422327"/>
            <a:ext cx="1579001"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This tells us several things. First, the fact that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positive means that </a:t>
                </a:r>
                <a14:m>
                  <m:oMath xmlns:m="http://schemas.openxmlformats.org/officeDocument/2006/math">
                    <m:r>
                      <a:rPr>
                        <a:latin typeface="Cambria Math" panose="02040503050406030204" pitchFamily="18" charset="0"/>
                      </a:rPr>
                      <m:t>𝑥</m:t>
                    </m:r>
                  </m:oMath>
                </a14:m>
                <a:r>
                  <a:rPr sz="2800" dirty="0"/>
                  <a:t> lies in the first or fourth quadrant. This means that </a:t>
                </a:r>
                <a14:m>
                  <m:oMath xmlns:m="http://schemas.openxmlformats.org/officeDocument/2006/math">
                    <m:r>
                      <a:rPr>
                        <a:latin typeface="Cambria Math" panose="02040503050406030204" pitchFamily="18" charset="0"/>
                      </a:rPr>
                      <m:t>0≤</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t>
                </a:r>
                <a:r>
                  <a:rPr lang="en-US" sz="2800" dirty="0"/>
                  <a:t> </a:t>
                </a:r>
                <a:r>
                  <a:rPr sz="2800" dirty="0"/>
                  <a:t>or </a:t>
                </a:r>
                <a:r>
                  <a:rPr lang="en-US"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≤0</m:t>
                    </m:r>
                  </m:oMath>
                </a14:m>
                <a:r>
                  <a:rPr sz="2800" dirty="0"/>
                  <a:t> (we could also use the range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𝜋</m:t>
                    </m:r>
                  </m:oMath>
                </a14:m>
                <a:r>
                  <a:rPr sz="2800" dirty="0"/>
                  <a:t> to describe fourth-quadrant angles). We can then sketch a triangle or two, if necessary, to remind ourselves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extLst>
      <p:ext uri="{BB962C8B-B14F-4D97-AF65-F5344CB8AC3E}">
        <p14:creationId xmlns:p14="http://schemas.microsoft.com/office/powerpoint/2010/main" val="1085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p:pic>
        <p:nvPicPr>
          <p:cNvPr id="5" name="Content Placeholder 4">
            <a:extLst>
              <a:ext uri="{FF2B5EF4-FFF2-40B4-BE49-F238E27FC236}">
                <a16:creationId xmlns:a16="http://schemas.microsoft.com/office/drawing/2014/main" id="{ACD2DD16-8A1D-49F2-8559-913C137101D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5"/>
            <a:ext cx="4406107" cy="4406107"/>
          </a:xfrm>
        </p:spPr>
      </p:pic>
      <p:pic>
        <p:nvPicPr>
          <p:cNvPr id="4" name="Picture 3">
            <a:extLst>
              <a:ext uri="{FF2B5EF4-FFF2-40B4-BE49-F238E27FC236}">
                <a16:creationId xmlns:a16="http://schemas.microsoft.com/office/drawing/2014/main" id="{7EDB351E-E347-44E5-954E-440BFC0CA3CF}"/>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since cosine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-periodic, we can describe the complete solution set as</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a:t>
                </a:r>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any integer. Note that this set could be described, less precisely, as follows.</a:t>
                </a:r>
                <a:endParaRPr lang="en-US" sz="2800" dirty="0"/>
              </a:p>
              <a:p>
                <a:pP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p:pic>
        <p:nvPicPr>
          <p:cNvPr id="4" name="Picture 3">
            <a:extLst>
              <a:ext uri="{FF2B5EF4-FFF2-40B4-BE49-F238E27FC236}">
                <a16:creationId xmlns:a16="http://schemas.microsoft.com/office/drawing/2014/main" id="{9ED006A8-45F9-4957-BAC9-4EDFEBF7FEF2}"/>
              </a:ext>
            </a:extLst>
          </p:cNvPr>
          <p:cNvPicPr>
            <a:picLocks noChangeAspect="1"/>
          </p:cNvPicPr>
          <p:nvPr/>
        </p:nvPicPr>
        <p:blipFill>
          <a:blip r:embed="rId2"/>
          <a:stretch>
            <a:fillRect/>
          </a:stretch>
        </p:blipFill>
        <p:spPr>
          <a:xfrm>
            <a:off x="3581400" y="5346127"/>
            <a:ext cx="1579001" cy="749873"/>
          </a:xfrm>
          <a:prstGeom prst="rect">
            <a:avLst/>
          </a:prstGeom>
        </p:spPr>
      </p:pic>
      <p:pic>
        <p:nvPicPr>
          <p:cNvPr id="13" name="Content Placeholder 12">
            <a:extLst>
              <a:ext uri="{FF2B5EF4-FFF2-40B4-BE49-F238E27FC236}">
                <a16:creationId xmlns:a16="http://schemas.microsoft.com/office/drawing/2014/main" id="{7304A781-244B-4071-B7B2-5375C388C720}"/>
              </a:ext>
            </a:extLst>
          </p:cNvPr>
          <p:cNvPicPr>
            <a:picLocks noGrp="1" noChangeAspect="1"/>
          </p:cNvPicPr>
          <p:nvPr>
            <p:ph sz="quarter" idx="11"/>
          </p:nvPr>
        </p:nvPicPr>
        <p:blipFill>
          <a:blip r:embed="rId3"/>
          <a:stretch>
            <a:fillRect/>
          </a:stretch>
        </p:blipFill>
        <p:spPr>
          <a:xfrm>
            <a:off x="2302557" y="1082675"/>
            <a:ext cx="4538887" cy="4435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Equations by Isolating the Trigonometric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trigonometric function can again be isolated fairly easily.</a:t>
            </a:r>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37838432"/>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fName>
                                <m:e>
                                  <m:r>
                                    <a:rPr sz="2800">
                                      <a:latin typeface="Cambria Math"/>
                                    </a:rPr>
                                    <m:t>𝑥</m:t>
                                  </m:r>
                                </m:e>
                              </m:func>
                              <m:r>
                                <a:rPr sz="2800">
                                  <a:latin typeface="Cambria Math"/>
                                </a:rPr>
                                <m:t>−1</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r>
                                <a:rPr sz="2800">
                                  <a:latin typeface="Cambria Math"/>
                                </a:rPr>
                                <m:t>⁡</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m:rPr>
                                  <m:sty m:val="p"/>
                                </m:rPr>
                                <a:rPr sz="2800">
                                  <a:latin typeface="Cambria Math"/>
                                </a:rPr>
                                <m:t>tan</m:t>
                              </m:r>
                              <m:r>
                                <a:rPr sz="2800">
                                  <a:latin typeface="Cambria Math"/>
                                </a:rPr>
                                <m:t>⁡</m:t>
                              </m:r>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37838432"/>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2000" r="-100000" b="-225000"/>
                          </a:stretch>
                        </a:blipFill>
                      </a:tcPr>
                    </a:tc>
                    <a:tc>
                      <a:txBody>
                        <a:bodyPr/>
                        <a:lstStyle/>
                        <a:p>
                          <a:endParaRPr lang="en-US"/>
                        </a:p>
                      </a:txBody>
                      <a:tcPr marL="36576" marR="36576" marT="36576" marB="36576" anchor="ctr">
                        <a:blipFill>
                          <a:blip r:embed="rId2"/>
                          <a:stretch>
                            <a:fillRect l="-100000" t="-2000" b="-225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2000" r="-100000" b="-125000"/>
                          </a:stretch>
                        </a:blipFill>
                      </a:tcPr>
                    </a:tc>
                    <a:tc>
                      <a:txBody>
                        <a:bodyPr/>
                        <a:lstStyle/>
                        <a:p>
                          <a:endParaRPr lang="en-US"/>
                        </a:p>
                      </a:txBody>
                      <a:tcPr marL="36576" marR="36576" marT="36576" marB="36576" anchor="ctr">
                        <a:blipFill>
                          <a:blip r:embed="rId2"/>
                          <a:stretch>
                            <a:fillRect l="-100000" t="-102000" b="-125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2000" r="-100000" b="-25000"/>
                          </a:stretch>
                        </a:blipFill>
                      </a:tcPr>
                    </a:tc>
                    <a:tc>
                      <a:txBody>
                        <a:bodyPr/>
                        <a:lstStyle/>
                        <a:p>
                          <a:endParaRPr lang="en-US"/>
                        </a:p>
                      </a:txBody>
                      <a:tcPr marL="36576" marR="36576" marT="36576" marB="36576" anchor="ctr">
                        <a:blipFill>
                          <a:blip r:embed="rId2"/>
                          <a:stretch>
                            <a:fillRect l="-100000" t="-202000" b="-25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1844</Words>
  <Application>Microsoft Office PowerPoint</Application>
  <PresentationFormat>On-screen Show (4:3)</PresentationFormat>
  <Paragraphs>202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Courier New</vt:lpstr>
      <vt:lpstr>Office Theme</vt:lpstr>
      <vt:lpstr>Section 9.4</vt:lpstr>
      <vt:lpstr>Example 1: Solving Equations by Isolating the Trigonometric Function</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2: Solving Equations by Isolating the Trigonometric Function</vt:lpstr>
      <vt:lpstr>Example 2: Solving Equations by Isolating the Trigonometric Function (cont.)</vt:lpstr>
      <vt:lpstr>Example 2: Solving Equations by Isolating the Trigonometric Function (cont.)</vt:lpstr>
      <vt:lpstr>Example 2: Solving Equations by Isolating the Trigonometric Function (cont.)</vt:lpstr>
      <vt:lpstr>Example 3: Solving Trigonometric Equations by Factoring</vt:lpstr>
      <vt:lpstr>Example 3: Solving Trigonometric Equations by Factoring (cont.)</vt:lpstr>
      <vt:lpstr>Example 3: Solving Trigonometric Equations by Factoring (cont.)</vt:lpstr>
      <vt:lpstr>Example 3: Solving Trigonometric Equations by Factoring (cont.)</vt:lpstr>
      <vt:lpstr>Example 4: Solving Equations Using Trigonometric Identities</vt:lpstr>
      <vt:lpstr>Example 4: Solving Equations Using Trigonometric Identities (cont.)</vt:lpstr>
      <vt:lpstr>Example 4: Solving Equations Using Trigonometric Identities (cont.)</vt:lpstr>
      <vt:lpstr>Example 4: Solving Equations Using Trigonometric Identities (cont.)</vt:lpstr>
      <vt:lpstr>Example 5: Solving Trigonometric Equations by Graphing</vt:lpstr>
      <vt:lpstr>Example 5: Solving Trigonometric Equations by Graphing (cont.)</vt:lpstr>
      <vt:lpstr>Example 5: Solving Trigonometric Equations by Graphing (cont.)</vt:lpstr>
      <vt:lpstr>Example 5: Solving Trigonometric Equations by Graphing (cont.)</vt:lpstr>
      <vt:lpstr>Example 5: Solving Trigonometric Equations by Graphing (cont.)</vt:lpstr>
      <vt:lpstr>Example 6: Solving Equations Using Trigonometric Identities</vt:lpstr>
      <vt:lpstr>Example 6: Solving Equations Using Trigonometric Identities (cont.)</vt:lpstr>
      <vt:lpstr>Example 6: Solving Equations Using Trigonometric Identities (cont.)</vt:lpstr>
      <vt:lpstr>Example 7: Solving Equations by Isolating the Trigonometric Function</vt:lpstr>
      <vt:lpstr>Example 7: Solving Equations by Isolating the Trigonometric Function (cont.)</vt:lpstr>
      <vt:lpstr>Example 8: Solving Equations Using Inverse Trigonometric Functions</vt:lpstr>
      <vt:lpstr>Example 8: Solving Equations Using Inverse Trigonometric Functions (cont.)</vt:lpstr>
      <vt:lpstr>Example 9: Solving Equations Using Inverse Trigonometric Functions</vt:lpstr>
      <vt:lpstr>Example 9: Solving Equations Using Inverse Trigonometric Functions (cont.)</vt:lpstr>
      <vt:lpstr>Example 9: Solving Equations Using Inverse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137</cp:revision>
  <dcterms:created xsi:type="dcterms:W3CDTF">2013-04-26T14:43:13Z</dcterms:created>
  <dcterms:modified xsi:type="dcterms:W3CDTF">2022-08-18T17:46:07Z</dcterms:modified>
</cp:coreProperties>
</file>