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Euclid Math Two" panose="02050601010101010101" pitchFamily="18" charset="2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60"/>
  </p:normalViewPr>
  <p:slideViewPr>
    <p:cSldViewPr>
      <p:cViewPr varScale="1">
        <p:scale>
          <a:sx n="107" d="100"/>
          <a:sy n="107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0745B-E8E7-4AE5-8084-301E2592C397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BB47-90FC-40E3-968E-2EE3F849B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Reading and Writing Whole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Whole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Reading and Writing Whole Numbers</a:t>
            </a:r>
          </a:p>
          <a:p>
            <a:r>
              <a:rPr lang="en-US" dirty="0">
                <a:solidFill>
                  <a:srgbClr val="000000"/>
                </a:solidFill>
              </a:rPr>
              <a:t>You should note the following four things when reading or writing whole numbers: 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Digits are read in </a:t>
            </a:r>
            <a:r>
              <a:rPr lang="en-US" b="1" dirty="0">
                <a:solidFill>
                  <a:srgbClr val="C00000"/>
                </a:solidFill>
              </a:rPr>
              <a:t>groups of three</a:t>
            </a:r>
            <a:r>
              <a:rPr lang="en-US" dirty="0">
                <a:solidFill>
                  <a:srgbClr val="000000"/>
                </a:solidFill>
              </a:rPr>
              <a:t>. (See Figure 1.2.)  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Commas are used to separate groups of three digits 	</a:t>
            </a:r>
            <a:r>
              <a:rPr lang="en-US" b="1" dirty="0">
                <a:solidFill>
                  <a:srgbClr val="C00000"/>
                </a:solidFill>
              </a:rPr>
              <a:t>if a number has more than four digits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The word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 does not appear in English word 	equivalents. 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 is said only when reading a 	decimal point.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Whole Numbers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Reading and Writing Whole Numbers (cont.)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4.</a:t>
            </a:r>
            <a:r>
              <a:rPr lang="en-US" dirty="0">
                <a:solidFill>
                  <a:srgbClr val="000000"/>
                </a:solidFill>
              </a:rPr>
              <a:t>	Hyphens (-) are used to write English words for the 	two-digit numbers from 21 to 99 except for those 	that end in 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653 </a:t>
            </a:r>
            <a:r>
              <a:rPr lang="en-US" sz="2000" dirty="0">
                <a:solidFill>
                  <a:srgbClr val="008080"/>
                </a:solidFill>
              </a:rPr>
              <a:t>(standard notation)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600 + 50 + 3 </a:t>
            </a:r>
            <a:r>
              <a:rPr lang="en-US" sz="2000" dirty="0">
                <a:solidFill>
                  <a:srgbClr val="008080"/>
                </a:solidFill>
              </a:rPr>
              <a:t>(expanded notation)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six hundred fifty-three </a:t>
            </a:r>
            <a:r>
              <a:rPr lang="en-US" sz="2000" dirty="0">
                <a:solidFill>
                  <a:srgbClr val="008080"/>
                </a:solidFill>
              </a:rPr>
              <a:t>(English word equivalent)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75,900</a:t>
            </a:r>
            <a:r>
              <a:rPr lang="en-US" dirty="0"/>
              <a:t> </a:t>
            </a:r>
            <a:r>
              <a:rPr lang="en-US" sz="2000" dirty="0">
                <a:solidFill>
                  <a:srgbClr val="008080"/>
                </a:solidFill>
              </a:rPr>
              <a:t>(standard notation)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70,000 + 5000 + 900 + 0 + 0 </a:t>
            </a:r>
            <a:r>
              <a:rPr lang="en-US" sz="2000" dirty="0">
                <a:solidFill>
                  <a:srgbClr val="008080"/>
                </a:solidFill>
              </a:rPr>
              <a:t>(expanded notation)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seventy-five thousand, nine hundred </a:t>
            </a:r>
            <a:r>
              <a:rPr lang="en-US" sz="2000" dirty="0">
                <a:solidFill>
                  <a:srgbClr val="008080"/>
                </a:solidFill>
              </a:rPr>
              <a:t>(English word equivalent)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8407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8407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8000 + _______ + ________ + ________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eight thousand </a:t>
            </a:r>
            <a:r>
              <a:rPr lang="en-US" dirty="0">
                <a:solidFill>
                  <a:srgbClr val="000099"/>
                </a:solidFill>
              </a:rPr>
              <a:t>__________________ </a:t>
            </a:r>
          </a:p>
        </p:txBody>
      </p:sp>
      <p:graphicFrame>
        <p:nvGraphicFramePr>
          <p:cNvPr id="314369" name="Object 1"/>
          <p:cNvGraphicFramePr>
            <a:graphicFrameLocks noChangeAspect="1"/>
          </p:cNvGraphicFramePr>
          <p:nvPr/>
        </p:nvGraphicFramePr>
        <p:xfrm>
          <a:off x="2971800" y="2237096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571252" imgH="291973" progId="Equation.DSMT4">
                  <p:embed/>
                </p:oleObj>
              </mc:Choice>
              <mc:Fallback>
                <p:oleObj name="Equation" r:id="rId3" imgW="571252" imgH="291973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37096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4773304" y="225074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215713" imgH="291847" progId="Equation.DSMT4">
                  <p:embed/>
                </p:oleObj>
              </mc:Choice>
              <mc:Fallback>
                <p:oleObj name="Equation" r:id="rId5" imgW="215713" imgH="291847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304" y="2250744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6553200" y="2250744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7" imgW="203112" imgH="279279" progId="Equation.DSMT4">
                  <p:embed/>
                </p:oleObj>
              </mc:Choice>
              <mc:Fallback>
                <p:oleObj name="Equation" r:id="rId7" imgW="203112" imgH="27927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50744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2" name="Object 4"/>
          <p:cNvGraphicFramePr>
            <a:graphicFrameLocks noChangeAspect="1"/>
          </p:cNvGraphicFramePr>
          <p:nvPr/>
        </p:nvGraphicFramePr>
        <p:xfrm>
          <a:off x="2944504" y="2942232"/>
          <a:ext cx="287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9" imgW="2870200" imgH="406400" progId="Equation.DSMT4">
                  <p:embed/>
                </p:oleObj>
              </mc:Choice>
              <mc:Fallback>
                <p:oleObj name="Equation" r:id="rId9" imgW="2870200" imgH="4064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504" y="2942232"/>
                        <a:ext cx="2870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15,352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15,352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10,000 + ______ + ______ +   ______ + _____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fifteen thousand,</a:t>
            </a:r>
            <a:r>
              <a:rPr lang="en-US" dirty="0">
                <a:solidFill>
                  <a:srgbClr val="000099"/>
                </a:solidFill>
              </a:rPr>
              <a:t>_______________________</a:t>
            </a:r>
          </a:p>
        </p:txBody>
      </p:sp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3352800" y="2254581"/>
          <a:ext cx="74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748975" imgH="291973" progId="Equation.DSMT4">
                  <p:embed/>
                </p:oleObj>
              </mc:Choice>
              <mc:Fallback>
                <p:oleObj name="Equation" r:id="rId3" imgW="748975" imgH="291973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54581"/>
                        <a:ext cx="74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4814248" y="2254581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5" imgW="558558" imgH="291973" progId="Equation.DSMT4">
                  <p:embed/>
                </p:oleObj>
              </mc:Choice>
              <mc:Fallback>
                <p:oleObj name="Equation" r:id="rId5" imgW="558558" imgH="291973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48" y="2254581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6553200" y="2254581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7" imgW="393529" imgH="291973" progId="Equation.DSMT4">
                  <p:embed/>
                </p:oleObj>
              </mc:Choice>
              <mc:Fallback>
                <p:oleObj name="Equation" r:id="rId7" imgW="393529" imgH="291973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54581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7924800" y="2262541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9" imgW="190500" imgH="279400" progId="Equation.DSMT4">
                  <p:embed/>
                </p:oleObj>
              </mc:Choice>
              <mc:Fallback>
                <p:oleObj name="Equation" r:id="rId9" imgW="190500" imgH="2794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62541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3249304" y="2919104"/>
          <a:ext cx="347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1" imgW="3479800" imgH="406400" progId="Equation.DSMT4">
                  <p:embed/>
                </p:oleObj>
              </mc:Choice>
              <mc:Fallback>
                <p:oleObj name="Equation" r:id="rId11" imgW="3479800" imgH="4064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304" y="2919104"/>
                        <a:ext cx="347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dirty="0">
                <a:solidFill>
                  <a:srgbClr val="0000FF"/>
                </a:solidFill>
              </a:rPr>
              <a:t>four hundred eighty thousand, five hundred thirty-three</a:t>
            </a:r>
            <a:r>
              <a:rPr lang="en-US" dirty="0"/>
              <a:t> in standard notation.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480,533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Write </a:t>
            </a:r>
            <a:r>
              <a:rPr lang="en-US" dirty="0">
                <a:solidFill>
                  <a:srgbClr val="0000FF"/>
                </a:solidFill>
              </a:rPr>
              <a:t>five hundred seventy-two thousand, six hundred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in standard notation.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572,600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dirty="0">
                <a:solidFill>
                  <a:srgbClr val="0000FF"/>
                </a:solidFill>
              </a:rPr>
              <a:t>two million, eight hundred thousand, thirty-five</a:t>
            </a:r>
            <a:r>
              <a:rPr lang="en-US" dirty="0"/>
              <a:t> in standard notation.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99"/>
                </a:solidFill>
              </a:rPr>
              <a:t>2,800, _________</a:t>
            </a:r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1981200" y="32004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558558" imgH="291973" progId="Equation.DSMT4">
                  <p:embed/>
                </p:oleObj>
              </mc:Choice>
              <mc:Fallback>
                <p:oleObj name="Equation" r:id="rId3" imgW="558558" imgH="29197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Completion Example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</a:t>
            </a:r>
            <a:r>
              <a:rPr lang="en-US" dirty="0">
                <a:solidFill>
                  <a:srgbClr val="0000FF"/>
                </a:solidFill>
              </a:rPr>
              <a:t>five million, three hundred fifty thousand</a:t>
            </a:r>
            <a:r>
              <a:rPr lang="en-US" dirty="0"/>
              <a:t> in standard notation.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99"/>
                </a:solidFill>
              </a:rPr>
              <a:t>5, ______, _______</a:t>
            </a:r>
            <a:endParaRPr 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295937" name="Object 1"/>
          <p:cNvGraphicFramePr>
            <a:graphicFrameLocks noChangeAspect="1"/>
          </p:cNvGraphicFramePr>
          <p:nvPr/>
        </p:nvGraphicFramePr>
        <p:xfrm>
          <a:off x="1143000" y="3186752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558558" imgH="291973" progId="Equation.DSMT4">
                  <p:embed/>
                </p:oleObj>
              </mc:Choice>
              <mc:Fallback>
                <p:oleObj name="Equation" r:id="rId3" imgW="558558" imgH="29197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86752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38" name="Object 2"/>
          <p:cNvGraphicFramePr>
            <a:graphicFrameLocks noChangeAspect="1"/>
          </p:cNvGraphicFramePr>
          <p:nvPr/>
        </p:nvGraphicFramePr>
        <p:xfrm>
          <a:off x="2473656" y="32004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571252" imgH="291973" progId="Equation.DSMT4">
                  <p:embed/>
                </p:oleObj>
              </mc:Choice>
              <mc:Fallback>
                <p:oleObj name="Equation" r:id="rId5" imgW="571252" imgH="29197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656" y="32004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Know the values of the places for whole numbers in the decimal system. </a:t>
            </a:r>
          </a:p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Understand the concept of a place value number system. </a:t>
            </a:r>
          </a:p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Know the powers of ten. </a:t>
            </a:r>
          </a:p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Read and write whole numbers in the decimal system.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0227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Write the following numbers in expanded notation 	and in their English word equivalents. </a:t>
            </a:r>
          </a:p>
          <a:p>
            <a:pPr>
              <a:lnSpc>
                <a:spcPct val="150000"/>
              </a:lnSpc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a.</a:t>
            </a:r>
            <a:r>
              <a:rPr lang="en-US" dirty="0">
                <a:solidFill>
                  <a:srgbClr val="000000"/>
                </a:solidFill>
              </a:rPr>
              <a:t>	512 			</a:t>
            </a:r>
            <a:r>
              <a:rPr lang="en-US" b="1" dirty="0">
                <a:solidFill>
                  <a:srgbClr val="000000"/>
                </a:solidFill>
              </a:rPr>
              <a:t>b.  </a:t>
            </a:r>
            <a:r>
              <a:rPr lang="en-US" dirty="0">
                <a:solidFill>
                  <a:srgbClr val="000000"/>
                </a:solidFill>
              </a:rPr>
              <a:t>6394 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Write one hundred eighty thousand, five hundred 	forty-three in standard notation.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Answers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990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28301"/>
              </p:ext>
            </p:extLst>
          </p:nvPr>
        </p:nvGraphicFramePr>
        <p:xfrm>
          <a:off x="490538" y="1447800"/>
          <a:ext cx="79629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7962840" imgH="1955520" progId="Equation.DSMT4">
                  <p:embed/>
                </p:oleObj>
              </mc:Choice>
              <mc:Fallback>
                <p:oleObj name="Equation" r:id="rId3" imgW="7962840" imgH="1955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447800"/>
                        <a:ext cx="79629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Decimal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Place Value System</a:t>
            </a:r>
          </a:p>
          <a:p>
            <a:r>
              <a:rPr lang="en-US" dirty="0">
                <a:solidFill>
                  <a:srgbClr val="000000"/>
                </a:solidFill>
              </a:rPr>
              <a:t>The decimal system (or base ten system) is a </a:t>
            </a:r>
            <a:r>
              <a:rPr lang="en-US" b="1" dirty="0">
                <a:solidFill>
                  <a:srgbClr val="C00000"/>
                </a:solidFill>
              </a:rPr>
              <a:t>place value system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that depends on three things: </a:t>
            </a:r>
          </a:p>
          <a:p>
            <a:pPr>
              <a:tabLst>
                <a:tab pos="463550" algn="l"/>
              </a:tabLst>
            </a:pPr>
            <a:r>
              <a:rPr lang="de-DE" b="1" dirty="0">
                <a:solidFill>
                  <a:srgbClr val="000000"/>
                </a:solidFill>
              </a:rPr>
              <a:t>1.</a:t>
            </a:r>
            <a:r>
              <a:rPr lang="de-DE" dirty="0">
                <a:solidFill>
                  <a:srgbClr val="000000"/>
                </a:solidFill>
              </a:rPr>
              <a:t>	The </a:t>
            </a:r>
            <a:r>
              <a:rPr lang="de-DE" b="1" dirty="0">
                <a:solidFill>
                  <a:srgbClr val="C00000"/>
                </a:solidFill>
              </a:rPr>
              <a:t>ten digits</a:t>
            </a:r>
            <a:r>
              <a:rPr lang="de-DE" dirty="0">
                <a:solidFill>
                  <a:srgbClr val="000000"/>
                </a:solidFill>
              </a:rPr>
              <a:t>: 0, 1, 2, 3, 4, 5, 6, 7, 8, 9; 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The </a:t>
            </a:r>
            <a:r>
              <a:rPr lang="en-US" b="1" dirty="0">
                <a:solidFill>
                  <a:srgbClr val="C00000"/>
                </a:solidFill>
              </a:rPr>
              <a:t>placement</a:t>
            </a:r>
            <a:r>
              <a:rPr lang="en-US" dirty="0">
                <a:solidFill>
                  <a:srgbClr val="000000"/>
                </a:solidFill>
              </a:rPr>
              <a:t> of each digit; and </a:t>
            </a:r>
          </a:p>
          <a:p>
            <a:pPr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value</a:t>
            </a:r>
            <a:r>
              <a:rPr lang="en-US" dirty="0">
                <a:solidFill>
                  <a:srgbClr val="000000"/>
                </a:solidFill>
              </a:rPr>
              <a:t> of each place.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954</a:t>
            </a:r>
            <a:r>
              <a:rPr lang="en-US" dirty="0"/>
              <a:t> </a:t>
            </a:r>
            <a:r>
              <a:rPr lang="en-US" sz="2000" dirty="0">
                <a:solidFill>
                  <a:srgbClr val="008080"/>
                </a:solidFill>
              </a:rPr>
              <a:t>(standard notation) </a:t>
            </a:r>
          </a:p>
          <a:p>
            <a:r>
              <a:rPr lang="en-US" dirty="0"/>
              <a:t>   	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		</a:t>
            </a:r>
            <a:r>
              <a:rPr lang="en-US" sz="2000" dirty="0">
                <a:solidFill>
                  <a:srgbClr val="008080"/>
                </a:solidFill>
              </a:rPr>
              <a:t> </a:t>
            </a:r>
          </a:p>
          <a:p>
            <a:r>
              <a:rPr lang="fr-FR" sz="2000" dirty="0">
                <a:solidFill>
                  <a:srgbClr val="008080"/>
                </a:solidFill>
              </a:rPr>
              <a:t>    	 </a:t>
            </a:r>
            <a:r>
              <a:rPr lang="fr-FR" dirty="0"/>
              <a:t>		</a:t>
            </a:r>
            <a:r>
              <a:rPr lang="fr-FR" sz="2000" dirty="0">
                <a:solidFill>
                  <a:srgbClr val="008080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dirty="0">
                <a:solidFill>
                  <a:srgbClr val="0000FF"/>
                </a:solidFill>
              </a:rPr>
              <a:t>954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491461" y="2073892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491461" y="2640959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9448" y="1828800"/>
            <a:ext cx="1632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9      5     4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95952" y="2452048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100      10      1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9358" y="1883392"/>
            <a:ext cx="2883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digits (standard notation)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509358" y="2419290"/>
            <a:ext cx="1512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8080"/>
                </a:solidFill>
              </a:rPr>
              <a:t>place values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080448" y="3259484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9(100) + 5(10) + 4(1)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080448" y="3962400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</a:t>
            </a:r>
            <a:r>
              <a:rPr lang="en-US" sz="2800" dirty="0">
                <a:solidFill>
                  <a:srgbClr val="FF0000"/>
                </a:solidFill>
              </a:rPr>
              <a:t>900 + 50 + 4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352800" y="4023955"/>
            <a:ext cx="2313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(expanded notation)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6507</a:t>
            </a:r>
            <a:r>
              <a:rPr lang="en-US" dirty="0"/>
              <a:t> </a:t>
            </a:r>
            <a:r>
              <a:rPr lang="en-US" sz="2000" dirty="0">
                <a:solidFill>
                  <a:srgbClr val="008080"/>
                </a:solidFill>
              </a:rPr>
              <a:t>(standard notation)</a:t>
            </a:r>
          </a:p>
          <a:p>
            <a:r>
              <a:rPr lang="en-US" dirty="0">
                <a:solidFill>
                  <a:srgbClr val="0000FF"/>
                </a:solidFill>
              </a:rPr>
              <a:t>6       5      0     7 </a:t>
            </a:r>
            <a:r>
              <a:rPr lang="en-US" dirty="0"/>
              <a:t>	       </a:t>
            </a:r>
            <a:endParaRPr lang="en-US" sz="2000" dirty="0">
              <a:solidFill>
                <a:srgbClr val="008080"/>
              </a:solidFill>
            </a:endParaRPr>
          </a:p>
          <a:p>
            <a:r>
              <a:rPr lang="fr-FR" sz="2000" dirty="0">
                <a:solidFill>
                  <a:srgbClr val="008080"/>
                </a:solidFill>
              </a:rPr>
              <a:t>1000    100    10      1 </a:t>
            </a:r>
            <a:r>
              <a:rPr lang="fr-FR" dirty="0"/>
              <a:t>	       </a:t>
            </a:r>
            <a:r>
              <a:rPr lang="fr-FR" sz="2000" dirty="0">
                <a:solidFill>
                  <a:srgbClr val="008080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olidFill>
                  <a:srgbClr val="0000FF"/>
                </a:solidFill>
              </a:rPr>
              <a:t>6507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2970271" y="2071048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2970272" y="2638115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98318" y="1891352"/>
            <a:ext cx="2883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digits (standard notation)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911966" y="2403144"/>
            <a:ext cx="1512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8080"/>
                </a:solidFill>
              </a:rPr>
              <a:t>place values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54456" y="3118738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6(1000) + 5(100) + 0(10) + 7(1)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54456" y="3728338"/>
            <a:ext cx="311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6000 + 500 + 0 + 7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19600" y="3789893"/>
            <a:ext cx="277082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8080"/>
                </a:solidFill>
              </a:rPr>
              <a:t>(expanded notation)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8080"/>
                </a:solidFill>
              </a:rPr>
              <a:t>[</a:t>
            </a:r>
            <a:r>
              <a:rPr lang="en-US" sz="2000" b="1" dirty="0">
                <a:solidFill>
                  <a:srgbClr val="008080"/>
                </a:solidFill>
              </a:rPr>
              <a:t>Note</a:t>
            </a:r>
            <a:r>
              <a:rPr lang="en-US" sz="2000" dirty="0">
                <a:solidFill>
                  <a:srgbClr val="008080"/>
                </a:solidFill>
              </a:rPr>
              <a:t>: The 0 is optional.]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expanded notation form of </a:t>
            </a:r>
            <a:r>
              <a:rPr lang="en-US" dirty="0">
                <a:solidFill>
                  <a:srgbClr val="0000FF"/>
                </a:solidFill>
              </a:rPr>
              <a:t>32,081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32,081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30,000 + _______ + ________ + ________ + 1</a:t>
            </a:r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3429000" y="27559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736600" imgH="292100" progId="Equation.DSMT4">
                  <p:embed/>
                </p:oleObj>
              </mc:Choice>
              <mc:Fallback>
                <p:oleObj name="Equation" r:id="rId3" imgW="736600" imgH="292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559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/>
          <p:cNvGraphicFramePr>
            <a:graphicFrameLocks noChangeAspect="1"/>
          </p:cNvGraphicFramePr>
          <p:nvPr/>
        </p:nvGraphicFramePr>
        <p:xfrm>
          <a:off x="5410200" y="2755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215713" imgH="291847" progId="Equation.DSMT4">
                  <p:embed/>
                </p:oleObj>
              </mc:Choice>
              <mc:Fallback>
                <p:oleObj name="Equation" r:id="rId5" imgW="215713" imgH="291847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55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7127544" y="273524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544" y="273524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the expanded notation form of </a:t>
            </a:r>
            <a:r>
              <a:rPr lang="en-US" dirty="0">
                <a:solidFill>
                  <a:srgbClr val="0000FF"/>
                </a:solidFill>
              </a:rPr>
              <a:t>497,500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497,500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400,000 + ______ + ______ + ______ + 0 + 0 </a:t>
            </a:r>
            <a:endParaRPr lang="en-US" b="1" dirty="0">
              <a:solidFill>
                <a:srgbClr val="000099"/>
              </a:solidFill>
            </a:endParaRPr>
          </a:p>
        </p:txBody>
      </p:sp>
      <p:graphicFrame>
        <p:nvGraphicFramePr>
          <p:cNvPr id="306177" name="Object 1"/>
          <p:cNvGraphicFramePr>
            <a:graphicFrameLocks noChangeAspect="1"/>
          </p:cNvGraphicFramePr>
          <p:nvPr/>
        </p:nvGraphicFramePr>
        <p:xfrm>
          <a:off x="3595048" y="2743200"/>
          <a:ext cx="104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1040948" imgH="330057" progId="Equation.DSMT4">
                  <p:embed/>
                </p:oleObj>
              </mc:Choice>
              <mc:Fallback>
                <p:oleObj name="Equation" r:id="rId3" imgW="1040948" imgH="33005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048" y="2743200"/>
                        <a:ext cx="1041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78" name="Object 2"/>
          <p:cNvGraphicFramePr>
            <a:graphicFrameLocks noChangeAspect="1"/>
          </p:cNvGraphicFramePr>
          <p:nvPr/>
        </p:nvGraphicFramePr>
        <p:xfrm>
          <a:off x="5119048" y="275116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736600" imgH="292100" progId="Equation.DSMT4">
                  <p:embed/>
                </p:oleObj>
              </mc:Choice>
              <mc:Fallback>
                <p:oleObj name="Equation" r:id="rId5" imgW="736600" imgH="292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275116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6643048" y="275912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571252" imgH="291973" progId="Equation.DSMT4">
                  <p:embed/>
                </p:oleObj>
              </mc:Choice>
              <mc:Fallback>
                <p:oleObj name="Equation" r:id="rId7" imgW="571252" imgH="29197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048" y="275912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Whole Numbers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4981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Whole Numbers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whole numbers </a:t>
            </a:r>
            <a:r>
              <a:rPr lang="en-US" dirty="0">
                <a:solidFill>
                  <a:srgbClr val="000000"/>
                </a:solidFill>
              </a:rPr>
              <a:t>are the counting numbers and the number 0.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𝕎</a:t>
            </a:r>
            <a:r>
              <a:rPr lang="pl-PL" dirty="0">
                <a:solidFill>
                  <a:srgbClr val="0000FF"/>
                </a:solidFill>
                <a:latin typeface="Euclid Math Two" pitchFamily="18" charset="2"/>
              </a:rPr>
              <a:t> </a:t>
            </a:r>
            <a:r>
              <a:rPr lang="pl-PL" dirty="0">
                <a:solidFill>
                  <a:srgbClr val="0000FF"/>
                </a:solidFill>
              </a:rPr>
              <a:t>= {0, 1, 2, 3, 4, 5, 6, 7, 8, 9, 10, 11, 12, 13, 14, 15,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pl-PL" dirty="0">
                <a:solidFill>
                  <a:srgbClr val="0000FF"/>
                </a:solidFill>
              </a:rPr>
              <a:t>...}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Whole Numbers </a:t>
            </a:r>
          </a:p>
        </p:txBody>
      </p:sp>
      <p:pic>
        <p:nvPicPr>
          <p:cNvPr id="3225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086" y="1143000"/>
            <a:ext cx="6817828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84820" y="5576248"/>
            <a:ext cx="117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Figure 1.2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492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Courier New</vt:lpstr>
      <vt:lpstr>Calibri</vt:lpstr>
      <vt:lpstr>Arial</vt:lpstr>
      <vt:lpstr>Euclid Math Two</vt:lpstr>
      <vt:lpstr>Cambria Math</vt:lpstr>
      <vt:lpstr>Office Theme</vt:lpstr>
      <vt:lpstr>Equation</vt:lpstr>
      <vt:lpstr>Section 1.1</vt:lpstr>
      <vt:lpstr>Objectives</vt:lpstr>
      <vt:lpstr>The Decimal System</vt:lpstr>
      <vt:lpstr>Example 1</vt:lpstr>
      <vt:lpstr>Example 2</vt:lpstr>
      <vt:lpstr>Completion Example 3</vt:lpstr>
      <vt:lpstr>Completion Example 4</vt:lpstr>
      <vt:lpstr>Reading and Writing Whole Numbers </vt:lpstr>
      <vt:lpstr>Reading and Writing Whole Numbers </vt:lpstr>
      <vt:lpstr>Reading and Writing Whole Numbers </vt:lpstr>
      <vt:lpstr>Reading and Writing Whole Numbers </vt:lpstr>
      <vt:lpstr>Example 5</vt:lpstr>
      <vt:lpstr>Example 6</vt:lpstr>
      <vt:lpstr>Completion Example 7</vt:lpstr>
      <vt:lpstr>Completion Example 8</vt:lpstr>
      <vt:lpstr>Example 9</vt:lpstr>
      <vt:lpstr>Example 10</vt:lpstr>
      <vt:lpstr>Completion Example 11</vt:lpstr>
      <vt:lpstr> Completion Example 12</vt:lpstr>
      <vt:lpstr>Practice Problems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Mathematics</dc:title>
  <dc:creator>Hawkes Learning Systems</dc:creator>
  <cp:lastModifiedBy>Daniel Breuer</cp:lastModifiedBy>
  <cp:revision>47</cp:revision>
  <dcterms:created xsi:type="dcterms:W3CDTF">2013-04-26T14:43:13Z</dcterms:created>
  <dcterms:modified xsi:type="dcterms:W3CDTF">2018-08-30T12:34:36Z</dcterms:modified>
</cp:coreProperties>
</file>