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224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40.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3.wmf"/><Relationship Id="rId4"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3.wmf"/><Relationship Id="rId5" Type="http://schemas.openxmlformats.org/officeDocument/2006/relationships/image" Target="../media/image48.wmf"/><Relationship Id="rId4" Type="http://schemas.openxmlformats.org/officeDocument/2006/relationships/image" Target="../media/image4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1.wmf"/><Relationship Id="rId7" Type="http://schemas.openxmlformats.org/officeDocument/2006/relationships/image" Target="../media/image14.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16.wmf"/><Relationship Id="rId7" Type="http://schemas.openxmlformats.org/officeDocument/2006/relationships/image" Target="../media/image31.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0.wmf"/><Relationship Id="rId5" Type="http://schemas.openxmlformats.org/officeDocument/2006/relationships/image" Target="../media/image19.wmf"/><Relationship Id="rId4"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1FD657-107F-4830-AD20-1EE4851360C2}"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87F4EE-CBA5-443D-AEFA-DED77D1E18A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21.bin"/><Relationship Id="rId14" Type="http://schemas.openxmlformats.org/officeDocument/2006/relationships/image" Target="../media/image2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5" Type="http://schemas.openxmlformats.org/officeDocument/2006/relationships/oleObject" Target="../embeddings/oleObject25.bin"/><Relationship Id="rId4" Type="http://schemas.openxmlformats.org/officeDocument/2006/relationships/image" Target="../media/image22.wmf"/></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5.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23.wmf"/><Relationship Id="rId4" Type="http://schemas.openxmlformats.org/officeDocument/2006/relationships/image" Target="../media/image24.wmf"/><Relationship Id="rId9" Type="http://schemas.openxmlformats.org/officeDocument/2006/relationships/oleObject" Target="../embeddings/oleObject29.bin"/><Relationship Id="rId14" Type="http://schemas.openxmlformats.org/officeDocument/2006/relationships/image" Target="../media/image27.wmf"/></Relationships>
</file>

<file path=ppt/slides/_rels/slide13.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37.bin"/><Relationship Id="rId18" Type="http://schemas.openxmlformats.org/officeDocument/2006/relationships/image" Target="../media/image32.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19.wmf"/><Relationship Id="rId17" Type="http://schemas.openxmlformats.org/officeDocument/2006/relationships/oleObject" Target="../embeddings/oleObject39.bin"/><Relationship Id="rId2" Type="http://schemas.openxmlformats.org/officeDocument/2006/relationships/slideLayout" Target="../slideLayouts/slideLayout2.xml"/><Relationship Id="rId16" Type="http://schemas.openxmlformats.org/officeDocument/2006/relationships/image" Target="../media/image31.wmf"/><Relationship Id="rId1" Type="http://schemas.openxmlformats.org/officeDocument/2006/relationships/vmlDrawing" Target="../drawings/vmlDrawing8.vml"/><Relationship Id="rId6" Type="http://schemas.openxmlformats.org/officeDocument/2006/relationships/image" Target="../media/image29.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oleObject" Target="../embeddings/oleObject38.bin"/><Relationship Id="rId10" Type="http://schemas.openxmlformats.org/officeDocument/2006/relationships/image" Target="../media/image17.wmf"/><Relationship Id="rId4" Type="http://schemas.openxmlformats.org/officeDocument/2006/relationships/image" Target="../media/image28.wmf"/><Relationship Id="rId9" Type="http://schemas.openxmlformats.org/officeDocument/2006/relationships/oleObject" Target="../embeddings/oleObject35.bin"/><Relationship Id="rId14" Type="http://schemas.openxmlformats.org/officeDocument/2006/relationships/image" Target="../media/image30.wmf"/></Relationships>
</file>

<file path=ppt/slides/_rels/slide14.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5" Type="http://schemas.openxmlformats.org/officeDocument/2006/relationships/oleObject" Target="../embeddings/oleObject41.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43.bin"/></Relationships>
</file>

<file path=ppt/slides/_rels/slide15.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49.bin"/><Relationship Id="rId18" Type="http://schemas.openxmlformats.org/officeDocument/2006/relationships/image" Target="../media/image40.wmf"/><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38.wmf"/><Relationship Id="rId17" Type="http://schemas.openxmlformats.org/officeDocument/2006/relationships/oleObject" Target="../embeddings/oleObject52.bin"/><Relationship Id="rId2" Type="http://schemas.openxmlformats.org/officeDocument/2006/relationships/slideLayout" Target="../slideLayouts/slideLayout2.xml"/><Relationship Id="rId16" Type="http://schemas.openxmlformats.org/officeDocument/2006/relationships/image" Target="../media/image39.wmf"/><Relationship Id="rId20" Type="http://schemas.openxmlformats.org/officeDocument/2006/relationships/image" Target="../media/image41.wmf"/><Relationship Id="rId1" Type="http://schemas.openxmlformats.org/officeDocument/2006/relationships/vmlDrawing" Target="../drawings/vmlDrawing10.vml"/><Relationship Id="rId6" Type="http://schemas.openxmlformats.org/officeDocument/2006/relationships/image" Target="../media/image35.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1.bin"/><Relationship Id="rId10" Type="http://schemas.openxmlformats.org/officeDocument/2006/relationships/image" Target="../media/image37.wmf"/><Relationship Id="rId19" Type="http://schemas.openxmlformats.org/officeDocument/2006/relationships/oleObject" Target="../embeddings/oleObject53.bin"/><Relationship Id="rId4" Type="http://schemas.openxmlformats.org/officeDocument/2006/relationships/image" Target="../media/image34.wmf"/><Relationship Id="rId9" Type="http://schemas.openxmlformats.org/officeDocument/2006/relationships/oleObject" Target="../embeddings/oleObject47.bin"/><Relationship Id="rId14" Type="http://schemas.openxmlformats.org/officeDocument/2006/relationships/oleObject" Target="../embeddings/oleObject50.bin"/></Relationships>
</file>

<file path=ppt/slides/_rels/slide16.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3.wmf"/><Relationship Id="rId5" Type="http://schemas.openxmlformats.org/officeDocument/2006/relationships/oleObject" Target="../embeddings/oleObject55.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oleObject" Target="../embeddings/oleObject64.bin"/><Relationship Id="rId18" Type="http://schemas.openxmlformats.org/officeDocument/2006/relationships/oleObject" Target="../embeddings/oleObject69.bin"/><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oleObject" Target="../embeddings/oleObject63.bin"/><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oleObject" Target="../embeddings/oleObject67.bin"/><Relationship Id="rId1" Type="http://schemas.openxmlformats.org/officeDocument/2006/relationships/vmlDrawing" Target="../drawings/vmlDrawing12.vml"/><Relationship Id="rId6" Type="http://schemas.openxmlformats.org/officeDocument/2006/relationships/image" Target="../media/image45.wmf"/><Relationship Id="rId11" Type="http://schemas.openxmlformats.org/officeDocument/2006/relationships/image" Target="../media/image47.wmf"/><Relationship Id="rId5" Type="http://schemas.openxmlformats.org/officeDocument/2006/relationships/oleObject" Target="../embeddings/oleObject59.bin"/><Relationship Id="rId15" Type="http://schemas.openxmlformats.org/officeDocument/2006/relationships/oleObject" Target="../embeddings/oleObject66.bin"/><Relationship Id="rId10" Type="http://schemas.openxmlformats.org/officeDocument/2006/relationships/oleObject" Target="../embeddings/oleObject62.bin"/><Relationship Id="rId4" Type="http://schemas.openxmlformats.org/officeDocument/2006/relationships/image" Target="../media/image43.wmf"/><Relationship Id="rId9" Type="http://schemas.openxmlformats.org/officeDocument/2006/relationships/image" Target="../media/image46.wmf"/><Relationship Id="rId14" Type="http://schemas.openxmlformats.org/officeDocument/2006/relationships/oleObject" Target="../embeddings/oleObject65.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oleObject" Target="../embeddings/oleObject76.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5.wmf"/><Relationship Id="rId11" Type="http://schemas.openxmlformats.org/officeDocument/2006/relationships/oleObject" Target="../embeddings/oleObject75.bin"/><Relationship Id="rId5" Type="http://schemas.openxmlformats.org/officeDocument/2006/relationships/oleObject" Target="../embeddings/oleObject71.bin"/><Relationship Id="rId15" Type="http://schemas.openxmlformats.org/officeDocument/2006/relationships/image" Target="../media/image48.wmf"/><Relationship Id="rId10" Type="http://schemas.openxmlformats.org/officeDocument/2006/relationships/oleObject" Target="../embeddings/oleObject74.bin"/><Relationship Id="rId4" Type="http://schemas.openxmlformats.org/officeDocument/2006/relationships/image" Target="../media/image43.wmf"/><Relationship Id="rId9" Type="http://schemas.openxmlformats.org/officeDocument/2006/relationships/image" Target="../media/image46.wmf"/><Relationship Id="rId14" Type="http://schemas.openxmlformats.org/officeDocument/2006/relationships/oleObject" Target="../embeddings/oleObject77.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0.wmf"/><Relationship Id="rId5" Type="http://schemas.openxmlformats.org/officeDocument/2006/relationships/oleObject" Target="../embeddings/oleObject79.bin"/><Relationship Id="rId4" Type="http://schemas.openxmlformats.org/officeDocument/2006/relationships/image" Target="../media/image4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85.bin"/><Relationship Id="rId18" Type="http://schemas.openxmlformats.org/officeDocument/2006/relationships/image" Target="../media/image58.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55.wmf"/><Relationship Id="rId17" Type="http://schemas.openxmlformats.org/officeDocument/2006/relationships/oleObject" Target="../embeddings/oleObject87.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15.vml"/><Relationship Id="rId6" Type="http://schemas.openxmlformats.org/officeDocument/2006/relationships/image" Target="../media/image52.wmf"/><Relationship Id="rId11" Type="http://schemas.openxmlformats.org/officeDocument/2006/relationships/oleObject" Target="../embeddings/oleObject84.bin"/><Relationship Id="rId5" Type="http://schemas.openxmlformats.org/officeDocument/2006/relationships/oleObject" Target="../embeddings/oleObject81.bin"/><Relationship Id="rId15" Type="http://schemas.openxmlformats.org/officeDocument/2006/relationships/oleObject" Target="../embeddings/oleObject86.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83.bin"/><Relationship Id="rId14" Type="http://schemas.openxmlformats.org/officeDocument/2006/relationships/image" Target="../media/image56.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93.bin"/><Relationship Id="rId3" Type="http://schemas.openxmlformats.org/officeDocument/2006/relationships/oleObject" Target="../embeddings/oleObject88.bin"/><Relationship Id="rId7" Type="http://schemas.openxmlformats.org/officeDocument/2006/relationships/oleObject" Target="../embeddings/oleObject90.bin"/><Relationship Id="rId12"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0.wmf"/><Relationship Id="rId11" Type="http://schemas.openxmlformats.org/officeDocument/2006/relationships/oleObject" Target="../embeddings/oleObject92.bin"/><Relationship Id="rId5" Type="http://schemas.openxmlformats.org/officeDocument/2006/relationships/oleObject" Target="../embeddings/oleObject89.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91.bin"/><Relationship Id="rId14" Type="http://schemas.openxmlformats.org/officeDocument/2006/relationships/image" Target="../media/image64.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5.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66.wmf"/></Relationships>
</file>

<file path=ppt/slides/_rels/slide25.xml.rels><?xml version="1.0" encoding="UTF-8" standalone="yes"?>
<Relationships xmlns="http://schemas.openxmlformats.org/package/2006/relationships"><Relationship Id="rId2" Type="http://schemas.openxmlformats.org/officeDocument/2006/relationships/image" Target="../media/image6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9.wmf"/><Relationship Id="rId5" Type="http://schemas.openxmlformats.org/officeDocument/2006/relationships/oleObject" Target="../embeddings/oleObject97.bin"/><Relationship Id="rId4" Type="http://schemas.openxmlformats.org/officeDocument/2006/relationships/image" Target="../media/image68.wmf"/></Relationships>
</file>

<file path=ppt/slides/_rels/slide28.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98.bin"/><Relationship Id="rId7"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1.wmf"/><Relationship Id="rId5" Type="http://schemas.openxmlformats.org/officeDocument/2006/relationships/oleObject" Target="../embeddings/oleObject99.bin"/><Relationship Id="rId4" Type="http://schemas.openxmlformats.org/officeDocument/2006/relationships/image" Target="../media/image70.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5.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4.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8.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Subtraction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 </a:t>
            </a:r>
          </a:p>
        </p:txBody>
      </p:sp>
      <p:sp>
        <p:nvSpPr>
          <p:cNvPr id="7" name="Line 28"/>
          <p:cNvSpPr>
            <a:spLocks noChangeShapeType="1"/>
          </p:cNvSpPr>
          <p:nvPr/>
        </p:nvSpPr>
        <p:spPr bwMode="auto">
          <a:xfrm rot="16200000" flipH="1">
            <a:off x="4295436" y="2292073"/>
            <a:ext cx="533400" cy="0"/>
          </a:xfrm>
          <a:prstGeom prst="line">
            <a:avLst/>
          </a:prstGeom>
          <a:noFill/>
          <a:ln w="38100">
            <a:solidFill>
              <a:srgbClr val="C00C08"/>
            </a:solidFill>
            <a:round/>
            <a:headEnd/>
            <a:tailEnd type="triangle" w="med" len="med"/>
          </a:ln>
          <a:effectLst/>
        </p:spPr>
        <p:txBody>
          <a:bodyPr/>
          <a:lstStyle/>
          <a:p>
            <a:endParaRPr lang="en-US"/>
          </a:p>
        </p:txBody>
      </p:sp>
      <p:sp>
        <p:nvSpPr>
          <p:cNvPr id="8" name="Line 28"/>
          <p:cNvSpPr>
            <a:spLocks noChangeShapeType="1"/>
          </p:cNvSpPr>
          <p:nvPr/>
        </p:nvSpPr>
        <p:spPr bwMode="auto">
          <a:xfrm rot="16200000" flipH="1">
            <a:off x="6667500" y="2292073"/>
            <a:ext cx="533400" cy="0"/>
          </a:xfrm>
          <a:prstGeom prst="line">
            <a:avLst/>
          </a:prstGeom>
          <a:noFill/>
          <a:ln w="38100">
            <a:solidFill>
              <a:srgbClr val="C00C08"/>
            </a:solidFill>
            <a:round/>
            <a:headEnd/>
            <a:tailEnd type="triangle" w="med" len="med"/>
          </a:ln>
          <a:effectLst/>
        </p:spPr>
        <p:txBody>
          <a:bodyPr/>
          <a:lstStyle/>
          <a:p>
            <a:endParaRPr lang="en-US"/>
          </a:p>
        </p:txBody>
      </p:sp>
      <p:sp>
        <p:nvSpPr>
          <p:cNvPr id="9" name="Rectangle 8"/>
          <p:cNvSpPr/>
          <p:nvPr/>
        </p:nvSpPr>
        <p:spPr>
          <a:xfrm>
            <a:off x="4114800" y="1219200"/>
            <a:ext cx="1280160" cy="707886"/>
          </a:xfrm>
          <a:prstGeom prst="rect">
            <a:avLst/>
          </a:prstGeom>
        </p:spPr>
        <p:txBody>
          <a:bodyPr wrap="square">
            <a:spAutoFit/>
          </a:bodyPr>
          <a:lstStyle/>
          <a:p>
            <a:r>
              <a:rPr lang="en-US" sz="2000" dirty="0">
                <a:solidFill>
                  <a:srgbClr val="008080"/>
                </a:solidFill>
              </a:rPr>
              <a:t>Borrow 10</a:t>
            </a:r>
          </a:p>
          <a:p>
            <a:r>
              <a:rPr lang="en-US" sz="2000" dirty="0">
                <a:solidFill>
                  <a:srgbClr val="008080"/>
                </a:solidFill>
              </a:rPr>
              <a:t>from 60.  </a:t>
            </a:r>
          </a:p>
        </p:txBody>
      </p:sp>
      <p:sp>
        <p:nvSpPr>
          <p:cNvPr id="10" name="Rectangle 9"/>
          <p:cNvSpPr/>
          <p:nvPr/>
        </p:nvSpPr>
        <p:spPr>
          <a:xfrm>
            <a:off x="7315200" y="2756848"/>
            <a:ext cx="1647182" cy="400110"/>
          </a:xfrm>
          <a:prstGeom prst="rect">
            <a:avLst/>
          </a:prstGeom>
        </p:spPr>
        <p:txBody>
          <a:bodyPr wrap="none">
            <a:spAutoFit/>
          </a:bodyPr>
          <a:lstStyle/>
          <a:p>
            <a:r>
              <a:rPr lang="en-US" sz="2000" dirty="0">
                <a:solidFill>
                  <a:srgbClr val="008080"/>
                </a:solidFill>
              </a:rPr>
              <a:t>Now subtract.</a:t>
            </a:r>
            <a:endParaRPr lang="en-US" sz="2000" dirty="0"/>
          </a:p>
        </p:txBody>
      </p:sp>
      <p:graphicFrame>
        <p:nvGraphicFramePr>
          <p:cNvPr id="5123" name="Object 7"/>
          <p:cNvGraphicFramePr>
            <a:graphicFrameLocks noChangeAspect="1"/>
          </p:cNvGraphicFramePr>
          <p:nvPr/>
        </p:nvGraphicFramePr>
        <p:xfrm>
          <a:off x="1434152" y="2797792"/>
          <a:ext cx="1574800" cy="952500"/>
        </p:xfrm>
        <a:graphic>
          <a:graphicData uri="http://schemas.openxmlformats.org/presentationml/2006/ole">
            <mc:AlternateContent xmlns:mc="http://schemas.openxmlformats.org/markup-compatibility/2006">
              <mc:Choice xmlns:v="urn:schemas-microsoft-com:vml" Requires="v">
                <p:oleObj spid="_x0000_s5129" name="Equation" r:id="rId3" imgW="1574640" imgH="952200" progId="Equation.DSMT4">
                  <p:embed/>
                </p:oleObj>
              </mc:Choice>
              <mc:Fallback>
                <p:oleObj name="Equation" r:id="rId3" imgW="1574640" imgH="9522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4152" y="2797792"/>
                        <a:ext cx="1574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762000" y="2804804"/>
          <a:ext cx="596900" cy="901700"/>
        </p:xfrm>
        <a:graphic>
          <a:graphicData uri="http://schemas.openxmlformats.org/presentationml/2006/ole">
            <mc:AlternateContent xmlns:mc="http://schemas.openxmlformats.org/markup-compatibility/2006">
              <mc:Choice xmlns:v="urn:schemas-microsoft-com:vml" Requires="v">
                <p:oleObj spid="_x0000_s5130" name="Equation" r:id="rId5" imgW="596880" imgH="901440" progId="Equation.DSMT4">
                  <p:embed/>
                </p:oleObj>
              </mc:Choice>
              <mc:Fallback>
                <p:oleObj name="Equation" r:id="rId5" imgW="59688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2804804"/>
                        <a:ext cx="596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6400800" y="1219200"/>
            <a:ext cx="1920240" cy="707886"/>
          </a:xfrm>
          <a:prstGeom prst="rect">
            <a:avLst/>
          </a:prstGeom>
        </p:spPr>
        <p:txBody>
          <a:bodyPr wrap="square">
            <a:spAutoFit/>
          </a:bodyPr>
          <a:lstStyle/>
          <a:p>
            <a:r>
              <a:rPr lang="en-US" sz="2000" dirty="0">
                <a:solidFill>
                  <a:srgbClr val="008080"/>
                </a:solidFill>
              </a:rPr>
              <a:t>10 borrowed</a:t>
            </a:r>
          </a:p>
          <a:p>
            <a:r>
              <a:rPr lang="en-US" sz="2000" dirty="0">
                <a:solidFill>
                  <a:srgbClr val="008080"/>
                </a:solidFill>
              </a:rPr>
              <a:t>from 60, plus 5.</a:t>
            </a:r>
          </a:p>
        </p:txBody>
      </p:sp>
      <p:graphicFrame>
        <p:nvGraphicFramePr>
          <p:cNvPr id="5125" name="Object 7"/>
          <p:cNvGraphicFramePr>
            <a:graphicFrameLocks noChangeAspect="1"/>
          </p:cNvGraphicFramePr>
          <p:nvPr/>
        </p:nvGraphicFramePr>
        <p:xfrm>
          <a:off x="3075296" y="2794948"/>
          <a:ext cx="2273300" cy="952500"/>
        </p:xfrm>
        <a:graphic>
          <a:graphicData uri="http://schemas.openxmlformats.org/presentationml/2006/ole">
            <mc:AlternateContent xmlns:mc="http://schemas.openxmlformats.org/markup-compatibility/2006">
              <mc:Choice xmlns:v="urn:schemas-microsoft-com:vml" Requires="v">
                <p:oleObj spid="_x0000_s5131" name="Equation" r:id="rId7" imgW="2273040" imgH="952200" progId="Equation.DSMT4">
                  <p:embed/>
                </p:oleObj>
              </mc:Choice>
              <mc:Fallback>
                <p:oleObj name="Equation" r:id="rId7" imgW="2273040" imgH="952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5296" y="2794948"/>
                        <a:ext cx="2273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7"/>
          <p:cNvGraphicFramePr>
            <a:graphicFrameLocks noChangeAspect="1"/>
          </p:cNvGraphicFramePr>
          <p:nvPr/>
        </p:nvGraphicFramePr>
        <p:xfrm>
          <a:off x="5486400" y="2797792"/>
          <a:ext cx="1752600" cy="952500"/>
        </p:xfrm>
        <a:graphic>
          <a:graphicData uri="http://schemas.openxmlformats.org/presentationml/2006/ole">
            <mc:AlternateContent xmlns:mc="http://schemas.openxmlformats.org/markup-compatibility/2006">
              <mc:Choice xmlns:v="urn:schemas-microsoft-com:vml" Requires="v">
                <p:oleObj spid="_x0000_s5132" name="Equation" r:id="rId9" imgW="1752480" imgH="952200" progId="Equation.DSMT4">
                  <p:embed/>
                </p:oleObj>
              </mc:Choice>
              <mc:Fallback>
                <p:oleObj name="Equation" r:id="rId9" imgW="1752480" imgH="952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0" y="2797792"/>
                        <a:ext cx="1752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7315200" y="3810000"/>
          <a:ext cx="647700" cy="292100"/>
        </p:xfrm>
        <a:graphic>
          <a:graphicData uri="http://schemas.openxmlformats.org/presentationml/2006/ole">
            <mc:AlternateContent xmlns:mc="http://schemas.openxmlformats.org/markup-compatibility/2006">
              <mc:Choice xmlns:v="urn:schemas-microsoft-com:vml" Requires="v">
                <p:oleObj spid="_x0000_s5133" name="Equation" r:id="rId11" imgW="647640" imgH="291960" progId="Equation.DSMT4">
                  <p:embed/>
                </p:oleObj>
              </mc:Choice>
              <mc:Fallback>
                <p:oleObj name="Equation" r:id="rId11" imgW="6476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38100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6118534" y="3814454"/>
          <a:ext cx="1054100" cy="381000"/>
        </p:xfrm>
        <a:graphic>
          <a:graphicData uri="http://schemas.openxmlformats.org/presentationml/2006/ole">
            <mc:AlternateContent xmlns:mc="http://schemas.openxmlformats.org/markup-compatibility/2006">
              <mc:Choice xmlns:v="urn:schemas-microsoft-com:vml" Requires="v">
                <p:oleObj spid="_x0000_s5134" name="Equation" r:id="rId13" imgW="1054080" imgH="380880" progId="Equation.DSMT4">
                  <p:embed/>
                </p:oleObj>
              </mc:Choice>
              <mc:Fallback>
                <p:oleObj name="Equation" r:id="rId13" imgW="105408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18534" y="3814454"/>
                        <a:ext cx="105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lstStyle/>
          <a:p>
            <a:r>
              <a:rPr lang="en-US" dirty="0"/>
              <a:t>Use expanded notation and borrowing to find the difference. </a:t>
            </a:r>
          </a:p>
          <a:p>
            <a:pPr algn="ctr"/>
            <a:r>
              <a:rPr lang="en-US" dirty="0">
                <a:solidFill>
                  <a:srgbClr val="0000FF"/>
                </a:solidFill>
              </a:rPr>
              <a:t>536 − 258 </a:t>
            </a:r>
          </a:p>
          <a:p>
            <a:r>
              <a:rPr lang="en-US" b="1" dirty="0"/>
              <a:t>Solution </a:t>
            </a:r>
            <a:endParaRPr lang="en-US" dirty="0"/>
          </a:p>
        </p:txBody>
      </p:sp>
      <p:graphicFrame>
        <p:nvGraphicFramePr>
          <p:cNvPr id="5122" name="Object 2"/>
          <p:cNvGraphicFramePr>
            <a:graphicFrameLocks noChangeAspect="1"/>
          </p:cNvGraphicFramePr>
          <p:nvPr/>
        </p:nvGraphicFramePr>
        <p:xfrm>
          <a:off x="1917700" y="3480748"/>
          <a:ext cx="2425700" cy="952500"/>
        </p:xfrm>
        <a:graphic>
          <a:graphicData uri="http://schemas.openxmlformats.org/presentationml/2006/ole">
            <mc:AlternateContent xmlns:mc="http://schemas.openxmlformats.org/markup-compatibility/2006">
              <mc:Choice xmlns:v="urn:schemas-microsoft-com:vml" Requires="v">
                <p:oleObj spid="_x0000_s6148" name="Equation" r:id="rId3" imgW="2425680" imgH="952200" progId="Equation.DSMT4">
                  <p:embed/>
                </p:oleObj>
              </mc:Choice>
              <mc:Fallback>
                <p:oleObj name="Equation" r:id="rId3" imgW="2425680" imgH="9522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3480748"/>
                        <a:ext cx="242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p:cNvGraphicFramePr>
            <a:graphicFrameLocks noChangeAspect="1"/>
          </p:cNvGraphicFramePr>
          <p:nvPr/>
        </p:nvGraphicFramePr>
        <p:xfrm>
          <a:off x="1054100" y="3492500"/>
          <a:ext cx="774700" cy="901700"/>
        </p:xfrm>
        <a:graphic>
          <a:graphicData uri="http://schemas.openxmlformats.org/presentationml/2006/ole">
            <mc:AlternateContent xmlns:mc="http://schemas.openxmlformats.org/markup-compatibility/2006">
              <mc:Choice xmlns:v="urn:schemas-microsoft-com:vml" Requires="v">
                <p:oleObj spid="_x0000_s6149" name="Equation" r:id="rId5" imgW="774360" imgH="901440" progId="Equation.DSMT4">
                  <p:embed/>
                </p:oleObj>
              </mc:Choice>
              <mc:Fallback>
                <p:oleObj name="Equation" r:id="rId5" imgW="77436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4100" y="3492500"/>
                        <a:ext cx="774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 </a:t>
            </a:r>
          </a:p>
        </p:txBody>
      </p:sp>
      <p:sp>
        <p:nvSpPr>
          <p:cNvPr id="9" name="Content Placeholder 8"/>
          <p:cNvSpPr>
            <a:spLocks noGrp="1"/>
          </p:cNvSpPr>
          <p:nvPr>
            <p:ph idx="1"/>
          </p:nvPr>
        </p:nvSpPr>
        <p:spPr/>
        <p:txBody>
          <a:bodyPr/>
          <a:lstStyle/>
          <a:p>
            <a:endParaRPr lang="en-US" dirty="0"/>
          </a:p>
          <a:p>
            <a:endParaRPr lang="en-US" dirty="0"/>
          </a:p>
        </p:txBody>
      </p:sp>
      <p:sp>
        <p:nvSpPr>
          <p:cNvPr id="7" name="Rectangle 6"/>
          <p:cNvSpPr/>
          <p:nvPr/>
        </p:nvSpPr>
        <p:spPr>
          <a:xfrm>
            <a:off x="4353864" y="1371600"/>
            <a:ext cx="2011680" cy="1015663"/>
          </a:xfrm>
          <a:prstGeom prst="rect">
            <a:avLst/>
          </a:prstGeom>
        </p:spPr>
        <p:txBody>
          <a:bodyPr wrap="square">
            <a:spAutoFit/>
          </a:bodyPr>
          <a:lstStyle/>
          <a:p>
            <a:r>
              <a:rPr lang="en-US" sz="2000" dirty="0">
                <a:solidFill>
                  <a:srgbClr val="008080"/>
                </a:solidFill>
              </a:rPr>
              <a:t>Since 6 is smaller </a:t>
            </a:r>
          </a:p>
          <a:p>
            <a:r>
              <a:rPr lang="en-US" sz="2000" dirty="0">
                <a:solidFill>
                  <a:srgbClr val="008080"/>
                </a:solidFill>
              </a:rPr>
              <a:t>than 8, borrow </a:t>
            </a:r>
          </a:p>
          <a:p>
            <a:r>
              <a:rPr lang="en-US" sz="2000" dirty="0">
                <a:solidFill>
                  <a:srgbClr val="008080"/>
                </a:solidFill>
              </a:rPr>
              <a:t>10 from 30.</a:t>
            </a:r>
          </a:p>
        </p:txBody>
      </p:sp>
      <p:sp>
        <p:nvSpPr>
          <p:cNvPr id="8" name="Line 28"/>
          <p:cNvSpPr>
            <a:spLocks noChangeShapeType="1"/>
          </p:cNvSpPr>
          <p:nvPr/>
        </p:nvSpPr>
        <p:spPr bwMode="auto">
          <a:xfrm rot="5400000" flipH="1">
            <a:off x="4991100" y="2705100"/>
            <a:ext cx="533400" cy="0"/>
          </a:xfrm>
          <a:prstGeom prst="line">
            <a:avLst/>
          </a:prstGeom>
          <a:noFill/>
          <a:ln w="38100">
            <a:solidFill>
              <a:srgbClr val="C00C08"/>
            </a:solidFill>
            <a:round/>
            <a:headEnd/>
            <a:tailEnd type="triangle" w="med" len="med"/>
          </a:ln>
          <a:effectLst/>
        </p:spPr>
        <p:txBody>
          <a:bodyPr/>
          <a:lstStyle/>
          <a:p>
            <a:endParaRPr lang="en-US"/>
          </a:p>
        </p:txBody>
      </p:sp>
      <p:sp>
        <p:nvSpPr>
          <p:cNvPr id="10" name="Line 28"/>
          <p:cNvSpPr>
            <a:spLocks noChangeShapeType="1"/>
          </p:cNvSpPr>
          <p:nvPr/>
        </p:nvSpPr>
        <p:spPr bwMode="auto">
          <a:xfrm rot="5400000" flipV="1">
            <a:off x="5372100" y="2628900"/>
            <a:ext cx="457200" cy="228600"/>
          </a:xfrm>
          <a:prstGeom prst="line">
            <a:avLst/>
          </a:prstGeom>
          <a:noFill/>
          <a:ln w="38100">
            <a:solidFill>
              <a:srgbClr val="C00C08"/>
            </a:solidFill>
            <a:round/>
            <a:headEnd/>
            <a:tailEnd type="triangle" w="med" len="med"/>
          </a:ln>
          <a:effectLst/>
        </p:spPr>
        <p:txBody>
          <a:bodyPr/>
          <a:lstStyle/>
          <a:p>
            <a:endParaRPr lang="en-US"/>
          </a:p>
        </p:txBody>
      </p:sp>
      <p:sp>
        <p:nvSpPr>
          <p:cNvPr id="11" name="Line 28"/>
          <p:cNvSpPr>
            <a:spLocks noChangeShapeType="1"/>
          </p:cNvSpPr>
          <p:nvPr/>
        </p:nvSpPr>
        <p:spPr bwMode="auto">
          <a:xfrm rot="5400000" flipH="1" flipV="1">
            <a:off x="6972300" y="2552700"/>
            <a:ext cx="457200" cy="228600"/>
          </a:xfrm>
          <a:prstGeom prst="line">
            <a:avLst/>
          </a:prstGeom>
          <a:noFill/>
          <a:ln w="38100">
            <a:solidFill>
              <a:srgbClr val="C00C08"/>
            </a:solidFill>
            <a:round/>
            <a:headEnd/>
            <a:tailEnd type="triangle" w="med" len="med"/>
          </a:ln>
          <a:effectLst/>
        </p:spPr>
        <p:txBody>
          <a:bodyPr/>
          <a:lstStyle/>
          <a:p>
            <a:endParaRPr lang="en-US"/>
          </a:p>
        </p:txBody>
      </p:sp>
      <p:sp>
        <p:nvSpPr>
          <p:cNvPr id="12" name="Line 28"/>
          <p:cNvSpPr>
            <a:spLocks noChangeShapeType="1"/>
          </p:cNvSpPr>
          <p:nvPr/>
        </p:nvSpPr>
        <p:spPr bwMode="auto">
          <a:xfrm rot="16200000" flipH="1">
            <a:off x="7658100" y="2749026"/>
            <a:ext cx="533400" cy="0"/>
          </a:xfrm>
          <a:prstGeom prst="line">
            <a:avLst/>
          </a:prstGeom>
          <a:noFill/>
          <a:ln w="38100">
            <a:solidFill>
              <a:srgbClr val="C00C08"/>
            </a:solidFill>
            <a:round/>
            <a:headEnd/>
            <a:tailEnd type="triangle" w="med" len="med"/>
          </a:ln>
          <a:effectLst/>
        </p:spPr>
        <p:txBody>
          <a:bodyPr/>
          <a:lstStyle/>
          <a:p>
            <a:endParaRPr lang="en-US"/>
          </a:p>
        </p:txBody>
      </p:sp>
      <p:graphicFrame>
        <p:nvGraphicFramePr>
          <p:cNvPr id="7173" name="Object 5"/>
          <p:cNvGraphicFramePr>
            <a:graphicFrameLocks noChangeAspect="1"/>
          </p:cNvGraphicFramePr>
          <p:nvPr/>
        </p:nvGraphicFramePr>
        <p:xfrm>
          <a:off x="3595048" y="3162300"/>
          <a:ext cx="2603500" cy="952500"/>
        </p:xfrm>
        <a:graphic>
          <a:graphicData uri="http://schemas.openxmlformats.org/presentationml/2006/ole">
            <mc:AlternateContent xmlns:mc="http://schemas.openxmlformats.org/markup-compatibility/2006">
              <mc:Choice xmlns:v="urn:schemas-microsoft-com:vml" Requires="v">
                <p:oleObj spid="_x0000_s7179" name="Equation" r:id="rId3" imgW="2603160" imgH="952200" progId="Equation.DSMT4">
                  <p:embed/>
                </p:oleObj>
              </mc:Choice>
              <mc:Fallback>
                <p:oleObj name="Equation" r:id="rId3" imgW="2603160" imgH="9522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5048" y="3162300"/>
                        <a:ext cx="2603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6213144" y="3165144"/>
          <a:ext cx="2755900" cy="952500"/>
        </p:xfrm>
        <a:graphic>
          <a:graphicData uri="http://schemas.openxmlformats.org/presentationml/2006/ole">
            <mc:AlternateContent xmlns:mc="http://schemas.openxmlformats.org/markup-compatibility/2006">
              <mc:Choice xmlns:v="urn:schemas-microsoft-com:vml" Requires="v">
                <p:oleObj spid="_x0000_s7180" name="Equation" r:id="rId5" imgW="2755800" imgH="952200" progId="Equation.DSMT4">
                  <p:embed/>
                </p:oleObj>
              </mc:Choice>
              <mc:Fallback>
                <p:oleObj name="Equation" r:id="rId5" imgW="2755800" imgH="9522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3144" y="3165144"/>
                        <a:ext cx="275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143000" y="3165144"/>
          <a:ext cx="2425700" cy="952500"/>
        </p:xfrm>
        <a:graphic>
          <a:graphicData uri="http://schemas.openxmlformats.org/presentationml/2006/ole">
            <mc:AlternateContent xmlns:mc="http://schemas.openxmlformats.org/markup-compatibility/2006">
              <mc:Choice xmlns:v="urn:schemas-microsoft-com:vml" Requires="v">
                <p:oleObj spid="_x0000_s7181" name="Equation" r:id="rId7" imgW="2425680" imgH="952200" progId="Equation.DSMT4">
                  <p:embed/>
                </p:oleObj>
              </mc:Choice>
              <mc:Fallback>
                <p:oleObj name="Equation" r:id="rId7" imgW="2425680" imgH="9522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165144"/>
                        <a:ext cx="242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341004" y="3163248"/>
          <a:ext cx="774700" cy="901700"/>
        </p:xfrm>
        <a:graphic>
          <a:graphicData uri="http://schemas.openxmlformats.org/presentationml/2006/ole">
            <mc:AlternateContent xmlns:mc="http://schemas.openxmlformats.org/markup-compatibility/2006">
              <mc:Choice xmlns:v="urn:schemas-microsoft-com:vml" Requires="v">
                <p:oleObj spid="_x0000_s7182" name="Equation" r:id="rId9" imgW="774360" imgH="901440" progId="Equation.DSMT4">
                  <p:embed/>
                </p:oleObj>
              </mc:Choice>
              <mc:Fallback>
                <p:oleObj name="Equation" r:id="rId9" imgW="774360" imgH="9014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1004" y="3163248"/>
                        <a:ext cx="774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6836392" y="4315156"/>
          <a:ext cx="1930400" cy="292100"/>
        </p:xfrm>
        <a:graphic>
          <a:graphicData uri="http://schemas.openxmlformats.org/presentationml/2006/ole">
            <mc:AlternateContent xmlns:mc="http://schemas.openxmlformats.org/markup-compatibility/2006">
              <mc:Choice xmlns:v="urn:schemas-microsoft-com:vml" Requires="v">
                <p:oleObj spid="_x0000_s7183" name="Equation" r:id="rId11" imgW="1930320" imgH="291960" progId="Equation.DSMT4">
                  <p:embed/>
                </p:oleObj>
              </mc:Choice>
              <mc:Fallback>
                <p:oleObj name="Equation" r:id="rId11" imgW="193032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36392" y="4315156"/>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6870700" y="4841544"/>
          <a:ext cx="825500" cy="292100"/>
        </p:xfrm>
        <a:graphic>
          <a:graphicData uri="http://schemas.openxmlformats.org/presentationml/2006/ole">
            <mc:AlternateContent xmlns:mc="http://schemas.openxmlformats.org/markup-compatibility/2006">
              <mc:Choice xmlns:v="urn:schemas-microsoft-com:vml" Requires="v">
                <p:oleObj spid="_x0000_s7184" name="Equation" r:id="rId13" imgW="825480" imgH="291960" progId="Equation.DSMT4">
                  <p:embed/>
                </p:oleObj>
              </mc:Choice>
              <mc:Fallback>
                <p:oleObj name="Equation" r:id="rId13" imgW="82548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70700" y="4841544"/>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Rectangle 17"/>
          <p:cNvSpPr/>
          <p:nvPr/>
        </p:nvSpPr>
        <p:spPr>
          <a:xfrm>
            <a:off x="6614160" y="1371600"/>
            <a:ext cx="2377440" cy="1015663"/>
          </a:xfrm>
          <a:prstGeom prst="rect">
            <a:avLst/>
          </a:prstGeom>
        </p:spPr>
        <p:txBody>
          <a:bodyPr wrap="square">
            <a:spAutoFit/>
          </a:bodyPr>
          <a:lstStyle/>
          <a:p>
            <a:r>
              <a:rPr lang="en-US" sz="2000" dirty="0">
                <a:solidFill>
                  <a:srgbClr val="008080"/>
                </a:solidFill>
              </a:rPr>
              <a:t>Since 20 is smaller</a:t>
            </a:r>
          </a:p>
          <a:p>
            <a:r>
              <a:rPr lang="en-US" sz="2000" dirty="0">
                <a:solidFill>
                  <a:srgbClr val="008080"/>
                </a:solidFill>
              </a:rPr>
              <a:t>than 50, borrow 100</a:t>
            </a:r>
          </a:p>
          <a:p>
            <a:r>
              <a:rPr lang="en-US" sz="2000" dirty="0">
                <a:solidFill>
                  <a:srgbClr val="008080"/>
                </a:solidFill>
              </a:rPr>
              <a:t>from 500.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animBg="1"/>
      <p:bldP spid="11" grpId="0" animBg="1"/>
      <p:bldP spid="12" grpId="0" animBg="1"/>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p:txBody>
          <a:bodyPr/>
          <a:lstStyle/>
          <a:p>
            <a:r>
              <a:rPr lang="en-US" dirty="0"/>
              <a:t>Subtract. </a:t>
            </a:r>
          </a:p>
        </p:txBody>
      </p:sp>
      <p:graphicFrame>
        <p:nvGraphicFramePr>
          <p:cNvPr id="7170" name="Object 2"/>
          <p:cNvGraphicFramePr>
            <a:graphicFrameLocks noChangeAspect="1"/>
          </p:cNvGraphicFramePr>
          <p:nvPr/>
        </p:nvGraphicFramePr>
        <p:xfrm>
          <a:off x="554916" y="1927180"/>
          <a:ext cx="622300" cy="952500"/>
        </p:xfrm>
        <a:graphic>
          <a:graphicData uri="http://schemas.openxmlformats.org/presentationml/2006/ole">
            <mc:AlternateContent xmlns:mc="http://schemas.openxmlformats.org/markup-compatibility/2006">
              <mc:Choice xmlns:v="urn:schemas-microsoft-com:vml" Requires="v">
                <p:oleObj spid="_x0000_s8203" name="Equation" r:id="rId3" imgW="622030" imgH="952087" progId="Equation.DSMT4">
                  <p:embed/>
                </p:oleObj>
              </mc:Choice>
              <mc:Fallback>
                <p:oleObj name="Equation" r:id="rId3" imgW="622030" imgH="952087" progId="Equation.DSMT4">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916" y="1927180"/>
                        <a:ext cx="622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7205663" y="4237632"/>
          <a:ext cx="762000" cy="1257300"/>
        </p:xfrm>
        <a:graphic>
          <a:graphicData uri="http://schemas.openxmlformats.org/presentationml/2006/ole">
            <mc:AlternateContent xmlns:mc="http://schemas.openxmlformats.org/markup-compatibility/2006">
              <mc:Choice xmlns:v="urn:schemas-microsoft-com:vml" Requires="v">
                <p:oleObj spid="_x0000_s8204" name="Equation" r:id="rId5" imgW="761760" imgH="1257120" progId="Equation.DSMT4">
                  <p:embed/>
                </p:oleObj>
              </mc:Choice>
              <mc:Fallback>
                <p:oleObj name="Equation" r:id="rId5" imgW="761760" imgH="125712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05663" y="4237632"/>
                        <a:ext cx="7620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4724400" y="4517980"/>
            <a:ext cx="2286000" cy="523220"/>
          </a:xfrm>
          <a:prstGeom prst="rect">
            <a:avLst/>
          </a:prstGeom>
        </p:spPr>
        <p:txBody>
          <a:bodyPr wrap="square">
            <a:spAutoFit/>
          </a:bodyPr>
          <a:lstStyle/>
          <a:p>
            <a:r>
              <a:rPr lang="en-US" sz="2800" dirty="0"/>
              <a:t>can be written</a:t>
            </a:r>
          </a:p>
        </p:txBody>
      </p:sp>
      <p:sp>
        <p:nvSpPr>
          <p:cNvPr id="8" name="Rectangle 7"/>
          <p:cNvSpPr/>
          <p:nvPr/>
        </p:nvSpPr>
        <p:spPr>
          <a:xfrm>
            <a:off x="2819400" y="2819494"/>
            <a:ext cx="2743200" cy="707886"/>
          </a:xfrm>
          <a:prstGeom prst="rect">
            <a:avLst/>
          </a:prstGeom>
        </p:spPr>
        <p:txBody>
          <a:bodyPr wrap="square">
            <a:spAutoFit/>
          </a:bodyPr>
          <a:lstStyle/>
          <a:p>
            <a:r>
              <a:rPr lang="en-US" sz="2000" dirty="0">
                <a:solidFill>
                  <a:srgbClr val="008080"/>
                </a:solidFill>
              </a:rPr>
              <a:t>10 is borrowed from 60.</a:t>
            </a:r>
          </a:p>
          <a:p>
            <a:r>
              <a:rPr lang="en-US" sz="2000" dirty="0">
                <a:solidFill>
                  <a:srgbClr val="008080"/>
                </a:solidFill>
              </a:rPr>
              <a:t>              10 is added to 5.  </a:t>
            </a:r>
          </a:p>
        </p:txBody>
      </p:sp>
      <p:sp>
        <p:nvSpPr>
          <p:cNvPr id="10" name="Rectangle 9"/>
          <p:cNvSpPr/>
          <p:nvPr/>
        </p:nvSpPr>
        <p:spPr>
          <a:xfrm>
            <a:off x="6237642" y="3074415"/>
            <a:ext cx="2743200" cy="1323439"/>
          </a:xfrm>
          <a:prstGeom prst="rect">
            <a:avLst/>
          </a:prstGeom>
        </p:spPr>
        <p:txBody>
          <a:bodyPr wrap="square">
            <a:spAutoFit/>
          </a:bodyPr>
          <a:lstStyle/>
          <a:p>
            <a:r>
              <a:rPr lang="en-US" sz="2000" dirty="0">
                <a:solidFill>
                  <a:srgbClr val="008080"/>
                </a:solidFill>
              </a:rPr>
              <a:t>50 in place of 60.</a:t>
            </a:r>
          </a:p>
          <a:p>
            <a:r>
              <a:rPr lang="en-US" sz="2000" dirty="0">
                <a:solidFill>
                  <a:srgbClr val="008080"/>
                </a:solidFill>
              </a:rPr>
              <a:t>                    borrowed 10. </a:t>
            </a:r>
          </a:p>
          <a:p>
            <a:r>
              <a:rPr lang="en-US" sz="2000" dirty="0">
                <a:solidFill>
                  <a:srgbClr val="008080"/>
                </a:solidFill>
              </a:rPr>
              <a:t>                  </a:t>
            </a:r>
          </a:p>
          <a:p>
            <a:endParaRPr lang="en-US" sz="2000" dirty="0">
              <a:solidFill>
                <a:srgbClr val="008080"/>
              </a:solidFill>
            </a:endParaRPr>
          </a:p>
        </p:txBody>
      </p:sp>
      <p:sp>
        <p:nvSpPr>
          <p:cNvPr id="11" name="Line 28"/>
          <p:cNvSpPr>
            <a:spLocks noChangeShapeType="1"/>
          </p:cNvSpPr>
          <p:nvPr/>
        </p:nvSpPr>
        <p:spPr bwMode="auto">
          <a:xfrm rot="16200000" flipH="1">
            <a:off x="3779520" y="3938860"/>
            <a:ext cx="822960" cy="0"/>
          </a:xfrm>
          <a:prstGeom prst="line">
            <a:avLst/>
          </a:prstGeom>
          <a:noFill/>
          <a:ln w="38100">
            <a:solidFill>
              <a:srgbClr val="C00C08"/>
            </a:solidFill>
            <a:round/>
            <a:headEnd/>
            <a:tailEnd type="triangle" w="med" len="med"/>
          </a:ln>
          <a:effectLst/>
        </p:spPr>
        <p:txBody>
          <a:bodyPr/>
          <a:lstStyle/>
          <a:p>
            <a:endParaRPr lang="en-US"/>
          </a:p>
        </p:txBody>
      </p:sp>
      <p:sp>
        <p:nvSpPr>
          <p:cNvPr id="12" name="Line 28"/>
          <p:cNvSpPr>
            <a:spLocks noChangeShapeType="1"/>
          </p:cNvSpPr>
          <p:nvPr/>
        </p:nvSpPr>
        <p:spPr bwMode="auto">
          <a:xfrm rot="16200000" flipH="1">
            <a:off x="3032760" y="3801701"/>
            <a:ext cx="1097280" cy="0"/>
          </a:xfrm>
          <a:prstGeom prst="line">
            <a:avLst/>
          </a:prstGeom>
          <a:noFill/>
          <a:ln w="38100">
            <a:solidFill>
              <a:srgbClr val="C00C08"/>
            </a:solidFill>
            <a:round/>
            <a:headEnd/>
            <a:tailEnd type="triangle" w="med" len="med"/>
          </a:ln>
          <a:effectLst/>
        </p:spPr>
        <p:txBody>
          <a:bodyPr/>
          <a:lstStyle/>
          <a:p>
            <a:endParaRPr lang="en-US"/>
          </a:p>
        </p:txBody>
      </p:sp>
      <p:sp>
        <p:nvSpPr>
          <p:cNvPr id="14" name="Line 28"/>
          <p:cNvSpPr>
            <a:spLocks noChangeShapeType="1"/>
          </p:cNvSpPr>
          <p:nvPr/>
        </p:nvSpPr>
        <p:spPr bwMode="auto">
          <a:xfrm rot="16200000" flipH="1">
            <a:off x="6743700" y="3413080"/>
            <a:ext cx="533400" cy="609600"/>
          </a:xfrm>
          <a:prstGeom prst="line">
            <a:avLst/>
          </a:prstGeom>
          <a:noFill/>
          <a:ln w="38100">
            <a:solidFill>
              <a:srgbClr val="C00C08"/>
            </a:solidFill>
            <a:round/>
            <a:headEnd/>
            <a:tailEnd type="triangle" w="med" len="med"/>
          </a:ln>
          <a:effectLst/>
        </p:spPr>
        <p:txBody>
          <a:bodyPr/>
          <a:lstStyle/>
          <a:p>
            <a:endParaRPr lang="en-US"/>
          </a:p>
        </p:txBody>
      </p:sp>
      <p:sp>
        <p:nvSpPr>
          <p:cNvPr id="15" name="Line 28"/>
          <p:cNvSpPr>
            <a:spLocks noChangeShapeType="1"/>
          </p:cNvSpPr>
          <p:nvPr/>
        </p:nvSpPr>
        <p:spPr bwMode="auto">
          <a:xfrm rot="16200000" flipH="1">
            <a:off x="7733850" y="3880588"/>
            <a:ext cx="274320" cy="0"/>
          </a:xfrm>
          <a:prstGeom prst="line">
            <a:avLst/>
          </a:prstGeom>
          <a:noFill/>
          <a:ln w="38100">
            <a:solidFill>
              <a:srgbClr val="C00C08"/>
            </a:solidFill>
            <a:round/>
            <a:headEnd/>
            <a:tailEnd type="triangle" w="med" len="med"/>
          </a:ln>
          <a:effectLst/>
        </p:spPr>
        <p:txBody>
          <a:bodyPr/>
          <a:lstStyle/>
          <a:p>
            <a:endParaRPr lang="en-US"/>
          </a:p>
        </p:txBody>
      </p:sp>
      <p:graphicFrame>
        <p:nvGraphicFramePr>
          <p:cNvPr id="8197" name="Object 7"/>
          <p:cNvGraphicFramePr>
            <a:graphicFrameLocks noChangeAspect="1"/>
          </p:cNvGraphicFramePr>
          <p:nvPr/>
        </p:nvGraphicFramePr>
        <p:xfrm>
          <a:off x="1143000" y="4599296"/>
          <a:ext cx="1574800" cy="952500"/>
        </p:xfrm>
        <a:graphic>
          <a:graphicData uri="http://schemas.openxmlformats.org/presentationml/2006/ole">
            <mc:AlternateContent xmlns:mc="http://schemas.openxmlformats.org/markup-compatibility/2006">
              <mc:Choice xmlns:v="urn:schemas-microsoft-com:vml" Requires="v">
                <p:oleObj spid="_x0000_s8205" name="Equation" r:id="rId7" imgW="1574640" imgH="952200" progId="Equation.DSMT4">
                  <p:embed/>
                </p:oleObj>
              </mc:Choice>
              <mc:Fallback>
                <p:oleObj name="Equation" r:id="rId7" imgW="1574640" imgH="9522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4599296"/>
                        <a:ext cx="1574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19752" y="4585648"/>
          <a:ext cx="596900" cy="901700"/>
        </p:xfrm>
        <a:graphic>
          <a:graphicData uri="http://schemas.openxmlformats.org/presentationml/2006/ole">
            <mc:AlternateContent xmlns:mc="http://schemas.openxmlformats.org/markup-compatibility/2006">
              <mc:Choice xmlns:v="urn:schemas-microsoft-com:vml" Requires="v">
                <p:oleObj spid="_x0000_s8206" name="Equation" r:id="rId9" imgW="596880" imgH="901440" progId="Equation.DSMT4">
                  <p:embed/>
                </p:oleObj>
              </mc:Choice>
              <mc:Fallback>
                <p:oleObj name="Equation" r:id="rId9" imgW="59688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9752" y="4585648"/>
                        <a:ext cx="596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743200" y="4599296"/>
          <a:ext cx="1752600" cy="952500"/>
        </p:xfrm>
        <a:graphic>
          <a:graphicData uri="http://schemas.openxmlformats.org/presentationml/2006/ole">
            <mc:AlternateContent xmlns:mc="http://schemas.openxmlformats.org/markup-compatibility/2006">
              <mc:Choice xmlns:v="urn:schemas-microsoft-com:vml" Requires="v">
                <p:oleObj spid="_x0000_s8207" name="Equation" r:id="rId11" imgW="1752480" imgH="952200" progId="Equation.DSMT4">
                  <p:embed/>
                </p:oleObj>
              </mc:Choice>
              <mc:Fallback>
                <p:oleObj name="Equation" r:id="rId11" imgW="175248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4599296"/>
                        <a:ext cx="1752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7688249" y="4310630"/>
          <a:ext cx="152400" cy="292100"/>
        </p:xfrm>
        <a:graphic>
          <a:graphicData uri="http://schemas.openxmlformats.org/presentationml/2006/ole">
            <mc:AlternateContent xmlns:mc="http://schemas.openxmlformats.org/markup-compatibility/2006">
              <mc:Choice xmlns:v="urn:schemas-microsoft-com:vml" Requires="v">
                <p:oleObj spid="_x0000_s8208" name="Equation" r:id="rId13" imgW="152280" imgH="291960" progId="Equation.DSMT4">
                  <p:embed/>
                </p:oleObj>
              </mc:Choice>
              <mc:Fallback>
                <p:oleObj name="Equation" r:id="rId13" imgW="1522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88249" y="4310630"/>
                        <a:ext cx="15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7367439" y="4313832"/>
          <a:ext cx="165100" cy="228600"/>
        </p:xfrm>
        <a:graphic>
          <a:graphicData uri="http://schemas.openxmlformats.org/presentationml/2006/ole">
            <mc:AlternateContent xmlns:mc="http://schemas.openxmlformats.org/markup-compatibility/2006">
              <mc:Choice xmlns:v="urn:schemas-microsoft-com:vml" Requires="v">
                <p:oleObj spid="_x0000_s8209" name="Equation" r:id="rId15" imgW="164880" imgH="228600" progId="Equation.DSMT4">
                  <p:embed/>
                </p:oleObj>
              </mc:Choice>
              <mc:Fallback>
                <p:oleObj name="Equation" r:id="rId15" imgW="164880" imgH="228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367439" y="4313832"/>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7453952" y="5546680"/>
          <a:ext cx="508000" cy="381000"/>
        </p:xfrm>
        <a:graphic>
          <a:graphicData uri="http://schemas.openxmlformats.org/presentationml/2006/ole">
            <mc:AlternateContent xmlns:mc="http://schemas.openxmlformats.org/markup-compatibility/2006">
              <mc:Choice xmlns:v="urn:schemas-microsoft-com:vml" Requires="v">
                <p:oleObj spid="_x0000_s8210" name="Equation" r:id="rId17" imgW="507960" imgH="380880" progId="Equation.DSMT4">
                  <p:embed/>
                </p:oleObj>
              </mc:Choice>
              <mc:Fallback>
                <p:oleObj name="Equation" r:id="rId17" imgW="507960" imgH="3808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453952" y="5546680"/>
                        <a:ext cx="50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3" name="Straight Connector 22"/>
          <p:cNvCxnSpPr/>
          <p:nvPr/>
        </p:nvCxnSpPr>
        <p:spPr>
          <a:xfrm rot="5400000">
            <a:off x="7379093" y="4613138"/>
            <a:ext cx="326546" cy="14164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20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animBg="1"/>
      <p:bldP spid="12" grpId="0" animBg="1"/>
      <p:bldP spid="14"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Subtract.</a:t>
            </a:r>
          </a:p>
          <a:p>
            <a:endParaRPr lang="en-US" dirty="0"/>
          </a:p>
          <a:p>
            <a:endParaRPr lang="en-US" dirty="0"/>
          </a:p>
          <a:p>
            <a:pPr>
              <a:spcBef>
                <a:spcPts val="100"/>
              </a:spcBef>
            </a:pPr>
            <a:r>
              <a:rPr lang="en-US" b="1" dirty="0"/>
              <a:t>Solution </a:t>
            </a:r>
          </a:p>
          <a:p>
            <a:pPr>
              <a:spcBef>
                <a:spcPts val="100"/>
              </a:spcBef>
              <a:tabLst>
                <a:tab pos="1139825" algn="l"/>
              </a:tabLst>
            </a:pPr>
            <a:r>
              <a:rPr lang="en-US" b="1" dirty="0"/>
              <a:t>Step 1:	</a:t>
            </a:r>
            <a:r>
              <a:rPr lang="en-US" dirty="0"/>
              <a:t>Since 6 is smaller than 8, borrow 10 from 30 	and add this 10 to 6 to get 16. This leaves 20, 	so cross out 3 and write 2.</a:t>
            </a:r>
          </a:p>
          <a:p>
            <a:endParaRPr lang="en-US" dirty="0"/>
          </a:p>
        </p:txBody>
      </p:sp>
      <p:graphicFrame>
        <p:nvGraphicFramePr>
          <p:cNvPr id="8194" name="Object 2"/>
          <p:cNvGraphicFramePr>
            <a:graphicFrameLocks noChangeAspect="1"/>
          </p:cNvGraphicFramePr>
          <p:nvPr/>
        </p:nvGraphicFramePr>
        <p:xfrm>
          <a:off x="4165600" y="1766248"/>
          <a:ext cx="812800" cy="952500"/>
        </p:xfrm>
        <a:graphic>
          <a:graphicData uri="http://schemas.openxmlformats.org/presentationml/2006/ole">
            <mc:AlternateContent xmlns:mc="http://schemas.openxmlformats.org/markup-compatibility/2006">
              <mc:Choice xmlns:v="urn:schemas-microsoft-com:vml" Requires="v">
                <p:oleObj spid="_x0000_s9222" name="Equation" r:id="rId3" imgW="812447" imgH="952087" progId="Equation.DSMT4">
                  <p:embed/>
                </p:oleObj>
              </mc:Choice>
              <mc:Fallback>
                <p:oleObj name="Equation" r:id="rId3" imgW="812447" imgH="952087"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5600" y="1766248"/>
                        <a:ext cx="812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5" name="Object 3"/>
          <p:cNvGraphicFramePr>
            <a:graphicFrameLocks noChangeAspect="1"/>
          </p:cNvGraphicFramePr>
          <p:nvPr/>
        </p:nvGraphicFramePr>
        <p:xfrm>
          <a:off x="4089400" y="4614863"/>
          <a:ext cx="965200" cy="1257300"/>
        </p:xfrm>
        <a:graphic>
          <a:graphicData uri="http://schemas.openxmlformats.org/presentationml/2006/ole">
            <mc:AlternateContent xmlns:mc="http://schemas.openxmlformats.org/markup-compatibility/2006">
              <mc:Choice xmlns:v="urn:schemas-microsoft-com:vml" Requires="v">
                <p:oleObj spid="_x0000_s9223" name="Equation" r:id="rId5" imgW="965160" imgH="1257120" progId="Equation.DSMT4">
                  <p:embed/>
                </p:oleObj>
              </mc:Choice>
              <mc:Fallback>
                <p:oleObj name="Equation" r:id="rId5" imgW="965160" imgH="125712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9400" y="4614863"/>
                        <a:ext cx="9652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4767308" y="4643559"/>
          <a:ext cx="152400" cy="279400"/>
        </p:xfrm>
        <a:graphic>
          <a:graphicData uri="http://schemas.openxmlformats.org/presentationml/2006/ole">
            <mc:AlternateContent xmlns:mc="http://schemas.openxmlformats.org/markup-compatibility/2006">
              <mc:Choice xmlns:v="urn:schemas-microsoft-com:vml" Requires="v">
                <p:oleObj spid="_x0000_s9224" name="Equation" r:id="rId7" imgW="152280" imgH="279360" progId="Equation.DSMT4">
                  <p:embed/>
                </p:oleObj>
              </mc:Choice>
              <mc:Fallback>
                <p:oleObj name="Equation" r:id="rId7" imgW="152280" imgH="279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67308" y="4643559"/>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4495800" y="4643559"/>
          <a:ext cx="152400" cy="215900"/>
        </p:xfrm>
        <a:graphic>
          <a:graphicData uri="http://schemas.openxmlformats.org/presentationml/2006/ole">
            <mc:AlternateContent xmlns:mc="http://schemas.openxmlformats.org/markup-compatibility/2006">
              <mc:Choice xmlns:v="urn:schemas-microsoft-com:vml" Requires="v">
                <p:oleObj spid="_x0000_s9225" name="Equation" r:id="rId9" imgW="152280" imgH="215640" progId="Equation.DSMT4">
                  <p:embed/>
                </p:oleObj>
              </mc:Choice>
              <mc:Fallback>
                <p:oleObj name="Equation" r:id="rId9" imgW="152280" imgH="2156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643559"/>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520252" y="49285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p:txBody>
          <a:bodyPr/>
          <a:lstStyle/>
          <a:p>
            <a:pPr>
              <a:tabLst>
                <a:tab pos="1139825" algn="l"/>
              </a:tabLst>
            </a:pPr>
            <a:r>
              <a:rPr lang="en-US" b="1" dirty="0"/>
              <a:t>Step 2:</a:t>
            </a:r>
            <a:r>
              <a:rPr lang="en-US" b="1" dirty="0">
                <a:solidFill>
                  <a:srgbClr val="C00000"/>
                </a:solidFill>
              </a:rPr>
              <a:t>	</a:t>
            </a:r>
            <a:r>
              <a:rPr lang="en-US" dirty="0"/>
              <a:t>Since 2 is smaller than 5, borrow 100 from 500. 	This leaves 400, so cross out 5 and write 4.</a:t>
            </a:r>
          </a:p>
          <a:p>
            <a:pPr>
              <a:tabLst>
                <a:tab pos="1139825" algn="l"/>
              </a:tabLst>
            </a:pPr>
            <a:endParaRPr lang="en-US" dirty="0"/>
          </a:p>
          <a:p>
            <a:pPr>
              <a:tabLst>
                <a:tab pos="1139825" algn="l"/>
              </a:tabLst>
            </a:pPr>
            <a:endParaRPr lang="en-US" dirty="0"/>
          </a:p>
          <a:p>
            <a:pPr>
              <a:tabLst>
                <a:tab pos="1139825" algn="l"/>
              </a:tabLst>
            </a:pPr>
            <a:endParaRPr lang="en-US" dirty="0"/>
          </a:p>
          <a:p>
            <a:pPr>
              <a:tabLst>
                <a:tab pos="1139825" algn="l"/>
              </a:tabLst>
            </a:pPr>
            <a:r>
              <a:rPr lang="en-US" b="1" dirty="0"/>
              <a:t>Step 3:</a:t>
            </a:r>
            <a:r>
              <a:rPr lang="en-US" b="1" dirty="0">
                <a:solidFill>
                  <a:srgbClr val="C00000"/>
                </a:solidFill>
              </a:rPr>
              <a:t>	</a:t>
            </a:r>
            <a:r>
              <a:rPr lang="en-US" dirty="0"/>
              <a:t>Now subtract. </a:t>
            </a:r>
          </a:p>
        </p:txBody>
      </p:sp>
      <p:graphicFrame>
        <p:nvGraphicFramePr>
          <p:cNvPr id="10244" name="Object 13"/>
          <p:cNvGraphicFramePr>
            <a:graphicFrameLocks noChangeAspect="1"/>
          </p:cNvGraphicFramePr>
          <p:nvPr/>
        </p:nvGraphicFramePr>
        <p:xfrm>
          <a:off x="4089400" y="2362200"/>
          <a:ext cx="965200" cy="1257300"/>
        </p:xfrm>
        <a:graphic>
          <a:graphicData uri="http://schemas.openxmlformats.org/presentationml/2006/ole">
            <mc:AlternateContent xmlns:mc="http://schemas.openxmlformats.org/markup-compatibility/2006">
              <mc:Choice xmlns:v="urn:schemas-microsoft-com:vml" Requires="v">
                <p:oleObj spid="_x0000_s10256" name="Equation" r:id="rId3" imgW="965160" imgH="1257120" progId="Equation.DSMT4">
                  <p:embed/>
                </p:oleObj>
              </mc:Choice>
              <mc:Fallback>
                <p:oleObj name="Equation" r:id="rId3" imgW="965160" imgH="125712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9400" y="2362200"/>
                        <a:ext cx="9652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4794216" y="2339859"/>
          <a:ext cx="152400" cy="279400"/>
        </p:xfrm>
        <a:graphic>
          <a:graphicData uri="http://schemas.openxmlformats.org/presentationml/2006/ole">
            <mc:AlternateContent xmlns:mc="http://schemas.openxmlformats.org/markup-compatibility/2006">
              <mc:Choice xmlns:v="urn:schemas-microsoft-com:vml" Requires="v">
                <p:oleObj spid="_x0000_s10257" name="Equation" r:id="rId5" imgW="152280" imgH="279360" progId="Equation.DSMT4">
                  <p:embed/>
                </p:oleObj>
              </mc:Choice>
              <mc:Fallback>
                <p:oleObj name="Equation" r:id="rId5" imgW="152280" imgH="279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4216" y="2339859"/>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Connector 7"/>
          <p:cNvCxnSpPr/>
          <p:nvPr/>
        </p:nvCxnSpPr>
        <p:spPr>
          <a:xfrm rot="5400000">
            <a:off x="4533264" y="268010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46" name="Object 6"/>
          <p:cNvGraphicFramePr>
            <a:graphicFrameLocks noChangeAspect="1"/>
          </p:cNvGraphicFramePr>
          <p:nvPr/>
        </p:nvGraphicFramePr>
        <p:xfrm>
          <a:off x="4572663" y="2339859"/>
          <a:ext cx="152400" cy="215900"/>
        </p:xfrm>
        <a:graphic>
          <a:graphicData uri="http://schemas.openxmlformats.org/presentationml/2006/ole">
            <mc:AlternateContent xmlns:mc="http://schemas.openxmlformats.org/markup-compatibility/2006">
              <mc:Choice xmlns:v="urn:schemas-microsoft-com:vml" Requires="v">
                <p:oleObj spid="_x0000_s10258" name="Equation" r:id="rId7" imgW="152280" imgH="215640" progId="Equation.DSMT4">
                  <p:embed/>
                </p:oleObj>
              </mc:Choice>
              <mc:Fallback>
                <p:oleObj name="Equation" r:id="rId7" imgW="152280" imgH="2156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663" y="2339859"/>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273401" y="2671432"/>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 name="Object 6"/>
          <p:cNvGraphicFramePr>
            <a:graphicFrameLocks noChangeAspect="1"/>
          </p:cNvGraphicFramePr>
          <p:nvPr/>
        </p:nvGraphicFramePr>
        <p:xfrm>
          <a:off x="4447582" y="2339859"/>
          <a:ext cx="152400" cy="215900"/>
        </p:xfrm>
        <a:graphic>
          <a:graphicData uri="http://schemas.openxmlformats.org/presentationml/2006/ole">
            <mc:AlternateContent xmlns:mc="http://schemas.openxmlformats.org/markup-compatibility/2006">
              <mc:Choice xmlns:v="urn:schemas-microsoft-com:vml" Requires="v">
                <p:oleObj spid="_x0000_s10259" name="Equation" r:id="rId9" imgW="152280" imgH="215640" progId="Equation.DSMT4">
                  <p:embed/>
                </p:oleObj>
              </mc:Choice>
              <mc:Fallback>
                <p:oleObj name="Equation" r:id="rId9" imgW="152280" imgH="215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7582" y="2339859"/>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4233288" y="2339859"/>
          <a:ext cx="177800" cy="215900"/>
        </p:xfrm>
        <a:graphic>
          <a:graphicData uri="http://schemas.openxmlformats.org/presentationml/2006/ole">
            <mc:AlternateContent xmlns:mc="http://schemas.openxmlformats.org/markup-compatibility/2006">
              <mc:Choice xmlns:v="urn:schemas-microsoft-com:vml" Requires="v">
                <p:oleObj spid="_x0000_s10260" name="Equation" r:id="rId11" imgW="177480" imgH="215640" progId="Equation.DSMT4">
                  <p:embed/>
                </p:oleObj>
              </mc:Choice>
              <mc:Fallback>
                <p:oleObj name="Equation" r:id="rId11" imgW="177480" imgH="215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33288" y="2339859"/>
                        <a:ext cx="1778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nvGraphicFramePr>
        <p:xfrm>
          <a:off x="4241800" y="4310685"/>
          <a:ext cx="965200" cy="1257300"/>
        </p:xfrm>
        <a:graphic>
          <a:graphicData uri="http://schemas.openxmlformats.org/presentationml/2006/ole">
            <mc:AlternateContent xmlns:mc="http://schemas.openxmlformats.org/markup-compatibility/2006">
              <mc:Choice xmlns:v="urn:schemas-microsoft-com:vml" Requires="v">
                <p:oleObj spid="_x0000_s10261" name="Equation" r:id="rId13" imgW="965160" imgH="1257120" progId="Equation.DSMT4">
                  <p:embed/>
                </p:oleObj>
              </mc:Choice>
              <mc:Fallback>
                <p:oleObj name="Equation" r:id="rId13" imgW="965160" imgH="125712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1800" y="4310685"/>
                        <a:ext cx="9652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4"/>
          <p:cNvGraphicFramePr>
            <a:graphicFrameLocks noChangeAspect="1"/>
          </p:cNvGraphicFramePr>
          <p:nvPr/>
        </p:nvGraphicFramePr>
        <p:xfrm>
          <a:off x="4941330" y="4298916"/>
          <a:ext cx="152400" cy="279400"/>
        </p:xfrm>
        <a:graphic>
          <a:graphicData uri="http://schemas.openxmlformats.org/presentationml/2006/ole">
            <mc:AlternateContent xmlns:mc="http://schemas.openxmlformats.org/markup-compatibility/2006">
              <mc:Choice xmlns:v="urn:schemas-microsoft-com:vml" Requires="v">
                <p:oleObj spid="_x0000_s10262" name="Equation" r:id="rId14" imgW="152280" imgH="279360" progId="Equation.DSMT4">
                  <p:embed/>
                </p:oleObj>
              </mc:Choice>
              <mc:Fallback>
                <p:oleObj name="Equation" r:id="rId14" imgW="152280" imgH="2793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41330" y="4298916"/>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4685664" y="46285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425801" y="461991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 name="Object 9"/>
          <p:cNvGraphicFramePr>
            <a:graphicFrameLocks noChangeAspect="1"/>
          </p:cNvGraphicFramePr>
          <p:nvPr/>
        </p:nvGraphicFramePr>
        <p:xfrm>
          <a:off x="4369830" y="4298916"/>
          <a:ext cx="177800" cy="215900"/>
        </p:xfrm>
        <a:graphic>
          <a:graphicData uri="http://schemas.openxmlformats.org/presentationml/2006/ole">
            <mc:AlternateContent xmlns:mc="http://schemas.openxmlformats.org/markup-compatibility/2006">
              <mc:Choice xmlns:v="urn:schemas-microsoft-com:vml" Requires="v">
                <p:oleObj spid="_x0000_s10263" name="Equation" r:id="rId15" imgW="177480" imgH="215640" progId="Equation.DSMT4">
                  <p:embed/>
                </p:oleObj>
              </mc:Choice>
              <mc:Fallback>
                <p:oleObj name="Equation" r:id="rId15" imgW="177480" imgH="215640" progId="Equation.DSMT4">
                  <p:embed/>
                  <p:pic>
                    <p:nvPicPr>
                      <p:cNvPr id="0" name="Picture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69830" y="4298916"/>
                        <a:ext cx="1778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4615386" y="4298916"/>
          <a:ext cx="279400" cy="215900"/>
        </p:xfrm>
        <a:graphic>
          <a:graphicData uri="http://schemas.openxmlformats.org/presentationml/2006/ole">
            <mc:AlternateContent xmlns:mc="http://schemas.openxmlformats.org/markup-compatibility/2006">
              <mc:Choice xmlns:v="urn:schemas-microsoft-com:vml" Requires="v">
                <p:oleObj spid="_x0000_s10264" name="Equation" r:id="rId17" imgW="279360" imgH="215640" progId="Equation.DSMT4">
                  <p:embed/>
                </p:oleObj>
              </mc:Choice>
              <mc:Fallback>
                <p:oleObj name="Equation" r:id="rId17" imgW="279360" imgH="215640" progId="Equation.DSMT4">
                  <p:embed/>
                  <p:pic>
                    <p:nvPicPr>
                      <p:cNvPr id="0" name="Picture 1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15386" y="4298916"/>
                        <a:ext cx="279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5" name="Object 15"/>
          <p:cNvGraphicFramePr>
            <a:graphicFrameLocks noChangeAspect="1"/>
          </p:cNvGraphicFramePr>
          <p:nvPr/>
        </p:nvGraphicFramePr>
        <p:xfrm>
          <a:off x="4509448" y="5608929"/>
          <a:ext cx="723900" cy="381000"/>
        </p:xfrm>
        <a:graphic>
          <a:graphicData uri="http://schemas.openxmlformats.org/presentationml/2006/ole">
            <mc:AlternateContent xmlns:mc="http://schemas.openxmlformats.org/markup-compatibility/2006">
              <mc:Choice xmlns:v="urn:schemas-microsoft-com:vml" Requires="v">
                <p:oleObj spid="_x0000_s10265" name="Equation" r:id="rId19" imgW="723600" imgH="380880" progId="Equation.DSMT4">
                  <p:embed/>
                </p:oleObj>
              </mc:Choice>
              <mc:Fallback>
                <p:oleObj name="Equation" r:id="rId19" imgW="723600" imgH="380880" progId="Equation.DSMT4">
                  <p:embed/>
                  <p:pic>
                    <p:nvPicPr>
                      <p:cNvPr id="0"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09448" y="5608929"/>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2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Subtract.</a:t>
            </a:r>
          </a:p>
          <a:p>
            <a:endParaRPr lang="en-US" dirty="0"/>
          </a:p>
          <a:p>
            <a:endParaRPr lang="en-US" dirty="0"/>
          </a:p>
          <a:p>
            <a:r>
              <a:rPr lang="en-US" b="1" dirty="0"/>
              <a:t>Solution </a:t>
            </a:r>
          </a:p>
          <a:p>
            <a:pPr>
              <a:tabLst>
                <a:tab pos="1139825" algn="l"/>
              </a:tabLst>
            </a:pPr>
            <a:r>
              <a:rPr lang="en-US" b="1" dirty="0"/>
              <a:t>Step 1:	</a:t>
            </a:r>
            <a:r>
              <a:rPr lang="en-US" dirty="0"/>
              <a:t>Trying to borrow from 0 each time, we end up 	borrowing 1000 from 8000. Cross out 8 and 	write 7.</a:t>
            </a:r>
          </a:p>
          <a:p>
            <a:endParaRPr lang="en-US" dirty="0"/>
          </a:p>
        </p:txBody>
      </p:sp>
      <p:graphicFrame>
        <p:nvGraphicFramePr>
          <p:cNvPr id="11266" name="Object 2"/>
          <p:cNvGraphicFramePr>
            <a:graphicFrameLocks noChangeAspect="1"/>
          </p:cNvGraphicFramePr>
          <p:nvPr/>
        </p:nvGraphicFramePr>
        <p:xfrm>
          <a:off x="3943350" y="1828800"/>
          <a:ext cx="1257300" cy="952500"/>
        </p:xfrm>
        <a:graphic>
          <a:graphicData uri="http://schemas.openxmlformats.org/presentationml/2006/ole">
            <mc:AlternateContent xmlns:mc="http://schemas.openxmlformats.org/markup-compatibility/2006">
              <mc:Choice xmlns:v="urn:schemas-microsoft-com:vml" Requires="v">
                <p:oleObj spid="_x0000_s11270" name="Equation" r:id="rId3" imgW="1256755" imgH="952087" progId="Equation.DSMT4">
                  <p:embed/>
                </p:oleObj>
              </mc:Choice>
              <mc:Fallback>
                <p:oleObj name="Equation" r:id="rId3" imgW="1256755" imgH="952087"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350" y="1828800"/>
                        <a:ext cx="1257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3917950" y="4660900"/>
          <a:ext cx="1308100" cy="1257300"/>
        </p:xfrm>
        <a:graphic>
          <a:graphicData uri="http://schemas.openxmlformats.org/presentationml/2006/ole">
            <mc:AlternateContent xmlns:mc="http://schemas.openxmlformats.org/markup-compatibility/2006">
              <mc:Choice xmlns:v="urn:schemas-microsoft-com:vml" Requires="v">
                <p:oleObj spid="_x0000_s11271" name="Equation" r:id="rId5" imgW="1307880" imgH="1257120" progId="Equation.DSMT4">
                  <p:embed/>
                </p:oleObj>
              </mc:Choice>
              <mc:Fallback>
                <p:oleObj name="Equation" r:id="rId5" imgW="1307880" imgH="125712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17950" y="4660900"/>
                        <a:ext cx="13081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4143426" y="4690488"/>
          <a:ext cx="165100" cy="215900"/>
        </p:xfrm>
        <a:graphic>
          <a:graphicData uri="http://schemas.openxmlformats.org/presentationml/2006/ole">
            <mc:AlternateContent xmlns:mc="http://schemas.openxmlformats.org/markup-compatibility/2006">
              <mc:Choice xmlns:v="urn:schemas-microsoft-com:vml" Requires="v">
                <p:oleObj spid="_x0000_s11272" name="Equation" r:id="rId7" imgW="164880" imgH="215640" progId="Equation.DSMT4">
                  <p:embed/>
                </p:oleObj>
              </mc:Choice>
              <mc:Fallback>
                <p:oleObj name="Equation" r:id="rId7" imgW="164880" imgH="215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3426" y="4690488"/>
                        <a:ext cx="1651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4416510" y="4690488"/>
          <a:ext cx="152400" cy="279400"/>
        </p:xfrm>
        <a:graphic>
          <a:graphicData uri="http://schemas.openxmlformats.org/presentationml/2006/ole">
            <mc:AlternateContent xmlns:mc="http://schemas.openxmlformats.org/markup-compatibility/2006">
              <mc:Choice xmlns:v="urn:schemas-microsoft-com:vml" Requires="v">
                <p:oleObj spid="_x0000_s11273" name="Equation" r:id="rId9" imgW="152280" imgH="279360" progId="Equation.DSMT4">
                  <p:embed/>
                </p:oleObj>
              </mc:Choice>
              <mc:Fallback>
                <p:oleObj name="Equation" r:id="rId9" imgW="15228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6510" y="4690488"/>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152900" y="4991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pPr>
              <a:tabLst>
                <a:tab pos="1139825" algn="l"/>
              </a:tabLst>
            </a:pPr>
            <a:r>
              <a:rPr lang="en-US" b="1" dirty="0"/>
              <a:t>Step 2:	</a:t>
            </a:r>
            <a:r>
              <a:rPr lang="en-US" dirty="0"/>
              <a:t>Borrow 100 from 1000. Cross out 10 and write 9. </a:t>
            </a:r>
          </a:p>
          <a:p>
            <a:pPr>
              <a:tabLst>
                <a:tab pos="1139825" algn="l"/>
              </a:tabLst>
            </a:pPr>
            <a:endParaRPr lang="en-US" dirty="0"/>
          </a:p>
          <a:p>
            <a:pPr>
              <a:tabLst>
                <a:tab pos="1139825" algn="l"/>
              </a:tabLst>
            </a:pPr>
            <a:endParaRPr lang="en-US" dirty="0"/>
          </a:p>
          <a:p>
            <a:pPr>
              <a:lnSpc>
                <a:spcPct val="200000"/>
              </a:lnSpc>
              <a:tabLst>
                <a:tab pos="1139825" algn="l"/>
              </a:tabLst>
            </a:pPr>
            <a:r>
              <a:rPr lang="en-US" b="1" dirty="0"/>
              <a:t>Step 3:	</a:t>
            </a:r>
            <a:r>
              <a:rPr lang="en-US" dirty="0"/>
              <a:t>Borrow 10 from 100. Cross out 10 and write 9.</a:t>
            </a:r>
          </a:p>
          <a:p>
            <a:pPr>
              <a:tabLst>
                <a:tab pos="1139825" algn="l"/>
              </a:tabLst>
            </a:pPr>
            <a:endParaRPr lang="en-US" dirty="0"/>
          </a:p>
        </p:txBody>
      </p:sp>
      <p:graphicFrame>
        <p:nvGraphicFramePr>
          <p:cNvPr id="6" name="Object 3"/>
          <p:cNvGraphicFramePr>
            <a:graphicFrameLocks noChangeAspect="1"/>
          </p:cNvGraphicFramePr>
          <p:nvPr/>
        </p:nvGraphicFramePr>
        <p:xfrm>
          <a:off x="3917950" y="2171700"/>
          <a:ext cx="1308100" cy="1257300"/>
        </p:xfrm>
        <a:graphic>
          <a:graphicData uri="http://schemas.openxmlformats.org/presentationml/2006/ole">
            <mc:AlternateContent xmlns:mc="http://schemas.openxmlformats.org/markup-compatibility/2006">
              <mc:Choice xmlns:v="urn:schemas-microsoft-com:vml" Requires="v">
                <p:oleObj spid="_x0000_s12304" name="Equation" r:id="rId3" imgW="1307880" imgH="1257120" progId="Equation.DSMT4">
                  <p:embed/>
                </p:oleObj>
              </mc:Choice>
              <mc:Fallback>
                <p:oleObj name="Equation" r:id="rId3" imgW="1307880" imgH="125712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7950" y="2171700"/>
                        <a:ext cx="13081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4465830" y="2142276"/>
          <a:ext cx="152400" cy="279400"/>
        </p:xfrm>
        <a:graphic>
          <a:graphicData uri="http://schemas.openxmlformats.org/presentationml/2006/ole">
            <mc:AlternateContent xmlns:mc="http://schemas.openxmlformats.org/markup-compatibility/2006">
              <mc:Choice xmlns:v="urn:schemas-microsoft-com:vml" Requires="v">
                <p:oleObj spid="_x0000_s12305" name="Equation" r:id="rId5" imgW="152280" imgH="279360" progId="Equation.DSMT4">
                  <p:embed/>
                </p:oleObj>
              </mc:Choice>
              <mc:Fallback>
                <p:oleObj name="Equation" r:id="rId5" imgW="152280" imgH="279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5830" y="2142276"/>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Connector 7"/>
          <p:cNvCxnSpPr/>
          <p:nvPr/>
        </p:nvCxnSpPr>
        <p:spPr>
          <a:xfrm rot="5400000">
            <a:off x="4422444" y="2501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Object 5"/>
          <p:cNvGraphicFramePr>
            <a:graphicFrameLocks noChangeAspect="1"/>
          </p:cNvGraphicFramePr>
          <p:nvPr/>
        </p:nvGraphicFramePr>
        <p:xfrm>
          <a:off x="4729686" y="2142276"/>
          <a:ext cx="152400" cy="279400"/>
        </p:xfrm>
        <a:graphic>
          <a:graphicData uri="http://schemas.openxmlformats.org/presentationml/2006/ole">
            <mc:AlternateContent xmlns:mc="http://schemas.openxmlformats.org/markup-compatibility/2006">
              <mc:Choice xmlns:v="urn:schemas-microsoft-com:vml" Requires="v">
                <p:oleObj spid="_x0000_s12306" name="Equation" r:id="rId7" imgW="152280" imgH="279360" progId="Equation.DSMT4">
                  <p:embed/>
                </p:oleObj>
              </mc:Choice>
              <mc:Fallback>
                <p:oleObj name="Equation" r:id="rId7" imgW="152280" imgH="2793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9686" y="2142276"/>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4152900"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5" name="Object 7"/>
          <p:cNvGraphicFramePr>
            <a:graphicFrameLocks noChangeAspect="1"/>
          </p:cNvGraphicFramePr>
          <p:nvPr/>
        </p:nvGraphicFramePr>
        <p:xfrm>
          <a:off x="4188747" y="2142276"/>
          <a:ext cx="165100" cy="215900"/>
        </p:xfrm>
        <a:graphic>
          <a:graphicData uri="http://schemas.openxmlformats.org/presentationml/2006/ole">
            <mc:AlternateContent xmlns:mc="http://schemas.openxmlformats.org/markup-compatibility/2006">
              <mc:Choice xmlns:v="urn:schemas-microsoft-com:vml" Requires="v">
                <p:oleObj spid="_x0000_s12307" name="Equation" r:id="rId8" imgW="164880" imgH="215640" progId="Equation.DSMT4">
                  <p:embed/>
                </p:oleObj>
              </mc:Choice>
              <mc:Fallback>
                <p:oleObj name="Equation" r:id="rId8" imgW="164880" imgH="215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88747" y="2142276"/>
                        <a:ext cx="1651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447442" y="1825071"/>
          <a:ext cx="165100" cy="228600"/>
        </p:xfrm>
        <a:graphic>
          <a:graphicData uri="http://schemas.openxmlformats.org/presentationml/2006/ole">
            <mc:AlternateContent xmlns:mc="http://schemas.openxmlformats.org/markup-compatibility/2006">
              <mc:Choice xmlns:v="urn:schemas-microsoft-com:vml" Requires="v">
                <p:oleObj spid="_x0000_s12308" name="Equation" r:id="rId10" imgW="164880" imgH="228600" progId="Equation.DSMT4">
                  <p:embed/>
                </p:oleObj>
              </mc:Choice>
              <mc:Fallback>
                <p:oleObj name="Equation" r:id="rId10" imgW="164880" imgH="2286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47442" y="1825071"/>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4429993" y="2166370"/>
            <a:ext cx="2286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3"/>
          <p:cNvGraphicFramePr>
            <a:graphicFrameLocks noChangeAspect="1"/>
          </p:cNvGraphicFramePr>
          <p:nvPr/>
        </p:nvGraphicFramePr>
        <p:xfrm>
          <a:off x="4070350" y="4472001"/>
          <a:ext cx="1308100" cy="1257300"/>
        </p:xfrm>
        <a:graphic>
          <a:graphicData uri="http://schemas.openxmlformats.org/presentationml/2006/ole">
            <mc:AlternateContent xmlns:mc="http://schemas.openxmlformats.org/markup-compatibility/2006">
              <mc:Choice xmlns:v="urn:schemas-microsoft-com:vml" Requires="v">
                <p:oleObj spid="_x0000_s12309" name="Equation" r:id="rId12" imgW="1307880" imgH="1257120" progId="Equation.DSMT4">
                  <p:embed/>
                </p:oleObj>
              </mc:Choice>
              <mc:Fallback>
                <p:oleObj name="Equation" r:id="rId12" imgW="1307880" imgH="125712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350" y="4472001"/>
                        <a:ext cx="13081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nvGraphicFramePr>
        <p:xfrm>
          <a:off x="4560141" y="4474293"/>
          <a:ext cx="152400" cy="279400"/>
        </p:xfrm>
        <a:graphic>
          <a:graphicData uri="http://schemas.openxmlformats.org/presentationml/2006/ole">
            <mc:AlternateContent xmlns:mc="http://schemas.openxmlformats.org/markup-compatibility/2006">
              <mc:Choice xmlns:v="urn:schemas-microsoft-com:vml" Requires="v">
                <p:oleObj spid="_x0000_s12310" name="Equation" r:id="rId13" imgW="152280" imgH="279360" progId="Equation.DSMT4">
                  <p:embed/>
                </p:oleObj>
              </mc:Choice>
              <mc:Fallback>
                <p:oleObj name="Equation" r:id="rId13" imgW="152280" imgH="27936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0141" y="4474293"/>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5400000">
            <a:off x="4574844" y="480220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 name="Object 5"/>
          <p:cNvGraphicFramePr>
            <a:graphicFrameLocks noChangeAspect="1"/>
          </p:cNvGraphicFramePr>
          <p:nvPr/>
        </p:nvGraphicFramePr>
        <p:xfrm>
          <a:off x="4823997" y="4474293"/>
          <a:ext cx="152400" cy="279400"/>
        </p:xfrm>
        <a:graphic>
          <a:graphicData uri="http://schemas.openxmlformats.org/presentationml/2006/ole">
            <mc:AlternateContent xmlns:mc="http://schemas.openxmlformats.org/markup-compatibility/2006">
              <mc:Choice xmlns:v="urn:schemas-microsoft-com:vml" Requires="v">
                <p:oleObj spid="_x0000_s12311" name="Equation" r:id="rId14" imgW="152280" imgH="279360" progId="Equation.DSMT4">
                  <p:embed/>
                </p:oleObj>
              </mc:Choice>
              <mc:Fallback>
                <p:oleObj name="Equation" r:id="rId14" imgW="152280" imgH="2793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23997" y="4474293"/>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9" name="Straight Connector 18"/>
          <p:cNvCxnSpPr/>
          <p:nvPr/>
        </p:nvCxnSpPr>
        <p:spPr>
          <a:xfrm rot="5400000">
            <a:off x="4305300" y="477680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 name="Object 7"/>
          <p:cNvGraphicFramePr>
            <a:graphicFrameLocks noChangeAspect="1"/>
          </p:cNvGraphicFramePr>
          <p:nvPr/>
        </p:nvGraphicFramePr>
        <p:xfrm>
          <a:off x="4283058" y="4474293"/>
          <a:ext cx="165100" cy="215900"/>
        </p:xfrm>
        <a:graphic>
          <a:graphicData uri="http://schemas.openxmlformats.org/presentationml/2006/ole">
            <mc:AlternateContent xmlns:mc="http://schemas.openxmlformats.org/markup-compatibility/2006">
              <mc:Choice xmlns:v="urn:schemas-microsoft-com:vml" Requires="v">
                <p:oleObj spid="_x0000_s12312" name="Equation" r:id="rId15" imgW="164880" imgH="215640" progId="Equation.DSMT4">
                  <p:embed/>
                </p:oleObj>
              </mc:Choice>
              <mc:Fallback>
                <p:oleObj name="Equation" r:id="rId15" imgW="164880" imgH="2156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83058" y="4474293"/>
                        <a:ext cx="1651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4541753" y="4157088"/>
          <a:ext cx="165100" cy="228600"/>
        </p:xfrm>
        <a:graphic>
          <a:graphicData uri="http://schemas.openxmlformats.org/presentationml/2006/ole">
            <mc:AlternateContent xmlns:mc="http://schemas.openxmlformats.org/markup-compatibility/2006">
              <mc:Choice xmlns:v="urn:schemas-microsoft-com:vml" Requires="v">
                <p:oleObj spid="_x0000_s12313" name="Equation" r:id="rId16" imgW="164880" imgH="228600" progId="Equation.DSMT4">
                  <p:embed/>
                </p:oleObj>
              </mc:Choice>
              <mc:Fallback>
                <p:oleObj name="Equation" r:id="rId16" imgW="164880" imgH="228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41753" y="4157088"/>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4524304" y="4498387"/>
            <a:ext cx="2286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 name="Object 5"/>
          <p:cNvGraphicFramePr>
            <a:graphicFrameLocks noChangeAspect="1"/>
          </p:cNvGraphicFramePr>
          <p:nvPr/>
        </p:nvGraphicFramePr>
        <p:xfrm>
          <a:off x="5084656" y="4461888"/>
          <a:ext cx="152400" cy="279400"/>
        </p:xfrm>
        <a:graphic>
          <a:graphicData uri="http://schemas.openxmlformats.org/presentationml/2006/ole">
            <mc:AlternateContent xmlns:mc="http://schemas.openxmlformats.org/markup-compatibility/2006">
              <mc:Choice xmlns:v="urn:schemas-microsoft-com:vml" Requires="v">
                <p:oleObj spid="_x0000_s12314" name="Equation" r:id="rId17" imgW="152280" imgH="279360" progId="Equation.DSMT4">
                  <p:embed/>
                </p:oleObj>
              </mc:Choice>
              <mc:Fallback>
                <p:oleObj name="Equation" r:id="rId17" imgW="152280" imgH="2793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4656" y="4461888"/>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4" name="Straight Connector 23"/>
          <p:cNvCxnSpPr/>
          <p:nvPr/>
        </p:nvCxnSpPr>
        <p:spPr>
          <a:xfrm rot="5400000">
            <a:off x="4852348" y="481645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5" name="Object 8"/>
          <p:cNvGraphicFramePr>
            <a:graphicFrameLocks noChangeAspect="1"/>
          </p:cNvGraphicFramePr>
          <p:nvPr/>
        </p:nvGraphicFramePr>
        <p:xfrm>
          <a:off x="4796701" y="4157088"/>
          <a:ext cx="165100" cy="228600"/>
        </p:xfrm>
        <a:graphic>
          <a:graphicData uri="http://schemas.openxmlformats.org/presentationml/2006/ole">
            <mc:AlternateContent xmlns:mc="http://schemas.openxmlformats.org/markup-compatibility/2006">
              <mc:Choice xmlns:v="urn:schemas-microsoft-com:vml" Requires="v">
                <p:oleObj spid="_x0000_s12315" name="Equation" r:id="rId18" imgW="164880" imgH="228600" progId="Equation.DSMT4">
                  <p:embed/>
                </p:oleObj>
              </mc:Choice>
              <mc:Fallback>
                <p:oleObj name="Equation" r:id="rId18" imgW="164880" imgH="2286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96701" y="4157088"/>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6" name="Straight Connector 25"/>
          <p:cNvCxnSpPr/>
          <p:nvPr/>
        </p:nvCxnSpPr>
        <p:spPr>
          <a:xfrm rot="5400000">
            <a:off x="4777653" y="4499988"/>
            <a:ext cx="2286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pPr>
              <a:tabLst>
                <a:tab pos="1139825" algn="l"/>
              </a:tabLst>
            </a:pPr>
            <a:r>
              <a:rPr lang="en-US" b="1" dirty="0"/>
              <a:t>Step 4:	</a:t>
            </a:r>
            <a:r>
              <a:rPr lang="en-US" dirty="0"/>
              <a:t>Now subtract.</a:t>
            </a:r>
          </a:p>
        </p:txBody>
      </p:sp>
      <p:graphicFrame>
        <p:nvGraphicFramePr>
          <p:cNvPr id="5" name="Object 3"/>
          <p:cNvGraphicFramePr>
            <a:graphicFrameLocks noChangeAspect="1"/>
          </p:cNvGraphicFramePr>
          <p:nvPr/>
        </p:nvGraphicFramePr>
        <p:xfrm>
          <a:off x="3886200" y="2262201"/>
          <a:ext cx="1308100" cy="1257300"/>
        </p:xfrm>
        <a:graphic>
          <a:graphicData uri="http://schemas.openxmlformats.org/presentationml/2006/ole">
            <mc:AlternateContent xmlns:mc="http://schemas.openxmlformats.org/markup-compatibility/2006">
              <mc:Choice xmlns:v="urn:schemas-microsoft-com:vml" Requires="v">
                <p:oleObj spid="_x0000_s13323" name="Equation" r:id="rId3" imgW="1307880" imgH="1257120" progId="Equation.DSMT4">
                  <p:embed/>
                </p:oleObj>
              </mc:Choice>
              <mc:Fallback>
                <p:oleObj name="Equation" r:id="rId3" imgW="1307880" imgH="125712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2262201"/>
                        <a:ext cx="13081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4391883" y="2253921"/>
          <a:ext cx="152400" cy="279400"/>
        </p:xfrm>
        <a:graphic>
          <a:graphicData uri="http://schemas.openxmlformats.org/presentationml/2006/ole">
            <mc:AlternateContent xmlns:mc="http://schemas.openxmlformats.org/markup-compatibility/2006">
              <mc:Choice xmlns:v="urn:schemas-microsoft-com:vml" Requires="v">
                <p:oleObj spid="_x0000_s13324" name="Equation" r:id="rId5" imgW="152280" imgH="279360" progId="Equation.DSMT4">
                  <p:embed/>
                </p:oleObj>
              </mc:Choice>
              <mc:Fallback>
                <p:oleObj name="Equation" r:id="rId5" imgW="15228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1883" y="2253921"/>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7" name="Straight Connector 6"/>
          <p:cNvCxnSpPr/>
          <p:nvPr/>
        </p:nvCxnSpPr>
        <p:spPr>
          <a:xfrm rot="5400000">
            <a:off x="4390694" y="259240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Object 5"/>
          <p:cNvGraphicFramePr>
            <a:graphicFrameLocks noChangeAspect="1"/>
          </p:cNvGraphicFramePr>
          <p:nvPr/>
        </p:nvGraphicFramePr>
        <p:xfrm>
          <a:off x="4655739" y="2253921"/>
          <a:ext cx="152400" cy="279400"/>
        </p:xfrm>
        <a:graphic>
          <a:graphicData uri="http://schemas.openxmlformats.org/presentationml/2006/ole">
            <mc:AlternateContent xmlns:mc="http://schemas.openxmlformats.org/markup-compatibility/2006">
              <mc:Choice xmlns:v="urn:schemas-microsoft-com:vml" Requires="v">
                <p:oleObj spid="_x0000_s13325" name="Equation" r:id="rId7" imgW="152280" imgH="279360" progId="Equation.DSMT4">
                  <p:embed/>
                </p:oleObj>
              </mc:Choice>
              <mc:Fallback>
                <p:oleObj name="Equation" r:id="rId7" imgW="152280" imgH="279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5739" y="2253921"/>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121150" y="256700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 name="Object 7"/>
          <p:cNvGraphicFramePr>
            <a:graphicFrameLocks noChangeAspect="1"/>
          </p:cNvGraphicFramePr>
          <p:nvPr/>
        </p:nvGraphicFramePr>
        <p:xfrm>
          <a:off x="4114800" y="2253921"/>
          <a:ext cx="165100" cy="215900"/>
        </p:xfrm>
        <a:graphic>
          <a:graphicData uri="http://schemas.openxmlformats.org/presentationml/2006/ole">
            <mc:AlternateContent xmlns:mc="http://schemas.openxmlformats.org/markup-compatibility/2006">
              <mc:Choice xmlns:v="urn:schemas-microsoft-com:vml" Requires="v">
                <p:oleObj spid="_x0000_s13326" name="Equation" r:id="rId8" imgW="164880" imgH="215640" progId="Equation.DSMT4">
                  <p:embed/>
                </p:oleObj>
              </mc:Choice>
              <mc:Fallback>
                <p:oleObj name="Equation" r:id="rId8" imgW="164880" imgH="215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2253921"/>
                        <a:ext cx="1651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356046" y="2278015"/>
            <a:ext cx="2286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 name="Object 5"/>
          <p:cNvGraphicFramePr>
            <a:graphicFrameLocks noChangeAspect="1"/>
          </p:cNvGraphicFramePr>
          <p:nvPr/>
        </p:nvGraphicFramePr>
        <p:xfrm>
          <a:off x="4916398" y="2241516"/>
          <a:ext cx="152400" cy="279400"/>
        </p:xfrm>
        <a:graphic>
          <a:graphicData uri="http://schemas.openxmlformats.org/presentationml/2006/ole">
            <mc:AlternateContent xmlns:mc="http://schemas.openxmlformats.org/markup-compatibility/2006">
              <mc:Choice xmlns:v="urn:schemas-microsoft-com:vml" Requires="v">
                <p:oleObj spid="_x0000_s13327" name="Equation" r:id="rId10" imgW="152280" imgH="279360" progId="Equation.DSMT4">
                  <p:embed/>
                </p:oleObj>
              </mc:Choice>
              <mc:Fallback>
                <p:oleObj name="Equation" r:id="rId10" imgW="152280" imgH="27936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16398" y="2241516"/>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4668198" y="260665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 name="Object 8"/>
          <p:cNvGraphicFramePr>
            <a:graphicFrameLocks noChangeAspect="1"/>
          </p:cNvGraphicFramePr>
          <p:nvPr/>
        </p:nvGraphicFramePr>
        <p:xfrm>
          <a:off x="4628443" y="1936716"/>
          <a:ext cx="165100" cy="228600"/>
        </p:xfrm>
        <a:graphic>
          <a:graphicData uri="http://schemas.openxmlformats.org/presentationml/2006/ole">
            <mc:AlternateContent xmlns:mc="http://schemas.openxmlformats.org/markup-compatibility/2006">
              <mc:Choice xmlns:v="urn:schemas-microsoft-com:vml" Requires="v">
                <p:oleObj spid="_x0000_s13328" name="Equation" r:id="rId11" imgW="164880" imgH="228600" progId="Equation.DSMT4">
                  <p:embed/>
                </p:oleObj>
              </mc:Choice>
              <mc:Fallback>
                <p:oleObj name="Equation" r:id="rId11" imgW="164880" imgH="2286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28443" y="1936716"/>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5400000">
            <a:off x="4609395" y="2279616"/>
            <a:ext cx="2286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21" name="Object 9"/>
          <p:cNvGraphicFramePr>
            <a:graphicFrameLocks noChangeAspect="1"/>
          </p:cNvGraphicFramePr>
          <p:nvPr/>
        </p:nvGraphicFramePr>
        <p:xfrm>
          <a:off x="4369041" y="1936716"/>
          <a:ext cx="165100" cy="228600"/>
        </p:xfrm>
        <a:graphic>
          <a:graphicData uri="http://schemas.openxmlformats.org/presentationml/2006/ole">
            <mc:AlternateContent xmlns:mc="http://schemas.openxmlformats.org/markup-compatibility/2006">
              <mc:Choice xmlns:v="urn:schemas-microsoft-com:vml" Requires="v">
                <p:oleObj spid="_x0000_s13329" name="Equation" r:id="rId13" imgW="164880" imgH="228600" progId="Equation.DSMT4">
                  <p:embed/>
                </p:oleObj>
              </mc:Choice>
              <mc:Fallback>
                <p:oleObj name="Equation" r:id="rId13" imgW="164880" imgH="2286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69041" y="1936716"/>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4218296" y="3595048"/>
          <a:ext cx="977900" cy="381000"/>
        </p:xfrm>
        <a:graphic>
          <a:graphicData uri="http://schemas.openxmlformats.org/presentationml/2006/ole">
            <mc:AlternateContent xmlns:mc="http://schemas.openxmlformats.org/markup-compatibility/2006">
              <mc:Choice xmlns:v="urn:schemas-microsoft-com:vml" Requires="v">
                <p:oleObj spid="_x0000_s13330" name="Equation" r:id="rId14" imgW="977760" imgH="380880" progId="Equation.DSMT4">
                  <p:embed/>
                </p:oleObj>
              </mc:Choice>
              <mc:Fallback>
                <p:oleObj name="Equation" r:id="rId14" imgW="977760" imgH="3808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18296" y="3595048"/>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3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pPr>
              <a:tabLst>
                <a:tab pos="1139825" algn="l"/>
              </a:tabLst>
            </a:pPr>
            <a:r>
              <a:rPr lang="en-US" b="1" dirty="0"/>
              <a:t>Note: </a:t>
            </a:r>
            <a:r>
              <a:rPr lang="en-US" dirty="0"/>
              <a:t>Subtraction can be “checked” by addition. The sum of the difference and the subtrahend must be equal to the minuend. Thus, in Example 7, check: </a:t>
            </a:r>
          </a:p>
        </p:txBody>
      </p:sp>
      <p:graphicFrame>
        <p:nvGraphicFramePr>
          <p:cNvPr id="15363" name="Object 3"/>
          <p:cNvGraphicFramePr>
            <a:graphicFrameLocks noChangeAspect="1"/>
          </p:cNvGraphicFramePr>
          <p:nvPr/>
        </p:nvGraphicFramePr>
        <p:xfrm>
          <a:off x="3733800" y="3060700"/>
          <a:ext cx="1003300" cy="977900"/>
        </p:xfrm>
        <a:graphic>
          <a:graphicData uri="http://schemas.openxmlformats.org/presentationml/2006/ole">
            <mc:AlternateContent xmlns:mc="http://schemas.openxmlformats.org/markup-compatibility/2006">
              <mc:Choice xmlns:v="urn:schemas-microsoft-com:vml" Requires="v">
                <p:oleObj spid="_x0000_s14340" name="Equation" r:id="rId3" imgW="1002960" imgH="977760" progId="Equation.DSMT4">
                  <p:embed/>
                </p:oleObj>
              </mc:Choice>
              <mc:Fallback>
                <p:oleObj name="Equation" r:id="rId3" imgW="1002960" imgH="97776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060700"/>
                        <a:ext cx="1003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4016992" y="4142096"/>
          <a:ext cx="736600" cy="292100"/>
        </p:xfrm>
        <a:graphic>
          <a:graphicData uri="http://schemas.openxmlformats.org/presentationml/2006/ole">
            <mc:AlternateContent xmlns:mc="http://schemas.openxmlformats.org/markup-compatibility/2006">
              <mc:Choice xmlns:v="urn:schemas-microsoft-com:vml" Requires="v">
                <p:oleObj spid="_x0000_s14341" name="Equation" r:id="rId5" imgW="736560" imgH="291960" progId="Equation.DSMT4">
                  <p:embed/>
                </p:oleObj>
              </mc:Choice>
              <mc:Fallback>
                <p:oleObj name="Equation" r:id="rId5" imgW="7365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6992" y="4142096"/>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Be able to subtract whole numbers without borrowing.</a:t>
            </a:r>
          </a:p>
          <a:p>
            <a:pPr marL="341313" indent="-341313">
              <a:buFont typeface="Courier New" pitchFamily="49" charset="0"/>
              <a:buChar char="o"/>
            </a:pPr>
            <a:r>
              <a:rPr lang="en-US" dirty="0"/>
              <a:t>Be able to subtract whole numbers with borrowing.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a:t>
            </a:r>
          </a:p>
        </p:txBody>
      </p:sp>
      <p:sp>
        <p:nvSpPr>
          <p:cNvPr id="3" name="Content Placeholder 2"/>
          <p:cNvSpPr>
            <a:spLocks noGrp="1"/>
          </p:cNvSpPr>
          <p:nvPr>
            <p:ph idx="1"/>
          </p:nvPr>
        </p:nvSpPr>
        <p:spPr/>
        <p:txBody>
          <a:bodyPr/>
          <a:lstStyle/>
          <a:p>
            <a:r>
              <a:rPr lang="en-US" kern="100" spc="-100" dirty="0"/>
              <a:t>What number should be added to </a:t>
            </a:r>
            <a:r>
              <a:rPr lang="en-US" kern="100" spc="-100" dirty="0">
                <a:solidFill>
                  <a:srgbClr val="0000FF"/>
                </a:solidFill>
              </a:rPr>
              <a:t>546</a:t>
            </a:r>
            <a:r>
              <a:rPr lang="en-US" kern="100" spc="-100" dirty="0"/>
              <a:t> to get a sum of </a:t>
            </a:r>
            <a:r>
              <a:rPr lang="en-US" kern="100" spc="-100" dirty="0">
                <a:solidFill>
                  <a:srgbClr val="0000FF"/>
                </a:solidFill>
              </a:rPr>
              <a:t>732</a:t>
            </a:r>
            <a:r>
              <a:rPr lang="en-US" kern="100" spc="-100" dirty="0"/>
              <a:t>? </a:t>
            </a:r>
          </a:p>
          <a:p>
            <a:r>
              <a:rPr lang="en-US" b="1" dirty="0"/>
              <a:t>Solution </a:t>
            </a:r>
          </a:p>
          <a:p>
            <a:r>
              <a:rPr lang="en-US" dirty="0"/>
              <a:t>We know the sum and one addend. To find the missing addend, subtract </a:t>
            </a:r>
            <a:r>
              <a:rPr lang="en-US" dirty="0">
                <a:solidFill>
                  <a:srgbClr val="0000FF"/>
                </a:solidFill>
              </a:rPr>
              <a:t>546</a:t>
            </a:r>
            <a:r>
              <a:rPr lang="en-US" dirty="0"/>
              <a:t> from </a:t>
            </a:r>
            <a:r>
              <a:rPr lang="en-US" dirty="0">
                <a:solidFill>
                  <a:srgbClr val="0000FF"/>
                </a:solidFill>
              </a:rPr>
              <a:t>732</a:t>
            </a:r>
            <a:r>
              <a:rPr lang="en-US" dirty="0"/>
              <a:t>.</a:t>
            </a:r>
          </a:p>
          <a:p>
            <a:endParaRPr lang="en-US" dirty="0"/>
          </a:p>
          <a:p>
            <a:endParaRPr lang="en-US" dirty="0"/>
          </a:p>
          <a:p>
            <a:endParaRPr lang="en-US" dirty="0"/>
          </a:p>
          <a:p>
            <a:endParaRPr lang="en-US" dirty="0"/>
          </a:p>
          <a:p>
            <a:r>
              <a:rPr lang="en-US" dirty="0"/>
              <a:t>The number to be added is </a:t>
            </a:r>
            <a:r>
              <a:rPr lang="en-US" dirty="0">
                <a:solidFill>
                  <a:srgbClr val="FF0000"/>
                </a:solidFill>
              </a:rPr>
              <a:t>186</a:t>
            </a:r>
            <a:r>
              <a:rPr lang="en-US" dirty="0"/>
              <a:t>.</a:t>
            </a:r>
          </a:p>
        </p:txBody>
      </p:sp>
      <p:graphicFrame>
        <p:nvGraphicFramePr>
          <p:cNvPr id="16386" name="Object 2"/>
          <p:cNvGraphicFramePr>
            <a:graphicFrameLocks noChangeAspect="1"/>
          </p:cNvGraphicFramePr>
          <p:nvPr/>
        </p:nvGraphicFramePr>
        <p:xfrm>
          <a:off x="4008460" y="3429000"/>
          <a:ext cx="990600" cy="1257300"/>
        </p:xfrm>
        <a:graphic>
          <a:graphicData uri="http://schemas.openxmlformats.org/presentationml/2006/ole">
            <mc:AlternateContent xmlns:mc="http://schemas.openxmlformats.org/markup-compatibility/2006">
              <mc:Choice xmlns:v="urn:schemas-microsoft-com:vml" Requires="v">
                <p:oleObj spid="_x0000_s15371" name="Equation" r:id="rId3" imgW="990360" imgH="1257120" progId="Equation.DSMT4">
                  <p:embed/>
                </p:oleObj>
              </mc:Choice>
              <mc:Fallback>
                <p:oleObj name="Equation" r:id="rId3" imgW="990360" imgH="125712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8460" y="3429000"/>
                        <a:ext cx="9906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5105400" y="4712001"/>
            <a:ext cx="1295400" cy="400110"/>
          </a:xfrm>
          <a:prstGeom prst="rect">
            <a:avLst/>
          </a:prstGeom>
        </p:spPr>
        <p:txBody>
          <a:bodyPr wrap="square">
            <a:spAutoFit/>
          </a:bodyPr>
          <a:lstStyle/>
          <a:p>
            <a:r>
              <a:rPr lang="en-US" sz="2000" dirty="0">
                <a:solidFill>
                  <a:srgbClr val="008080"/>
                </a:solidFill>
              </a:rPr>
              <a:t>difference </a:t>
            </a:r>
          </a:p>
        </p:txBody>
      </p:sp>
      <p:graphicFrame>
        <p:nvGraphicFramePr>
          <p:cNvPr id="15363" name="Object 3"/>
          <p:cNvGraphicFramePr>
            <a:graphicFrameLocks noChangeAspect="1"/>
          </p:cNvGraphicFramePr>
          <p:nvPr/>
        </p:nvGraphicFramePr>
        <p:xfrm>
          <a:off x="4169856" y="3439572"/>
          <a:ext cx="165100" cy="228600"/>
        </p:xfrm>
        <a:graphic>
          <a:graphicData uri="http://schemas.openxmlformats.org/presentationml/2006/ole">
            <mc:AlternateContent xmlns:mc="http://schemas.openxmlformats.org/markup-compatibility/2006">
              <mc:Choice xmlns:v="urn:schemas-microsoft-com:vml" Requires="v">
                <p:oleObj spid="_x0000_s15372" name="Equation" r:id="rId5" imgW="164880" imgH="228600" progId="Equation.DSMT4">
                  <p:embed/>
                </p:oleObj>
              </mc:Choice>
              <mc:Fallback>
                <p:oleObj name="Equation" r:id="rId5" imgW="16488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69856" y="3439572"/>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393808" y="3439572"/>
          <a:ext cx="152400" cy="215900"/>
        </p:xfrm>
        <a:graphic>
          <a:graphicData uri="http://schemas.openxmlformats.org/presentationml/2006/ole">
            <mc:AlternateContent xmlns:mc="http://schemas.openxmlformats.org/markup-compatibility/2006">
              <mc:Choice xmlns:v="urn:schemas-microsoft-com:vml" Requires="v">
                <p:oleObj spid="_x0000_s15373" name="Equation" r:id="rId7" imgW="152280" imgH="215640" progId="Equation.DSMT4">
                  <p:embed/>
                </p:oleObj>
              </mc:Choice>
              <mc:Fallback>
                <p:oleObj name="Equation" r:id="rId7" imgW="152280" imgH="215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93808" y="3439572"/>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4752160" y="3439572"/>
          <a:ext cx="152400" cy="279400"/>
        </p:xfrm>
        <a:graphic>
          <a:graphicData uri="http://schemas.openxmlformats.org/presentationml/2006/ole">
            <mc:AlternateContent xmlns:mc="http://schemas.openxmlformats.org/markup-compatibility/2006">
              <mc:Choice xmlns:v="urn:schemas-microsoft-com:vml" Requires="v">
                <p:oleObj spid="_x0000_s15374" name="Equation" r:id="rId9" imgW="152280" imgH="279360" progId="Equation.DSMT4">
                  <p:embed/>
                </p:oleObj>
              </mc:Choice>
              <mc:Fallback>
                <p:oleObj name="Equation" r:id="rId9" imgW="15228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2160" y="3439572"/>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278420" y="372258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523850" y="376185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367" name="Object 7"/>
          <p:cNvGraphicFramePr>
            <a:graphicFrameLocks noChangeAspect="1"/>
          </p:cNvGraphicFramePr>
          <p:nvPr/>
        </p:nvGraphicFramePr>
        <p:xfrm>
          <a:off x="4230048" y="4772356"/>
          <a:ext cx="190500" cy="279400"/>
        </p:xfrm>
        <a:graphic>
          <a:graphicData uri="http://schemas.openxmlformats.org/presentationml/2006/ole">
            <mc:AlternateContent xmlns:mc="http://schemas.openxmlformats.org/markup-compatibility/2006">
              <mc:Choice xmlns:v="urn:schemas-microsoft-com:vml" Requires="v">
                <p:oleObj spid="_x0000_s15375" name="Equation" r:id="rId11" imgW="190440" imgH="279360" progId="Equation.DSMT4">
                  <p:embed/>
                </p:oleObj>
              </mc:Choice>
              <mc:Fallback>
                <p:oleObj name="Equation" r:id="rId11" imgW="19044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30048" y="477235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4507552" y="4766006"/>
          <a:ext cx="203200" cy="292100"/>
        </p:xfrm>
        <a:graphic>
          <a:graphicData uri="http://schemas.openxmlformats.org/presentationml/2006/ole">
            <mc:AlternateContent xmlns:mc="http://schemas.openxmlformats.org/markup-compatibility/2006">
              <mc:Choice xmlns:v="urn:schemas-microsoft-com:vml" Requires="v">
                <p:oleObj spid="_x0000_s15376" name="Equation" r:id="rId13" imgW="203040" imgH="291960" progId="Equation.DSMT4">
                  <p:embed/>
                </p:oleObj>
              </mc:Choice>
              <mc:Fallback>
                <p:oleObj name="Equation" r:id="rId13" imgW="2030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07552" y="476600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798704" y="4772356"/>
          <a:ext cx="203200" cy="292100"/>
        </p:xfrm>
        <a:graphic>
          <a:graphicData uri="http://schemas.openxmlformats.org/presentationml/2006/ole">
            <mc:AlternateContent xmlns:mc="http://schemas.openxmlformats.org/markup-compatibility/2006">
              <mc:Choice xmlns:v="urn:schemas-microsoft-com:vml" Requires="v">
                <p:oleObj spid="_x0000_s15377" name="Equation" r:id="rId15" imgW="203040" imgH="291960" progId="Equation.DSMT4">
                  <p:embed/>
                </p:oleObj>
              </mc:Choice>
              <mc:Fallback>
                <p:oleObj name="Equation" r:id="rId15" imgW="20304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98704" y="477235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524426" y="3439572"/>
          <a:ext cx="152400" cy="215900"/>
        </p:xfrm>
        <a:graphic>
          <a:graphicData uri="http://schemas.openxmlformats.org/presentationml/2006/ole">
            <mc:AlternateContent xmlns:mc="http://schemas.openxmlformats.org/markup-compatibility/2006">
              <mc:Choice xmlns:v="urn:schemas-microsoft-com:vml" Requires="v">
                <p:oleObj spid="_x0000_s15378" name="Equation" r:id="rId17" imgW="152280" imgH="215640" progId="Equation.DSMT4">
                  <p:embed/>
                </p:oleObj>
              </mc:Choice>
              <mc:Fallback>
                <p:oleObj name="Equation" r:id="rId17" imgW="152280" imgH="215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24426" y="3439572"/>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7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6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t>
            </a:r>
          </a:p>
        </p:txBody>
      </p:sp>
      <p:sp>
        <p:nvSpPr>
          <p:cNvPr id="3" name="Content Placeholder 2"/>
          <p:cNvSpPr>
            <a:spLocks noGrp="1"/>
          </p:cNvSpPr>
          <p:nvPr>
            <p:ph idx="1"/>
          </p:nvPr>
        </p:nvSpPr>
        <p:spPr/>
        <p:txBody>
          <a:bodyPr/>
          <a:lstStyle/>
          <a:p>
            <a:r>
              <a:rPr lang="en-US" dirty="0"/>
              <a:t>The cost of repairing Ed’s used TV set was going to be </a:t>
            </a:r>
            <a:r>
              <a:rPr lang="en-US" dirty="0">
                <a:solidFill>
                  <a:srgbClr val="0000FF"/>
                </a:solidFill>
              </a:rPr>
              <a:t>$250 </a:t>
            </a:r>
            <a:r>
              <a:rPr lang="en-US" dirty="0"/>
              <a:t>for parts (including tax) plus </a:t>
            </a:r>
            <a:r>
              <a:rPr lang="en-US" dirty="0">
                <a:solidFill>
                  <a:srgbClr val="0000FF"/>
                </a:solidFill>
              </a:rPr>
              <a:t>$85 </a:t>
            </a:r>
            <a:r>
              <a:rPr lang="en-US" dirty="0"/>
              <a:t>for labor. To buy a new set, he was going to pay </a:t>
            </a:r>
            <a:r>
              <a:rPr lang="en-US" dirty="0">
                <a:solidFill>
                  <a:srgbClr val="0000FF"/>
                </a:solidFill>
              </a:rPr>
              <a:t>$450 </a:t>
            </a:r>
            <a:r>
              <a:rPr lang="en-US" dirty="0"/>
              <a:t>plus </a:t>
            </a:r>
            <a:r>
              <a:rPr lang="en-US" dirty="0">
                <a:solidFill>
                  <a:srgbClr val="0000FF"/>
                </a:solidFill>
              </a:rPr>
              <a:t>$27 </a:t>
            </a:r>
            <a:r>
              <a:rPr lang="en-US" dirty="0"/>
              <a:t>in tax and the dealer was going to pay him </a:t>
            </a:r>
            <a:r>
              <a:rPr lang="en-US" dirty="0">
                <a:solidFill>
                  <a:srgbClr val="0000FF"/>
                </a:solidFill>
              </a:rPr>
              <a:t>$85 </a:t>
            </a:r>
            <a:r>
              <a:rPr lang="en-US" dirty="0"/>
              <a:t>for his old set. How much more would Ed have to pay for a new set than to have his old set repaired?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(cont.) </a:t>
            </a:r>
          </a:p>
        </p:txBody>
      </p:sp>
      <p:sp>
        <p:nvSpPr>
          <p:cNvPr id="3" name="Content Placeholder 2"/>
          <p:cNvSpPr>
            <a:spLocks noGrp="1"/>
          </p:cNvSpPr>
          <p:nvPr>
            <p:ph idx="1"/>
          </p:nvPr>
        </p:nvSpPr>
        <p:spPr/>
        <p:txBody>
          <a:bodyPr>
            <a:normAutofit lnSpcReduction="10000"/>
          </a:bodyPr>
          <a:lstStyle/>
          <a:p>
            <a:r>
              <a:rPr lang="en-US" b="1" dirty="0"/>
              <a:t>Solution </a:t>
            </a:r>
          </a:p>
          <a:p>
            <a:r>
              <a:rPr lang="en-US" b="1" dirty="0"/>
              <a:t>Used Set</a:t>
            </a:r>
          </a:p>
          <a:p>
            <a:endParaRPr lang="en-US" b="1" dirty="0"/>
          </a:p>
          <a:p>
            <a:endParaRPr lang="en-US" b="1" dirty="0"/>
          </a:p>
          <a:p>
            <a:endParaRPr lang="en-US" b="1" dirty="0"/>
          </a:p>
          <a:p>
            <a:endParaRPr lang="en-US" b="1" dirty="0"/>
          </a:p>
          <a:p>
            <a:endParaRPr lang="en-US" b="1" dirty="0"/>
          </a:p>
          <a:p>
            <a:endParaRPr lang="en-US" sz="800" dirty="0"/>
          </a:p>
          <a:p>
            <a:pPr>
              <a:spcBef>
                <a:spcPts val="1800"/>
              </a:spcBef>
            </a:pPr>
            <a:r>
              <a:rPr lang="en-US" dirty="0"/>
              <a:t>Ed would pay </a:t>
            </a:r>
            <a:r>
              <a:rPr lang="en-US" dirty="0">
                <a:solidFill>
                  <a:srgbClr val="FF0000"/>
                </a:solidFill>
              </a:rPr>
              <a:t>$57 </a:t>
            </a:r>
            <a:r>
              <a:rPr lang="en-US" dirty="0"/>
              <a:t>more for the new set than for having his old set repaired. What would you do? </a:t>
            </a:r>
            <a:r>
              <a:rPr lang="en-US" b="1" dirty="0"/>
              <a:t> </a:t>
            </a:r>
            <a:endParaRPr lang="en-US" dirty="0"/>
          </a:p>
        </p:txBody>
      </p:sp>
      <p:graphicFrame>
        <p:nvGraphicFramePr>
          <p:cNvPr id="17411" name="Object 3"/>
          <p:cNvGraphicFramePr>
            <a:graphicFrameLocks noChangeAspect="1"/>
          </p:cNvGraphicFramePr>
          <p:nvPr/>
        </p:nvGraphicFramePr>
        <p:xfrm>
          <a:off x="3009900" y="2286000"/>
          <a:ext cx="1397000" cy="2032000"/>
        </p:xfrm>
        <a:graphic>
          <a:graphicData uri="http://schemas.openxmlformats.org/presentationml/2006/ole">
            <mc:AlternateContent xmlns:mc="http://schemas.openxmlformats.org/markup-compatibility/2006">
              <mc:Choice xmlns:v="urn:schemas-microsoft-com:vml" Requires="v">
                <p:oleObj spid="_x0000_s16392" name="Equation" r:id="rId3" imgW="1396800" imgH="2031840" progId="Equation.DSMT4">
                  <p:embed/>
                </p:oleObj>
              </mc:Choice>
              <mc:Fallback>
                <p:oleObj name="Equation" r:id="rId3" imgW="1396800" imgH="203184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2286000"/>
                        <a:ext cx="13970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6064250" y="2325468"/>
          <a:ext cx="1308100" cy="889000"/>
        </p:xfrm>
        <a:graphic>
          <a:graphicData uri="http://schemas.openxmlformats.org/presentationml/2006/ole">
            <mc:AlternateContent xmlns:mc="http://schemas.openxmlformats.org/markup-compatibility/2006">
              <mc:Choice xmlns:v="urn:schemas-microsoft-com:vml" Requires="v">
                <p:oleObj spid="_x0000_s16393" name="Equation" r:id="rId5" imgW="1307880" imgH="888840" progId="Equation.DSMT4">
                  <p:embed/>
                </p:oleObj>
              </mc:Choice>
              <mc:Fallback>
                <p:oleObj name="Equation" r:id="rId5" imgW="1307880" imgH="88884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4250" y="2325468"/>
                        <a:ext cx="1308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1763358" y="2258704"/>
            <a:ext cx="762000" cy="892552"/>
          </a:xfrm>
          <a:prstGeom prst="rect">
            <a:avLst/>
          </a:prstGeom>
        </p:spPr>
        <p:txBody>
          <a:bodyPr wrap="square">
            <a:spAutoFit/>
          </a:bodyPr>
          <a:lstStyle/>
          <a:p>
            <a:r>
              <a:rPr lang="en-US" sz="2000" dirty="0">
                <a:solidFill>
                  <a:srgbClr val="008080"/>
                </a:solidFill>
              </a:rPr>
              <a:t>parts </a:t>
            </a:r>
          </a:p>
          <a:p>
            <a:endParaRPr lang="en-US" sz="1200" dirty="0">
              <a:solidFill>
                <a:srgbClr val="008080"/>
              </a:solidFill>
            </a:endParaRPr>
          </a:p>
          <a:p>
            <a:r>
              <a:rPr lang="en-US" sz="2000" dirty="0">
                <a:solidFill>
                  <a:srgbClr val="008080"/>
                </a:solidFill>
              </a:rPr>
              <a:t>labor</a:t>
            </a:r>
          </a:p>
        </p:txBody>
      </p:sp>
      <p:sp>
        <p:nvSpPr>
          <p:cNvPr id="8" name="Rectangle 7"/>
          <p:cNvSpPr/>
          <p:nvPr/>
        </p:nvSpPr>
        <p:spPr>
          <a:xfrm>
            <a:off x="4439394" y="2258704"/>
            <a:ext cx="1045284" cy="1938992"/>
          </a:xfrm>
          <a:prstGeom prst="rect">
            <a:avLst/>
          </a:prstGeom>
        </p:spPr>
        <p:txBody>
          <a:bodyPr wrap="square">
            <a:spAutoFit/>
          </a:bodyPr>
          <a:lstStyle/>
          <a:p>
            <a:r>
              <a:rPr lang="en-US" sz="2000" dirty="0">
                <a:solidFill>
                  <a:srgbClr val="008080"/>
                </a:solidFill>
              </a:rPr>
              <a:t>cost</a:t>
            </a:r>
          </a:p>
          <a:p>
            <a:endParaRPr lang="en-US" sz="1200" dirty="0">
              <a:solidFill>
                <a:srgbClr val="008080"/>
              </a:solidFill>
            </a:endParaRPr>
          </a:p>
          <a:p>
            <a:r>
              <a:rPr lang="en-US" sz="2000" dirty="0">
                <a:solidFill>
                  <a:srgbClr val="008080"/>
                </a:solidFill>
              </a:rPr>
              <a:t>Tax</a:t>
            </a:r>
          </a:p>
          <a:p>
            <a:endParaRPr lang="en-US" sz="2400" dirty="0">
              <a:solidFill>
                <a:srgbClr val="008080"/>
              </a:solidFill>
            </a:endParaRPr>
          </a:p>
          <a:p>
            <a:endParaRPr lang="en-US" sz="2400" dirty="0">
              <a:solidFill>
                <a:srgbClr val="008080"/>
              </a:solidFill>
            </a:endParaRPr>
          </a:p>
          <a:p>
            <a:r>
              <a:rPr lang="en-US" sz="2000" dirty="0">
                <a:solidFill>
                  <a:srgbClr val="008080"/>
                </a:solidFill>
              </a:rPr>
              <a:t>Trade-in</a:t>
            </a:r>
          </a:p>
        </p:txBody>
      </p:sp>
      <p:graphicFrame>
        <p:nvGraphicFramePr>
          <p:cNvPr id="9" name="Object 8"/>
          <p:cNvGraphicFramePr>
            <a:graphicFrameLocks noChangeAspect="1"/>
          </p:cNvGraphicFramePr>
          <p:nvPr/>
        </p:nvGraphicFramePr>
        <p:xfrm>
          <a:off x="476867" y="2272352"/>
          <a:ext cx="1231900" cy="977900"/>
        </p:xfrm>
        <a:graphic>
          <a:graphicData uri="http://schemas.openxmlformats.org/presentationml/2006/ole">
            <mc:AlternateContent xmlns:mc="http://schemas.openxmlformats.org/markup-compatibility/2006">
              <mc:Choice xmlns:v="urn:schemas-microsoft-com:vml" Requires="v">
                <p:oleObj spid="_x0000_s16394" name="Equation" r:id="rId7" imgW="1231560" imgH="977760" progId="Equation.DSMT4">
                  <p:embed/>
                </p:oleObj>
              </mc:Choice>
              <mc:Fallback>
                <p:oleObj name="Equation" r:id="rId7" imgW="1231560" imgH="97776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6867" y="2272352"/>
                        <a:ext cx="12319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5"/>
          <p:cNvGraphicFramePr>
            <a:graphicFrameLocks noChangeAspect="1"/>
          </p:cNvGraphicFramePr>
          <p:nvPr/>
        </p:nvGraphicFramePr>
        <p:xfrm>
          <a:off x="740392" y="3317544"/>
          <a:ext cx="965200" cy="419100"/>
        </p:xfrm>
        <a:graphic>
          <a:graphicData uri="http://schemas.openxmlformats.org/presentationml/2006/ole">
            <mc:AlternateContent xmlns:mc="http://schemas.openxmlformats.org/markup-compatibility/2006">
              <mc:Choice xmlns:v="urn:schemas-microsoft-com:vml" Requires="v">
                <p:oleObj spid="_x0000_s16395" name="Equation" r:id="rId9" imgW="965160" imgH="419040" progId="Equation.DSMT4">
                  <p:embed/>
                </p:oleObj>
              </mc:Choice>
              <mc:Fallback>
                <p:oleObj name="Equation" r:id="rId9" imgW="965160" imgH="4190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0392" y="3317544"/>
                        <a:ext cx="96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3083810" y="1700648"/>
            <a:ext cx="1506182" cy="523220"/>
          </a:xfrm>
          <a:prstGeom prst="rect">
            <a:avLst/>
          </a:prstGeom>
        </p:spPr>
        <p:txBody>
          <a:bodyPr wrap="none">
            <a:spAutoFit/>
          </a:bodyPr>
          <a:lstStyle/>
          <a:p>
            <a:r>
              <a:rPr lang="en-US" sz="2800" b="1" dirty="0"/>
              <a:t>New Set </a:t>
            </a:r>
            <a:endParaRPr lang="en-US" sz="2800" dirty="0"/>
          </a:p>
        </p:txBody>
      </p:sp>
      <p:sp>
        <p:nvSpPr>
          <p:cNvPr id="11" name="Rectangle 10"/>
          <p:cNvSpPr/>
          <p:nvPr/>
        </p:nvSpPr>
        <p:spPr>
          <a:xfrm>
            <a:off x="5883282" y="1700648"/>
            <a:ext cx="1730858" cy="523220"/>
          </a:xfrm>
          <a:prstGeom prst="rect">
            <a:avLst/>
          </a:prstGeom>
        </p:spPr>
        <p:txBody>
          <a:bodyPr wrap="none">
            <a:spAutoFit/>
          </a:bodyPr>
          <a:lstStyle/>
          <a:p>
            <a:r>
              <a:rPr lang="en-US" sz="2800" b="1" dirty="0"/>
              <a:t>Difference</a:t>
            </a:r>
            <a:endParaRPr lang="en-US" sz="2800" dirty="0"/>
          </a:p>
        </p:txBody>
      </p:sp>
      <p:graphicFrame>
        <p:nvGraphicFramePr>
          <p:cNvPr id="16390" name="Object 6"/>
          <p:cNvGraphicFramePr>
            <a:graphicFrameLocks noChangeAspect="1"/>
          </p:cNvGraphicFramePr>
          <p:nvPr/>
        </p:nvGraphicFramePr>
        <p:xfrm>
          <a:off x="3262532" y="4343400"/>
          <a:ext cx="1143000" cy="419100"/>
        </p:xfrm>
        <a:graphic>
          <a:graphicData uri="http://schemas.openxmlformats.org/presentationml/2006/ole">
            <mc:AlternateContent xmlns:mc="http://schemas.openxmlformats.org/markup-compatibility/2006">
              <mc:Choice xmlns:v="urn:schemas-microsoft-com:vml" Requires="v">
                <p:oleObj spid="_x0000_s16396" name="Equation" r:id="rId11" imgW="1143000" imgH="419040" progId="Equation.DSMT4">
                  <p:embed/>
                </p:oleObj>
              </mc:Choice>
              <mc:Fallback>
                <p:oleObj name="Equation" r:id="rId11" imgW="1143000" imgH="4190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62532" y="4343400"/>
                        <a:ext cx="1143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4439394" y="4337540"/>
            <a:ext cx="618824" cy="369332"/>
          </a:xfrm>
          <a:prstGeom prst="rect">
            <a:avLst/>
          </a:prstGeom>
        </p:spPr>
        <p:txBody>
          <a:bodyPr wrap="none">
            <a:spAutoFit/>
          </a:bodyPr>
          <a:lstStyle/>
          <a:p>
            <a:r>
              <a:rPr lang="en-US" dirty="0">
                <a:solidFill>
                  <a:srgbClr val="008080"/>
                </a:solidFill>
              </a:rPr>
              <a:t>total</a:t>
            </a:r>
          </a:p>
        </p:txBody>
      </p:sp>
      <p:graphicFrame>
        <p:nvGraphicFramePr>
          <p:cNvPr id="16391" name="Object 7"/>
          <p:cNvGraphicFramePr>
            <a:graphicFrameLocks noChangeAspect="1"/>
          </p:cNvGraphicFramePr>
          <p:nvPr/>
        </p:nvGraphicFramePr>
        <p:xfrm>
          <a:off x="6310532" y="3304736"/>
          <a:ext cx="1054100" cy="419100"/>
        </p:xfrm>
        <a:graphic>
          <a:graphicData uri="http://schemas.openxmlformats.org/presentationml/2006/ole">
            <mc:AlternateContent xmlns:mc="http://schemas.openxmlformats.org/markup-compatibility/2006">
              <mc:Choice xmlns:v="urn:schemas-microsoft-com:vml" Requires="v">
                <p:oleObj spid="_x0000_s16397" name="Equation" r:id="rId13" imgW="1054080" imgH="419040" progId="Equation.DSMT4">
                  <p:embed/>
                </p:oleObj>
              </mc:Choice>
              <mc:Fallback>
                <p:oleObj name="Equation" r:id="rId13" imgW="1054080" imgH="4190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10532" y="3304736"/>
                        <a:ext cx="1054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39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4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639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10 </a:t>
            </a:r>
          </a:p>
        </p:txBody>
      </p:sp>
      <p:sp>
        <p:nvSpPr>
          <p:cNvPr id="3" name="Content Placeholder 2"/>
          <p:cNvSpPr>
            <a:spLocks noGrp="1"/>
          </p:cNvSpPr>
          <p:nvPr>
            <p:ph idx="1"/>
          </p:nvPr>
        </p:nvSpPr>
        <p:spPr/>
        <p:txBody>
          <a:bodyPr/>
          <a:lstStyle/>
          <a:p>
            <a:r>
              <a:rPr lang="en-US" dirty="0"/>
              <a:t>Subtract </a:t>
            </a:r>
            <a:r>
              <a:rPr lang="en-US" dirty="0">
                <a:solidFill>
                  <a:srgbClr val="0000FF"/>
                </a:solidFill>
              </a:rPr>
              <a:t>897 − 364 </a:t>
            </a:r>
            <a:r>
              <a:rPr lang="en-US" dirty="0"/>
              <a:t>by using expanded notation.</a:t>
            </a:r>
          </a:p>
          <a:p>
            <a:r>
              <a:rPr lang="en-US" b="1" dirty="0"/>
              <a:t>Solution </a:t>
            </a:r>
            <a:endParaRPr lang="en-US" dirty="0"/>
          </a:p>
        </p:txBody>
      </p:sp>
      <p:graphicFrame>
        <p:nvGraphicFramePr>
          <p:cNvPr id="30722" name="Object 2"/>
          <p:cNvGraphicFramePr>
            <a:graphicFrameLocks noChangeAspect="1"/>
          </p:cNvGraphicFramePr>
          <p:nvPr/>
        </p:nvGraphicFramePr>
        <p:xfrm>
          <a:off x="1727200" y="2819400"/>
          <a:ext cx="5549900" cy="1511300"/>
        </p:xfrm>
        <a:graphic>
          <a:graphicData uri="http://schemas.openxmlformats.org/presentationml/2006/ole">
            <mc:AlternateContent xmlns:mc="http://schemas.openxmlformats.org/markup-compatibility/2006">
              <mc:Choice xmlns:v="urn:schemas-microsoft-com:vml" Requires="v">
                <p:oleObj spid="_x0000_s17411" name="Equation" r:id="rId3" imgW="5549900" imgH="1511300" progId="Equation.DSMT4">
                  <p:embed/>
                </p:oleObj>
              </mc:Choice>
              <mc:Fallback>
                <p:oleObj name="Equation" r:id="rId3" imgW="5549900" imgH="15113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7200" y="2819400"/>
                        <a:ext cx="5549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5413034" y="2667000"/>
            <a:ext cx="367408" cy="523220"/>
          </a:xfrm>
          <a:prstGeom prst="rect">
            <a:avLst/>
          </a:prstGeom>
        </p:spPr>
        <p:txBody>
          <a:bodyPr wrap="none">
            <a:spAutoFit/>
          </a:bodyPr>
          <a:lstStyle/>
          <a:p>
            <a:r>
              <a:rPr lang="en-US" sz="2800" dirty="0">
                <a:solidFill>
                  <a:srgbClr val="FF0000"/>
                </a:solidFill>
              </a:rPr>
              <a:t>7</a:t>
            </a:r>
          </a:p>
        </p:txBody>
      </p:sp>
      <p:sp>
        <p:nvSpPr>
          <p:cNvPr id="6" name="Rectangle 5"/>
          <p:cNvSpPr/>
          <p:nvPr/>
        </p:nvSpPr>
        <p:spPr>
          <a:xfrm>
            <a:off x="4343400" y="3210580"/>
            <a:ext cx="550151" cy="523220"/>
          </a:xfrm>
          <a:prstGeom prst="rect">
            <a:avLst/>
          </a:prstGeom>
        </p:spPr>
        <p:txBody>
          <a:bodyPr wrap="none">
            <a:spAutoFit/>
          </a:bodyPr>
          <a:lstStyle/>
          <a:p>
            <a:r>
              <a:rPr lang="en-US" sz="2800" dirty="0">
                <a:solidFill>
                  <a:srgbClr val="FF0000"/>
                </a:solidFill>
              </a:rPr>
              <a:t>60</a:t>
            </a:r>
          </a:p>
        </p:txBody>
      </p:sp>
      <p:sp>
        <p:nvSpPr>
          <p:cNvPr id="7" name="Rectangle 6"/>
          <p:cNvSpPr/>
          <p:nvPr/>
        </p:nvSpPr>
        <p:spPr>
          <a:xfrm>
            <a:off x="5396552" y="3200400"/>
            <a:ext cx="367408" cy="523220"/>
          </a:xfrm>
          <a:prstGeom prst="rect">
            <a:avLst/>
          </a:prstGeom>
        </p:spPr>
        <p:txBody>
          <a:bodyPr wrap="none">
            <a:spAutoFit/>
          </a:bodyPr>
          <a:lstStyle/>
          <a:p>
            <a:r>
              <a:rPr lang="en-US" sz="2800" dirty="0">
                <a:solidFill>
                  <a:srgbClr val="FF0000"/>
                </a:solidFill>
              </a:rPr>
              <a:t>4</a:t>
            </a:r>
          </a:p>
        </p:txBody>
      </p:sp>
      <p:sp>
        <p:nvSpPr>
          <p:cNvPr id="8" name="Rectangle 7"/>
          <p:cNvSpPr/>
          <p:nvPr/>
        </p:nvSpPr>
        <p:spPr>
          <a:xfrm>
            <a:off x="3081168" y="3810000"/>
            <a:ext cx="732893" cy="523220"/>
          </a:xfrm>
          <a:prstGeom prst="rect">
            <a:avLst/>
          </a:prstGeom>
        </p:spPr>
        <p:txBody>
          <a:bodyPr wrap="none">
            <a:spAutoFit/>
          </a:bodyPr>
          <a:lstStyle/>
          <a:p>
            <a:r>
              <a:rPr lang="en-US" sz="2800" dirty="0">
                <a:solidFill>
                  <a:srgbClr val="FF0000"/>
                </a:solidFill>
              </a:rPr>
              <a:t>500</a:t>
            </a:r>
          </a:p>
        </p:txBody>
      </p:sp>
      <p:sp>
        <p:nvSpPr>
          <p:cNvPr id="9" name="Rectangle 8"/>
          <p:cNvSpPr/>
          <p:nvPr/>
        </p:nvSpPr>
        <p:spPr>
          <a:xfrm>
            <a:off x="4304239" y="3810000"/>
            <a:ext cx="550151" cy="523220"/>
          </a:xfrm>
          <a:prstGeom prst="rect">
            <a:avLst/>
          </a:prstGeom>
        </p:spPr>
        <p:txBody>
          <a:bodyPr wrap="none">
            <a:spAutoFit/>
          </a:bodyPr>
          <a:lstStyle/>
          <a:p>
            <a:r>
              <a:rPr lang="en-US" sz="2800" dirty="0">
                <a:solidFill>
                  <a:srgbClr val="FF0000"/>
                </a:solidFill>
              </a:rPr>
              <a:t>30</a:t>
            </a:r>
          </a:p>
        </p:txBody>
      </p:sp>
      <p:sp>
        <p:nvSpPr>
          <p:cNvPr id="10" name="Rectangle 9"/>
          <p:cNvSpPr/>
          <p:nvPr/>
        </p:nvSpPr>
        <p:spPr>
          <a:xfrm>
            <a:off x="5423792" y="3810000"/>
            <a:ext cx="367408" cy="523220"/>
          </a:xfrm>
          <a:prstGeom prst="rect">
            <a:avLst/>
          </a:prstGeom>
        </p:spPr>
        <p:txBody>
          <a:bodyPr wrap="none">
            <a:spAutoFit/>
          </a:bodyPr>
          <a:lstStyle/>
          <a:p>
            <a:r>
              <a:rPr lang="en-US" sz="2800" dirty="0">
                <a:solidFill>
                  <a:srgbClr val="FF0000"/>
                </a:solidFill>
              </a:rPr>
              <a:t>3</a:t>
            </a:r>
          </a:p>
        </p:txBody>
      </p:sp>
      <p:sp>
        <p:nvSpPr>
          <p:cNvPr id="11" name="Rectangle 10"/>
          <p:cNvSpPr/>
          <p:nvPr/>
        </p:nvSpPr>
        <p:spPr>
          <a:xfrm>
            <a:off x="6440665" y="3810000"/>
            <a:ext cx="732893" cy="523220"/>
          </a:xfrm>
          <a:prstGeom prst="rect">
            <a:avLst/>
          </a:prstGeom>
        </p:spPr>
        <p:txBody>
          <a:bodyPr wrap="none">
            <a:spAutoFit/>
          </a:bodyPr>
          <a:lstStyle/>
          <a:p>
            <a:r>
              <a:rPr lang="en-US" sz="2800" dirty="0">
                <a:solidFill>
                  <a:srgbClr val="FF0000"/>
                </a:solidFill>
              </a:rPr>
              <a:t>533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11 </a:t>
            </a:r>
          </a:p>
        </p:txBody>
      </p:sp>
      <p:sp>
        <p:nvSpPr>
          <p:cNvPr id="3" name="Content Placeholder 2"/>
          <p:cNvSpPr>
            <a:spLocks noGrp="1"/>
          </p:cNvSpPr>
          <p:nvPr>
            <p:ph idx="1"/>
          </p:nvPr>
        </p:nvSpPr>
        <p:spPr/>
        <p:txBody>
          <a:bodyPr/>
          <a:lstStyle/>
          <a:p>
            <a:r>
              <a:rPr lang="en-US" dirty="0"/>
              <a:t>Two painters bid on painting the same house. The first painter bid </a:t>
            </a:r>
            <a:r>
              <a:rPr lang="en-US" dirty="0">
                <a:solidFill>
                  <a:srgbClr val="0000FF"/>
                </a:solidFill>
              </a:rPr>
              <a:t>$2738 </a:t>
            </a:r>
            <a:r>
              <a:rPr lang="en-US" dirty="0"/>
              <a:t>and the second painter bid </a:t>
            </a:r>
            <a:r>
              <a:rPr lang="en-US" dirty="0">
                <a:solidFill>
                  <a:srgbClr val="0000FF"/>
                </a:solidFill>
              </a:rPr>
              <a:t>$2950</a:t>
            </a:r>
            <a:r>
              <a:rPr lang="en-US" dirty="0"/>
              <a:t>. What was the difference between the two bids? </a:t>
            </a:r>
          </a:p>
          <a:p>
            <a:r>
              <a:rPr lang="en-US" b="1" dirty="0"/>
              <a:t>Solution </a:t>
            </a:r>
          </a:p>
          <a:p>
            <a:r>
              <a:rPr lang="en-US" dirty="0"/>
              <a:t>This is a subtraction problem because we are asked for a difference.</a:t>
            </a:r>
          </a:p>
        </p:txBody>
      </p:sp>
      <p:graphicFrame>
        <p:nvGraphicFramePr>
          <p:cNvPr id="31747" name="Object 3"/>
          <p:cNvGraphicFramePr>
            <a:graphicFrameLocks noChangeAspect="1"/>
          </p:cNvGraphicFramePr>
          <p:nvPr/>
        </p:nvGraphicFramePr>
        <p:xfrm>
          <a:off x="2343150" y="4343400"/>
          <a:ext cx="1384300" cy="1447800"/>
        </p:xfrm>
        <a:graphic>
          <a:graphicData uri="http://schemas.openxmlformats.org/presentationml/2006/ole">
            <mc:AlternateContent xmlns:mc="http://schemas.openxmlformats.org/markup-compatibility/2006">
              <mc:Choice xmlns:v="urn:schemas-microsoft-com:vml" Requires="v">
                <p:oleObj spid="_x0000_s18435" name="Equation" r:id="rId3" imgW="1384300" imgH="1447800" progId="Equation.DSMT4">
                  <p:embed/>
                </p:oleObj>
              </mc:Choice>
              <mc:Fallback>
                <p:oleObj name="Equation" r:id="rId3" imgW="1384300" imgH="14478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3150" y="4343400"/>
                        <a:ext cx="13843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5025334" y="5334000"/>
            <a:ext cx="2060692" cy="400110"/>
          </a:xfrm>
          <a:prstGeom prst="rect">
            <a:avLst/>
          </a:prstGeom>
        </p:spPr>
        <p:txBody>
          <a:bodyPr wrap="none">
            <a:spAutoFit/>
          </a:bodyPr>
          <a:lstStyle/>
          <a:p>
            <a:r>
              <a:rPr lang="en-US" sz="2000" dirty="0">
                <a:solidFill>
                  <a:srgbClr val="008080"/>
                </a:solidFill>
              </a:rPr>
              <a:t>Difference in bids </a:t>
            </a:r>
            <a:endParaRPr lang="en-US" sz="2000" dirty="0"/>
          </a:p>
        </p:txBody>
      </p:sp>
      <p:sp>
        <p:nvSpPr>
          <p:cNvPr id="14" name="Line 28"/>
          <p:cNvSpPr>
            <a:spLocks noChangeShapeType="1"/>
          </p:cNvSpPr>
          <p:nvPr/>
        </p:nvSpPr>
        <p:spPr bwMode="auto">
          <a:xfrm flipH="1">
            <a:off x="4038600" y="5509428"/>
            <a:ext cx="914400" cy="0"/>
          </a:xfrm>
          <a:prstGeom prst="line">
            <a:avLst/>
          </a:prstGeom>
          <a:noFill/>
          <a:ln w="38100">
            <a:solidFill>
              <a:srgbClr val="C00C08"/>
            </a:solidFill>
            <a:round/>
            <a:headEnd/>
            <a:tailEnd type="triangle" w="med" len="med"/>
          </a:ln>
          <a:effectLst/>
        </p:spPr>
        <p:txBody>
          <a:bodyPr/>
          <a:lstStyle/>
          <a:p>
            <a:endParaRPr lang="en-US"/>
          </a:p>
        </p:txBody>
      </p:sp>
      <p:sp>
        <p:nvSpPr>
          <p:cNvPr id="15" name="Rectangle 14"/>
          <p:cNvSpPr/>
          <p:nvPr/>
        </p:nvSpPr>
        <p:spPr>
          <a:xfrm>
            <a:off x="2427642" y="5278514"/>
            <a:ext cx="1406154" cy="523220"/>
          </a:xfrm>
          <a:prstGeom prst="rect">
            <a:avLst/>
          </a:prstGeom>
        </p:spPr>
        <p:txBody>
          <a:bodyPr wrap="none">
            <a:spAutoFit/>
          </a:bodyPr>
          <a:lstStyle/>
          <a:p>
            <a:r>
              <a:rPr lang="en-US" sz="2800" dirty="0">
                <a:solidFill>
                  <a:srgbClr val="FF0000"/>
                </a:solidFill>
              </a:rPr>
              <a:t>$    2 1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a:t>
            </a:r>
          </a:p>
        </p:txBody>
      </p:sp>
      <p:sp>
        <p:nvSpPr>
          <p:cNvPr id="3" name="Content Placeholder 2"/>
          <p:cNvSpPr>
            <a:spLocks noGrp="1"/>
          </p:cNvSpPr>
          <p:nvPr>
            <p:ph idx="1"/>
          </p:nvPr>
        </p:nvSpPr>
        <p:spPr/>
        <p:txBody>
          <a:bodyPr/>
          <a:lstStyle/>
          <a:p>
            <a:r>
              <a:rPr lang="en-US" dirty="0"/>
              <a:t>After selling their house for </a:t>
            </a:r>
            <a:r>
              <a:rPr lang="en-US" dirty="0">
                <a:solidFill>
                  <a:srgbClr val="0000FF"/>
                </a:solidFill>
              </a:rPr>
              <a:t>$132,000</a:t>
            </a:r>
            <a:r>
              <a:rPr lang="en-US" dirty="0"/>
              <a:t>, the owner paid the realtor </a:t>
            </a:r>
            <a:r>
              <a:rPr lang="en-US" dirty="0">
                <a:solidFill>
                  <a:srgbClr val="0000FF"/>
                </a:solidFill>
              </a:rPr>
              <a:t>$7920</a:t>
            </a:r>
            <a:r>
              <a:rPr lang="en-US" dirty="0"/>
              <a:t>, back taxes of </a:t>
            </a:r>
            <a:r>
              <a:rPr lang="en-US" dirty="0">
                <a:solidFill>
                  <a:srgbClr val="0000FF"/>
                </a:solidFill>
              </a:rPr>
              <a:t>$450</a:t>
            </a:r>
            <a:r>
              <a:rPr lang="en-US" dirty="0"/>
              <a:t>, and </a:t>
            </a:r>
            <a:r>
              <a:rPr lang="en-US" dirty="0">
                <a:solidFill>
                  <a:srgbClr val="0000FF"/>
                </a:solidFill>
              </a:rPr>
              <a:t>$350 </a:t>
            </a:r>
            <a:r>
              <a:rPr lang="en-US" dirty="0"/>
              <a:t>in other fees. If they also paid off the bank loan of </a:t>
            </a:r>
            <a:r>
              <a:rPr lang="en-US" dirty="0">
                <a:solidFill>
                  <a:srgbClr val="0000FF"/>
                </a:solidFill>
              </a:rPr>
              <a:t>$57,000</a:t>
            </a:r>
            <a:r>
              <a:rPr lang="en-US" dirty="0"/>
              <a:t>, how much cash did the owners receive from the sale?</a:t>
            </a:r>
          </a:p>
        </p:txBody>
      </p:sp>
      <p:pic>
        <p:nvPicPr>
          <p:cNvPr id="35841" name="Picture 1"/>
          <p:cNvPicPr>
            <a:picLocks noChangeAspect="1" noChangeArrowheads="1"/>
          </p:cNvPicPr>
          <p:nvPr/>
        </p:nvPicPr>
        <p:blipFill>
          <a:blip r:embed="rId2" cstate="email"/>
          <a:srcRect/>
          <a:stretch>
            <a:fillRect/>
          </a:stretch>
        </p:blipFill>
        <p:spPr bwMode="auto">
          <a:xfrm>
            <a:off x="2864198" y="3276600"/>
            <a:ext cx="3536602" cy="2651760"/>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(cont.)</a:t>
            </a:r>
          </a:p>
        </p:txBody>
      </p:sp>
      <p:sp>
        <p:nvSpPr>
          <p:cNvPr id="3" name="Content Placeholder 2"/>
          <p:cNvSpPr>
            <a:spLocks noGrp="1"/>
          </p:cNvSpPr>
          <p:nvPr>
            <p:ph idx="1"/>
          </p:nvPr>
        </p:nvSpPr>
        <p:spPr/>
        <p:txBody>
          <a:bodyPr/>
          <a:lstStyle/>
          <a:p>
            <a:r>
              <a:rPr lang="en-US" b="1" dirty="0"/>
              <a:t>Solution </a:t>
            </a:r>
          </a:p>
          <a:p>
            <a:r>
              <a:rPr lang="en-US" dirty="0"/>
              <a:t>In this problem, experience tells us that we must add and subtract even though there are no specific directions to do so. We add the expenses and then subtract this sum from the selling price to find the cash that the owners received.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(cont.)</a:t>
            </a:r>
          </a:p>
        </p:txBody>
      </p:sp>
      <p:graphicFrame>
        <p:nvGraphicFramePr>
          <p:cNvPr id="33794" name="Object 2"/>
          <p:cNvGraphicFramePr>
            <a:graphicFrameLocks noChangeAspect="1"/>
          </p:cNvGraphicFramePr>
          <p:nvPr>
            <p:extLst>
              <p:ext uri="{D42A27DB-BD31-4B8C-83A1-F6EECF244321}">
                <p14:modId xmlns:p14="http://schemas.microsoft.com/office/powerpoint/2010/main" val="2341044658"/>
              </p:ext>
            </p:extLst>
          </p:nvPr>
        </p:nvGraphicFramePr>
        <p:xfrm>
          <a:off x="609600" y="1479550"/>
          <a:ext cx="1371600" cy="2527300"/>
        </p:xfrm>
        <a:graphic>
          <a:graphicData uri="http://schemas.openxmlformats.org/presentationml/2006/ole">
            <mc:AlternateContent xmlns:mc="http://schemas.openxmlformats.org/markup-compatibility/2006">
              <mc:Choice xmlns:v="urn:schemas-microsoft-com:vml" Requires="v">
                <p:oleObj spid="_x0000_s19460" name="Equation" r:id="rId3" imgW="1371600" imgH="2527300" progId="Equation.DSMT4">
                  <p:embed/>
                </p:oleObj>
              </mc:Choice>
              <mc:Fallback>
                <p:oleObj name="Equation" r:id="rId3" imgW="1371600" imgH="25273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479550"/>
                        <a:ext cx="13716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5" name="Object 3"/>
          <p:cNvGraphicFramePr>
            <a:graphicFrameLocks noChangeAspect="1"/>
          </p:cNvGraphicFramePr>
          <p:nvPr>
            <p:extLst>
              <p:ext uri="{D42A27DB-BD31-4B8C-83A1-F6EECF244321}">
                <p14:modId xmlns:p14="http://schemas.microsoft.com/office/powerpoint/2010/main" val="549493764"/>
              </p:ext>
            </p:extLst>
          </p:nvPr>
        </p:nvGraphicFramePr>
        <p:xfrm>
          <a:off x="5410200" y="1483056"/>
          <a:ext cx="1473200" cy="1524000"/>
        </p:xfrm>
        <a:graphic>
          <a:graphicData uri="http://schemas.openxmlformats.org/presentationml/2006/ole">
            <mc:AlternateContent xmlns:mc="http://schemas.openxmlformats.org/markup-compatibility/2006">
              <mc:Choice xmlns:v="urn:schemas-microsoft-com:vml" Requires="v">
                <p:oleObj spid="_x0000_s19461" name="Equation" r:id="rId5" imgW="1473120" imgH="1523880" progId="Equation.DSMT4">
                  <p:embed/>
                </p:oleObj>
              </mc:Choice>
              <mc:Fallback>
                <p:oleObj name="Equation" r:id="rId5" imgW="1473120" imgH="152388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1483056"/>
                        <a:ext cx="1473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3044134" y="3505200"/>
            <a:ext cx="1689950" cy="400110"/>
          </a:xfrm>
          <a:prstGeom prst="rect">
            <a:avLst/>
          </a:prstGeom>
        </p:spPr>
        <p:txBody>
          <a:bodyPr wrap="none">
            <a:spAutoFit/>
          </a:bodyPr>
          <a:lstStyle/>
          <a:p>
            <a:r>
              <a:rPr lang="en-US" sz="2000" dirty="0">
                <a:solidFill>
                  <a:srgbClr val="008080"/>
                </a:solidFill>
              </a:rPr>
              <a:t>total expenses</a:t>
            </a:r>
            <a:endParaRPr lang="en-US" sz="2000" dirty="0"/>
          </a:p>
        </p:txBody>
      </p:sp>
      <p:sp>
        <p:nvSpPr>
          <p:cNvPr id="11" name="Line 28"/>
          <p:cNvSpPr>
            <a:spLocks noChangeShapeType="1"/>
          </p:cNvSpPr>
          <p:nvPr/>
        </p:nvSpPr>
        <p:spPr bwMode="auto">
          <a:xfrm flipH="1">
            <a:off x="2057400" y="3699738"/>
            <a:ext cx="914400" cy="0"/>
          </a:xfrm>
          <a:prstGeom prst="line">
            <a:avLst/>
          </a:prstGeom>
          <a:noFill/>
          <a:ln w="38100">
            <a:solidFill>
              <a:srgbClr val="C00C08"/>
            </a:solidFill>
            <a:round/>
            <a:headEnd/>
            <a:tailEnd type="triangle" w="med" len="med"/>
          </a:ln>
          <a:effectLst/>
        </p:spPr>
        <p:txBody>
          <a:bodyPr/>
          <a:lstStyle/>
          <a:p>
            <a:endParaRPr lang="en-US"/>
          </a:p>
        </p:txBody>
      </p:sp>
      <p:sp>
        <p:nvSpPr>
          <p:cNvPr id="12" name="Rectangle 11"/>
          <p:cNvSpPr/>
          <p:nvPr/>
        </p:nvSpPr>
        <p:spPr>
          <a:xfrm>
            <a:off x="7076736" y="1459816"/>
            <a:ext cx="1750416" cy="1477328"/>
          </a:xfrm>
          <a:prstGeom prst="rect">
            <a:avLst/>
          </a:prstGeom>
        </p:spPr>
        <p:txBody>
          <a:bodyPr wrap="none">
            <a:spAutoFit/>
          </a:bodyPr>
          <a:lstStyle/>
          <a:p>
            <a:r>
              <a:rPr lang="en-US" sz="2000" dirty="0">
                <a:solidFill>
                  <a:srgbClr val="008080"/>
                </a:solidFill>
              </a:rPr>
              <a:t>selling price</a:t>
            </a:r>
          </a:p>
          <a:p>
            <a:endParaRPr lang="en-US" sz="1000" dirty="0">
              <a:solidFill>
                <a:srgbClr val="008080"/>
              </a:solidFill>
            </a:endParaRPr>
          </a:p>
          <a:p>
            <a:r>
              <a:rPr lang="en-US" sz="2000" dirty="0">
                <a:solidFill>
                  <a:srgbClr val="008080"/>
                </a:solidFill>
              </a:rPr>
              <a:t>total expenses</a:t>
            </a:r>
          </a:p>
          <a:p>
            <a:endParaRPr lang="en-US" sz="2000" dirty="0">
              <a:solidFill>
                <a:srgbClr val="008080"/>
              </a:solidFill>
            </a:endParaRPr>
          </a:p>
          <a:p>
            <a:r>
              <a:rPr lang="en-US" sz="2000" dirty="0">
                <a:solidFill>
                  <a:srgbClr val="008080"/>
                </a:solidFill>
              </a:rPr>
              <a:t>cash to owners</a:t>
            </a:r>
            <a:endParaRPr lang="en-US" sz="2000" dirty="0"/>
          </a:p>
        </p:txBody>
      </p:sp>
      <p:sp>
        <p:nvSpPr>
          <p:cNvPr id="13" name="Rectangle 12"/>
          <p:cNvSpPr/>
          <p:nvPr/>
        </p:nvSpPr>
        <p:spPr>
          <a:xfrm>
            <a:off x="674148" y="3429000"/>
            <a:ext cx="1370888" cy="523220"/>
          </a:xfrm>
          <a:prstGeom prst="rect">
            <a:avLst/>
          </a:prstGeom>
        </p:spPr>
        <p:txBody>
          <a:bodyPr wrap="none">
            <a:spAutoFit/>
          </a:bodyPr>
          <a:lstStyle/>
          <a:p>
            <a:r>
              <a:rPr lang="en-US" sz="2800" dirty="0">
                <a:solidFill>
                  <a:srgbClr val="FF0000"/>
                </a:solidFill>
              </a:rPr>
              <a:t>$65,720</a:t>
            </a:r>
          </a:p>
        </p:txBody>
      </p:sp>
      <p:sp>
        <p:nvSpPr>
          <p:cNvPr id="14" name="Rectangle 13"/>
          <p:cNvSpPr/>
          <p:nvPr/>
        </p:nvSpPr>
        <p:spPr>
          <a:xfrm>
            <a:off x="5680612" y="1861968"/>
            <a:ext cx="1188146" cy="523220"/>
          </a:xfrm>
          <a:prstGeom prst="rect">
            <a:avLst/>
          </a:prstGeom>
        </p:spPr>
        <p:txBody>
          <a:bodyPr wrap="none">
            <a:spAutoFit/>
          </a:bodyPr>
          <a:lstStyle/>
          <a:p>
            <a:r>
              <a:rPr lang="en-US" sz="2800" dirty="0">
                <a:solidFill>
                  <a:srgbClr val="FF0000"/>
                </a:solidFill>
              </a:rPr>
              <a:t>65,720</a:t>
            </a:r>
          </a:p>
        </p:txBody>
      </p:sp>
      <p:sp>
        <p:nvSpPr>
          <p:cNvPr id="15" name="Rectangle 14"/>
          <p:cNvSpPr/>
          <p:nvPr/>
        </p:nvSpPr>
        <p:spPr>
          <a:xfrm>
            <a:off x="5497870" y="2432712"/>
            <a:ext cx="1370888" cy="523220"/>
          </a:xfrm>
          <a:prstGeom prst="rect">
            <a:avLst/>
          </a:prstGeom>
        </p:spPr>
        <p:txBody>
          <a:bodyPr wrap="none">
            <a:spAutoFit/>
          </a:bodyPr>
          <a:lstStyle/>
          <a:p>
            <a:r>
              <a:rPr lang="en-US" sz="2800" dirty="0">
                <a:solidFill>
                  <a:srgbClr val="FF0000"/>
                </a:solidFill>
              </a:rPr>
              <a:t>$66,280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1996440"/>
          </a:xfrm>
          <a:solidFill>
            <a:srgbClr val="FFFFCC"/>
          </a:solidFill>
          <a:ln w="28575">
            <a:solidFill>
              <a:srgbClr val="000D0D"/>
            </a:solidFill>
          </a:ln>
        </p:spPr>
        <p:txBody>
          <a:bodyPr/>
          <a:lstStyle/>
          <a:p>
            <a:r>
              <a:rPr lang="en-US" dirty="0">
                <a:solidFill>
                  <a:srgbClr val="000D0D"/>
                </a:solidFill>
              </a:rPr>
              <a:t>Find the following differences.</a:t>
            </a:r>
          </a:p>
          <a:p>
            <a:r>
              <a:rPr lang="en-US" b="1" dirty="0">
                <a:solidFill>
                  <a:srgbClr val="000D0D"/>
                </a:solidFill>
              </a:rPr>
              <a:t>1.			2.			3.</a:t>
            </a:r>
            <a:endParaRPr lang="en-US" dirty="0">
              <a:solidFill>
                <a:srgbClr val="000D0D"/>
              </a:solidFill>
            </a:endParaRPr>
          </a:p>
          <a:p>
            <a:endParaRPr lang="en-US" dirty="0">
              <a:solidFill>
                <a:srgbClr val="000D0D"/>
              </a:solidFill>
            </a:endParaRPr>
          </a:p>
        </p:txBody>
      </p:sp>
      <p:graphicFrame>
        <p:nvGraphicFramePr>
          <p:cNvPr id="34818" name="Object 2"/>
          <p:cNvGraphicFramePr>
            <a:graphicFrameLocks noChangeAspect="1"/>
          </p:cNvGraphicFramePr>
          <p:nvPr/>
        </p:nvGraphicFramePr>
        <p:xfrm>
          <a:off x="3797300" y="1950876"/>
          <a:ext cx="850900" cy="952500"/>
        </p:xfrm>
        <a:graphic>
          <a:graphicData uri="http://schemas.openxmlformats.org/presentationml/2006/ole">
            <mc:AlternateContent xmlns:mc="http://schemas.openxmlformats.org/markup-compatibility/2006">
              <mc:Choice xmlns:v="urn:schemas-microsoft-com:vml" Requires="v">
                <p:oleObj spid="_x0000_s20485" name="Equation" r:id="rId3" imgW="850531" imgH="952087" progId="Equation.DSMT4">
                  <p:embed/>
                </p:oleObj>
              </mc:Choice>
              <mc:Fallback>
                <p:oleObj name="Equation" r:id="rId3" imgW="850531" imgH="952087" progId="Equation.DSMT4">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7300" y="1950876"/>
                        <a:ext cx="850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90600" y="1945944"/>
          <a:ext cx="685800" cy="952500"/>
        </p:xfrm>
        <a:graphic>
          <a:graphicData uri="http://schemas.openxmlformats.org/presentationml/2006/ole">
            <mc:AlternateContent xmlns:mc="http://schemas.openxmlformats.org/markup-compatibility/2006">
              <mc:Choice xmlns:v="urn:schemas-microsoft-com:vml" Requires="v">
                <p:oleObj spid="_x0000_s20486" name="Equation" r:id="rId5" imgW="685800" imgH="952500" progId="Equation.DSMT4">
                  <p:embed/>
                </p:oleObj>
              </mc:Choice>
              <mc:Fallback>
                <p:oleObj name="Equation" r:id="rId5" imgW="685800" imgH="95250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1945944"/>
                        <a:ext cx="685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6515100" y="1950876"/>
          <a:ext cx="1028700" cy="952500"/>
        </p:xfrm>
        <a:graphic>
          <a:graphicData uri="http://schemas.openxmlformats.org/presentationml/2006/ole">
            <mc:AlternateContent xmlns:mc="http://schemas.openxmlformats.org/markup-compatibility/2006">
              <mc:Choice xmlns:v="urn:schemas-microsoft-com:vml" Requires="v">
                <p:oleObj spid="_x0000_s20487" name="Equation" r:id="rId7" imgW="1028254" imgH="952087" progId="Equation.DSMT4">
                  <p:embed/>
                </p:oleObj>
              </mc:Choice>
              <mc:Fallback>
                <p:oleObj name="Equation" r:id="rId7" imgW="1028254" imgH="952087" progId="Equation.DSMT4">
                  <p:embed/>
                  <p:pic>
                    <p:nvPicPr>
                      <p:cNvPr id="0" name="Object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5100" y="1950876"/>
                        <a:ext cx="1028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tabLst>
                <a:tab pos="463550" algn="l"/>
              </a:tabLst>
            </a:pPr>
            <a:r>
              <a:rPr lang="en-US" b="1" dirty="0"/>
              <a:t>1.	</a:t>
            </a:r>
            <a:r>
              <a:rPr lang="en-US" dirty="0">
                <a:solidFill>
                  <a:srgbClr val="FF0000"/>
                </a:solidFill>
              </a:rPr>
              <a:t>29		</a:t>
            </a:r>
          </a:p>
          <a:p>
            <a:pPr>
              <a:tabLst>
                <a:tab pos="463550" algn="l"/>
              </a:tabLst>
            </a:pPr>
            <a:r>
              <a:rPr lang="en-US" b="1" dirty="0"/>
              <a:t>2.	</a:t>
            </a:r>
            <a:r>
              <a:rPr lang="en-US" dirty="0">
                <a:solidFill>
                  <a:srgbClr val="FF0000"/>
                </a:solidFill>
              </a:rPr>
              <a:t>232</a:t>
            </a:r>
            <a:endParaRPr lang="en-US" b="1" dirty="0"/>
          </a:p>
          <a:p>
            <a:pPr>
              <a:tabLst>
                <a:tab pos="463550" algn="l"/>
              </a:tabLst>
            </a:pPr>
            <a:r>
              <a:rPr lang="en-US" b="1" dirty="0"/>
              <a:t>3.	</a:t>
            </a:r>
            <a:r>
              <a:rPr lang="en-US" dirty="0">
                <a:solidFill>
                  <a:srgbClr val="FF0000"/>
                </a:solidFill>
              </a:rPr>
              <a:t>1459</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 with Whole Numbers </a:t>
            </a:r>
          </a:p>
        </p:txBody>
      </p:sp>
      <p:sp>
        <p:nvSpPr>
          <p:cNvPr id="3"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algn="ctr"/>
            <a:r>
              <a:rPr lang="en-US" b="1" dirty="0">
                <a:solidFill>
                  <a:srgbClr val="000000"/>
                </a:solidFill>
              </a:rPr>
              <a:t>Subtraction </a:t>
            </a:r>
          </a:p>
          <a:p>
            <a:r>
              <a:rPr lang="en-US" b="1" dirty="0">
                <a:solidFill>
                  <a:srgbClr val="C00000"/>
                </a:solidFill>
              </a:rPr>
              <a:t>Subtraction</a:t>
            </a:r>
            <a:r>
              <a:rPr lang="en-US" dirty="0">
                <a:solidFill>
                  <a:srgbClr val="000000"/>
                </a:solidFill>
              </a:rPr>
              <a:t> is the operation of taking one amount, or number, away from another. (This is the opposite of adding the two amounts.) </a:t>
            </a:r>
          </a:p>
          <a:p>
            <a:r>
              <a:rPr lang="en-US" dirty="0">
                <a:solidFill>
                  <a:srgbClr val="000000"/>
                </a:solidFill>
              </a:rPr>
              <a:t>The</a:t>
            </a:r>
            <a:r>
              <a:rPr lang="en-US" b="1" dirty="0">
                <a:solidFill>
                  <a:srgbClr val="C00000"/>
                </a:solidFill>
              </a:rPr>
              <a:t> difference </a:t>
            </a:r>
            <a:r>
              <a:rPr lang="en-US" dirty="0">
                <a:solidFill>
                  <a:srgbClr val="000000"/>
                </a:solidFill>
              </a:rPr>
              <a:t>is the result of subtracting one addend (also called the </a:t>
            </a:r>
            <a:r>
              <a:rPr lang="en-US" b="1" dirty="0">
                <a:solidFill>
                  <a:srgbClr val="C00000"/>
                </a:solidFill>
              </a:rPr>
              <a:t>subtrahend</a:t>
            </a:r>
            <a:r>
              <a:rPr lang="en-US" dirty="0">
                <a:solidFill>
                  <a:srgbClr val="000000"/>
                </a:solidFill>
              </a:rPr>
              <a:t>) from the sum (also called the </a:t>
            </a:r>
            <a:r>
              <a:rPr lang="en-US" b="1" dirty="0">
                <a:solidFill>
                  <a:srgbClr val="C00000"/>
                </a:solidFill>
              </a:rPr>
              <a:t>minuend</a:t>
            </a:r>
            <a:r>
              <a:rPr lang="en-US"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5431716" y="3633102"/>
            <a:ext cx="196326" cy="359484"/>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sp>
        <p:nvSpPr>
          <p:cNvPr id="14" name="Rectangle 13"/>
          <p:cNvSpPr/>
          <p:nvPr/>
        </p:nvSpPr>
        <p:spPr>
          <a:xfrm>
            <a:off x="1871832" y="3632208"/>
            <a:ext cx="196326" cy="359484"/>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sp>
        <p:nvSpPr>
          <p:cNvPr id="8" name="Rectangle 7"/>
          <p:cNvSpPr/>
          <p:nvPr/>
        </p:nvSpPr>
        <p:spPr>
          <a:xfrm>
            <a:off x="4154842" y="1336344"/>
            <a:ext cx="228600" cy="381000"/>
          </a:xfrm>
          <a:prstGeom prst="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Content Placeholder 2"/>
          <p:cNvSpPr>
            <a:spLocks noGrp="1"/>
          </p:cNvSpPr>
          <p:nvPr>
            <p:ph idx="1"/>
          </p:nvPr>
        </p:nvSpPr>
        <p:spPr/>
        <p:txBody>
          <a:bodyPr/>
          <a:lstStyle/>
          <a:p>
            <a:r>
              <a:rPr lang="en-US" dirty="0">
                <a:solidFill>
                  <a:srgbClr val="0000FF"/>
                </a:solidFill>
              </a:rPr>
              <a:t>10	</a:t>
            </a:r>
            <a:r>
              <a:rPr lang="en-US" dirty="0">
                <a:solidFill>
                  <a:srgbClr val="0000FF"/>
                </a:solidFill>
                <a:latin typeface="Symbol" pitchFamily="18" charset="2"/>
              </a:rPr>
              <a:t>-</a:t>
            </a:r>
            <a:r>
              <a:rPr lang="en-US" dirty="0">
                <a:solidFill>
                  <a:srgbClr val="0000FF"/>
                </a:solidFill>
              </a:rPr>
              <a:t>	7	</a:t>
            </a:r>
            <a:r>
              <a:rPr lang="en-US" dirty="0">
                <a:solidFill>
                  <a:srgbClr val="0000FF"/>
                </a:solidFill>
                <a:latin typeface="Symbol" pitchFamily="18" charset="2"/>
              </a:rPr>
              <a:t>=</a:t>
            </a:r>
            <a:r>
              <a:rPr lang="en-US" dirty="0">
                <a:solidFill>
                  <a:srgbClr val="0000FF"/>
                </a:solidFill>
              </a:rPr>
              <a:t>	?</a:t>
            </a:r>
          </a:p>
          <a:p>
            <a:endParaRPr lang="en-US" dirty="0"/>
          </a:p>
          <a:p>
            <a:endParaRPr lang="en-US" i="1" dirty="0"/>
          </a:p>
          <a:p>
            <a:pPr>
              <a:spcBef>
                <a:spcPts val="2400"/>
              </a:spcBef>
            </a:pPr>
            <a:r>
              <a:rPr lang="en-US" i="1" dirty="0"/>
              <a:t>Think</a:t>
            </a:r>
            <a:r>
              <a:rPr lang="en-US" dirty="0"/>
              <a:t>: What number added to 7 will give 10? </a:t>
            </a:r>
          </a:p>
          <a:p>
            <a:r>
              <a:rPr lang="en-US" dirty="0"/>
              <a:t>Since </a:t>
            </a:r>
            <a:r>
              <a:rPr lang="en-US" dirty="0">
                <a:solidFill>
                  <a:srgbClr val="000099"/>
                </a:solidFill>
              </a:rPr>
              <a:t>7 + 3 = 10</a:t>
            </a:r>
            <a:r>
              <a:rPr lang="en-US" dirty="0"/>
              <a:t>, we have </a:t>
            </a:r>
            <a:r>
              <a:rPr lang="en-US" dirty="0">
                <a:solidFill>
                  <a:srgbClr val="000099"/>
                </a:solidFill>
              </a:rPr>
              <a:t>10 − 7 = 3</a:t>
            </a:r>
            <a:r>
              <a:rPr lang="en-US" dirty="0"/>
              <a:t>; or</a:t>
            </a:r>
          </a:p>
          <a:p>
            <a:endParaRPr lang="en-US" dirty="0">
              <a:solidFill>
                <a:srgbClr val="FF0000"/>
              </a:solidFill>
            </a:endParaRPr>
          </a:p>
        </p:txBody>
      </p:sp>
      <p:sp>
        <p:nvSpPr>
          <p:cNvPr id="22" name="Rectangle 21"/>
          <p:cNvSpPr/>
          <p:nvPr/>
        </p:nvSpPr>
        <p:spPr>
          <a:xfrm>
            <a:off x="1586552" y="5350446"/>
            <a:ext cx="196326" cy="359484"/>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sp>
        <p:nvSpPr>
          <p:cNvPr id="2" name="Title 1"/>
          <p:cNvSpPr>
            <a:spLocks noGrp="1"/>
          </p:cNvSpPr>
          <p:nvPr>
            <p:ph type="title"/>
          </p:nvPr>
        </p:nvSpPr>
        <p:spPr/>
        <p:txBody>
          <a:bodyPr/>
          <a:lstStyle/>
          <a:p>
            <a:r>
              <a:rPr lang="en-US" dirty="0"/>
              <a:t>Example 1</a:t>
            </a:r>
          </a:p>
        </p:txBody>
      </p:sp>
      <p:sp>
        <p:nvSpPr>
          <p:cNvPr id="11" name="Line 28"/>
          <p:cNvSpPr>
            <a:spLocks noChangeShapeType="1"/>
          </p:cNvSpPr>
          <p:nvPr/>
        </p:nvSpPr>
        <p:spPr bwMode="auto">
          <a:xfrm rot="5400000" flipH="1">
            <a:off x="462132" y="2049486"/>
            <a:ext cx="53340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8" name="Rectangle 17"/>
          <p:cNvSpPr/>
          <p:nvPr/>
        </p:nvSpPr>
        <p:spPr>
          <a:xfrm>
            <a:off x="3429000" y="4329660"/>
            <a:ext cx="3352800" cy="1446550"/>
          </a:xfrm>
          <a:prstGeom prst="rect">
            <a:avLst/>
          </a:prstGeom>
        </p:spPr>
        <p:txBody>
          <a:bodyPr wrap="square">
            <a:spAutoFit/>
          </a:bodyPr>
          <a:lstStyle/>
          <a:p>
            <a:r>
              <a:rPr lang="en-US" sz="2000" dirty="0">
                <a:solidFill>
                  <a:srgbClr val="008080"/>
                </a:solidFill>
              </a:rPr>
              <a:t>minuend </a:t>
            </a:r>
          </a:p>
          <a:p>
            <a:endParaRPr lang="en-US" sz="1300" dirty="0">
              <a:solidFill>
                <a:srgbClr val="008080"/>
              </a:solidFill>
            </a:endParaRPr>
          </a:p>
          <a:p>
            <a:r>
              <a:rPr lang="en-US" sz="2000" dirty="0">
                <a:solidFill>
                  <a:srgbClr val="008080"/>
                </a:solidFill>
              </a:rPr>
              <a:t>subtrahend </a:t>
            </a:r>
          </a:p>
          <a:p>
            <a:endParaRPr lang="en-US" sz="1500" dirty="0">
              <a:solidFill>
                <a:srgbClr val="008080"/>
              </a:solidFill>
            </a:endParaRPr>
          </a:p>
          <a:p>
            <a:r>
              <a:rPr lang="en-US" sz="2000" dirty="0">
                <a:solidFill>
                  <a:srgbClr val="008080"/>
                </a:solidFill>
              </a:rPr>
              <a:t>difference or missing addend</a:t>
            </a:r>
          </a:p>
        </p:txBody>
      </p:sp>
      <p:sp>
        <p:nvSpPr>
          <p:cNvPr id="19" name="Line 28"/>
          <p:cNvSpPr>
            <a:spLocks noChangeShapeType="1"/>
          </p:cNvSpPr>
          <p:nvPr/>
        </p:nvSpPr>
        <p:spPr bwMode="auto">
          <a:xfrm flipH="1">
            <a:off x="2247900" y="4553328"/>
            <a:ext cx="91440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20" name="Line 28"/>
          <p:cNvSpPr>
            <a:spLocks noChangeShapeType="1"/>
          </p:cNvSpPr>
          <p:nvPr/>
        </p:nvSpPr>
        <p:spPr bwMode="auto">
          <a:xfrm flipH="1">
            <a:off x="2242074" y="5047734"/>
            <a:ext cx="91440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21" name="Line 28"/>
          <p:cNvSpPr>
            <a:spLocks noChangeShapeType="1"/>
          </p:cNvSpPr>
          <p:nvPr/>
        </p:nvSpPr>
        <p:spPr bwMode="auto">
          <a:xfrm flipH="1">
            <a:off x="2253726" y="5548860"/>
            <a:ext cx="91440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5" name="Line 28"/>
          <p:cNvSpPr>
            <a:spLocks noChangeShapeType="1"/>
          </p:cNvSpPr>
          <p:nvPr/>
        </p:nvSpPr>
        <p:spPr bwMode="auto">
          <a:xfrm rot="5400000" flipH="1">
            <a:off x="2183352" y="2049486"/>
            <a:ext cx="53340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7" name="Line 28"/>
          <p:cNvSpPr>
            <a:spLocks noChangeShapeType="1"/>
          </p:cNvSpPr>
          <p:nvPr/>
        </p:nvSpPr>
        <p:spPr bwMode="auto">
          <a:xfrm rot="5400000" flipH="1">
            <a:off x="4032773" y="2060244"/>
            <a:ext cx="533400" cy="0"/>
          </a:xfrm>
          <a:prstGeom prst="line">
            <a:avLst/>
          </a:prstGeom>
          <a:noFill/>
          <a:ln w="38100">
            <a:solidFill>
              <a:srgbClr val="C00000"/>
            </a:solidFill>
            <a:round/>
            <a:headEnd type="none" w="med" len="med"/>
            <a:tailEnd type="triangle" w="med" len="med"/>
          </a:ln>
          <a:effectLst/>
        </p:spPr>
        <p:txBody>
          <a:bodyPr/>
          <a:lstStyle/>
          <a:p>
            <a:endParaRPr lang="en-US"/>
          </a:p>
        </p:txBody>
      </p:sp>
      <p:graphicFrame>
        <p:nvGraphicFramePr>
          <p:cNvPr id="25601" name="Object 1"/>
          <p:cNvGraphicFramePr>
            <a:graphicFrameLocks noChangeAspect="1"/>
          </p:cNvGraphicFramePr>
          <p:nvPr/>
        </p:nvGraphicFramePr>
        <p:xfrm>
          <a:off x="1382713" y="4432300"/>
          <a:ext cx="406400" cy="825500"/>
        </p:xfrm>
        <a:graphic>
          <a:graphicData uri="http://schemas.openxmlformats.org/presentationml/2006/ole">
            <mc:AlternateContent xmlns:mc="http://schemas.openxmlformats.org/markup-compatibility/2006">
              <mc:Choice xmlns:v="urn:schemas-microsoft-com:vml" Requires="v">
                <p:oleObj spid="_x0000_s1028" name="Equation" r:id="rId3" imgW="406080" imgH="825480" progId="Equation.DSMT4">
                  <p:embed/>
                </p:oleObj>
              </mc:Choice>
              <mc:Fallback>
                <p:oleObj name="Equation" r:id="rId3" imgW="406080" imgH="8254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2713" y="44323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Rectangle 22"/>
          <p:cNvSpPr/>
          <p:nvPr/>
        </p:nvSpPr>
        <p:spPr>
          <a:xfrm>
            <a:off x="457200" y="2286000"/>
            <a:ext cx="683200" cy="400110"/>
          </a:xfrm>
          <a:prstGeom prst="rect">
            <a:avLst/>
          </a:prstGeom>
        </p:spPr>
        <p:txBody>
          <a:bodyPr wrap="none">
            <a:spAutoFit/>
          </a:bodyPr>
          <a:lstStyle/>
          <a:p>
            <a:r>
              <a:rPr lang="en-US" sz="2000" dirty="0">
                <a:solidFill>
                  <a:srgbClr val="008080"/>
                </a:solidFill>
              </a:rPr>
              <a:t>sum </a:t>
            </a:r>
            <a:endParaRPr lang="en-US" sz="2000" dirty="0"/>
          </a:p>
        </p:txBody>
      </p:sp>
      <p:sp>
        <p:nvSpPr>
          <p:cNvPr id="24" name="Rectangle 23"/>
          <p:cNvSpPr/>
          <p:nvPr/>
        </p:nvSpPr>
        <p:spPr>
          <a:xfrm>
            <a:off x="1891352" y="2286000"/>
            <a:ext cx="1032655" cy="400110"/>
          </a:xfrm>
          <a:prstGeom prst="rect">
            <a:avLst/>
          </a:prstGeom>
        </p:spPr>
        <p:txBody>
          <a:bodyPr wrap="none">
            <a:spAutoFit/>
          </a:bodyPr>
          <a:lstStyle/>
          <a:p>
            <a:r>
              <a:rPr lang="en-US" sz="2000" dirty="0">
                <a:solidFill>
                  <a:srgbClr val="008080"/>
                </a:solidFill>
              </a:rPr>
              <a:t>addend </a:t>
            </a:r>
            <a:endParaRPr lang="en-US" sz="2000" dirty="0"/>
          </a:p>
        </p:txBody>
      </p:sp>
      <p:sp>
        <p:nvSpPr>
          <p:cNvPr id="25" name="Rectangle 24"/>
          <p:cNvSpPr/>
          <p:nvPr/>
        </p:nvSpPr>
        <p:spPr>
          <a:xfrm>
            <a:off x="3657600" y="2286000"/>
            <a:ext cx="1813318" cy="707886"/>
          </a:xfrm>
          <a:prstGeom prst="rect">
            <a:avLst/>
          </a:prstGeom>
        </p:spPr>
        <p:txBody>
          <a:bodyPr wrap="none">
            <a:spAutoFit/>
          </a:bodyPr>
          <a:lstStyle/>
          <a:p>
            <a:pPr algn="ctr"/>
            <a:r>
              <a:rPr lang="en-US" sz="2000" dirty="0">
                <a:solidFill>
                  <a:srgbClr val="008080"/>
                </a:solidFill>
              </a:rPr>
              <a:t>missing addend</a:t>
            </a:r>
          </a:p>
          <a:p>
            <a:pPr algn="ctr"/>
            <a:r>
              <a:rPr lang="en-US" sz="2000" dirty="0">
                <a:solidFill>
                  <a:srgbClr val="008080"/>
                </a:solidFill>
              </a:rPr>
              <a:t>(or difference)</a:t>
            </a:r>
            <a:endParaRPr lang="en-US" sz="2000" dirty="0"/>
          </a:p>
        </p:txBody>
      </p:sp>
      <p:graphicFrame>
        <p:nvGraphicFramePr>
          <p:cNvPr id="1027" name="Object 3"/>
          <p:cNvGraphicFramePr>
            <a:graphicFrameLocks noChangeAspect="1"/>
          </p:cNvGraphicFramePr>
          <p:nvPr/>
        </p:nvGraphicFramePr>
        <p:xfrm>
          <a:off x="1586552" y="5382904"/>
          <a:ext cx="190500" cy="292100"/>
        </p:xfrm>
        <a:graphic>
          <a:graphicData uri="http://schemas.openxmlformats.org/presentationml/2006/ole">
            <mc:AlternateContent xmlns:mc="http://schemas.openxmlformats.org/markup-compatibility/2006">
              <mc:Choice xmlns:v="urn:schemas-microsoft-com:vml" Requires="v">
                <p:oleObj spid="_x0000_s1029" name="Equation" r:id="rId5" imgW="190440" imgH="291960" progId="Equation.DSMT4">
                  <p:embed/>
                </p:oleObj>
              </mc:Choice>
              <mc:Fallback>
                <p:oleObj name="Equation" r:id="rId5" imgW="19044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6552" y="538290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2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4" grpId="0" animBg="1"/>
      <p:bldP spid="8" grpId="0" animBg="1"/>
      <p:bldP spid="22" grpId="0" animBg="1"/>
      <p:bldP spid="11" grpId="0" animBg="1"/>
      <p:bldP spid="19" grpId="0" animBg="1"/>
      <p:bldP spid="20" grpId="0" animBg="1"/>
      <p:bldP spid="21" grpId="0" animBg="1"/>
      <p:bldP spid="15" grpId="0" animBg="1"/>
      <p:bldP spid="17" grpId="0" animBg="1"/>
      <p:bldP spid="23" grpId="0"/>
      <p:bldP spid="24"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 with Whole Numbers </a:t>
            </a:r>
          </a:p>
        </p:txBody>
      </p:sp>
      <p:sp>
        <p:nvSpPr>
          <p:cNvPr id="3" name="Content Placeholder 2"/>
          <p:cNvSpPr>
            <a:spLocks noGrp="1"/>
          </p:cNvSpPr>
          <p:nvPr>
            <p:ph idx="1"/>
          </p:nvPr>
        </p:nvSpPr>
        <p:spPr>
          <a:xfrm>
            <a:off x="457200" y="1280160"/>
            <a:ext cx="8229600" cy="2419124"/>
          </a:xfrm>
          <a:solidFill>
            <a:srgbClr val="FFFFCC"/>
          </a:solidFill>
          <a:ln w="28575">
            <a:solidFill>
              <a:srgbClr val="000D0D"/>
            </a:solidFill>
          </a:ln>
        </p:spPr>
        <p:txBody>
          <a:bodyPr>
            <a:spAutoFit/>
          </a:bodyPr>
          <a:lstStyle/>
          <a:p>
            <a:pPr algn="ctr"/>
            <a:r>
              <a:rPr lang="en-US" b="1" dirty="0">
                <a:solidFill>
                  <a:srgbClr val="000D0D"/>
                </a:solidFill>
              </a:rPr>
              <a:t>To Subtract Whole Numbers with More Than One Digit </a:t>
            </a:r>
          </a:p>
          <a:p>
            <a:pPr>
              <a:tabLst>
                <a:tab pos="461963" algn="l"/>
              </a:tabLst>
            </a:pPr>
            <a:r>
              <a:rPr lang="en-US" b="1" dirty="0">
                <a:solidFill>
                  <a:srgbClr val="000D0D"/>
                </a:solidFill>
              </a:rPr>
              <a:t>1.	</a:t>
            </a:r>
            <a:r>
              <a:rPr lang="en-US" dirty="0">
                <a:solidFill>
                  <a:srgbClr val="000D0D"/>
                </a:solidFill>
              </a:rPr>
              <a:t>Write the numbers vertically so that the place 	values are </a:t>
            </a:r>
            <a:r>
              <a:rPr lang="en-US" b="1" dirty="0">
                <a:solidFill>
                  <a:srgbClr val="C00000"/>
                </a:solidFill>
              </a:rPr>
              <a:t>lined up </a:t>
            </a:r>
            <a:r>
              <a:rPr lang="en-US" dirty="0">
                <a:solidFill>
                  <a:srgbClr val="000D0D"/>
                </a:solidFill>
              </a:rPr>
              <a:t>in columns. </a:t>
            </a:r>
          </a:p>
          <a:p>
            <a:pPr>
              <a:tabLst>
                <a:tab pos="461963" algn="l"/>
              </a:tabLst>
            </a:pPr>
            <a:r>
              <a:rPr lang="en-US" b="1" dirty="0">
                <a:solidFill>
                  <a:srgbClr val="000D0D"/>
                </a:solidFill>
              </a:rPr>
              <a:t>2.	</a:t>
            </a:r>
            <a:r>
              <a:rPr lang="en-US" dirty="0">
                <a:solidFill>
                  <a:srgbClr val="000D0D"/>
                </a:solidFill>
              </a:rPr>
              <a:t>Subtract only the digits with the same place value.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840916" y="4476999"/>
            <a:ext cx="237744" cy="13716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graphicFrame>
        <p:nvGraphicFramePr>
          <p:cNvPr id="1027" name="Object 3"/>
          <p:cNvGraphicFramePr>
            <a:graphicFrameLocks noChangeAspect="1"/>
          </p:cNvGraphicFramePr>
          <p:nvPr/>
        </p:nvGraphicFramePr>
        <p:xfrm>
          <a:off x="2235200" y="4495800"/>
          <a:ext cx="1143000" cy="952500"/>
        </p:xfrm>
        <a:graphic>
          <a:graphicData uri="http://schemas.openxmlformats.org/presentationml/2006/ole">
            <mc:AlternateContent xmlns:mc="http://schemas.openxmlformats.org/markup-compatibility/2006">
              <mc:Choice xmlns:v="urn:schemas-microsoft-com:vml" Requires="v">
                <p:oleObj spid="_x0000_s2055" name="Equation" r:id="rId3" imgW="1143000" imgH="952200" progId="Equation.DSMT4">
                  <p:embed/>
                </p:oleObj>
              </mc:Choice>
              <mc:Fallback>
                <p:oleObj name="Equation" r:id="rId3" imgW="1143000" imgH="9522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5200" y="4495800"/>
                        <a:ext cx="1143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3145716" y="2424328"/>
            <a:ext cx="237744" cy="13716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Subtract. 	</a:t>
            </a:r>
            <a:r>
              <a:rPr lang="en-US" dirty="0">
                <a:solidFill>
                  <a:srgbClr val="0000FF"/>
                </a:solidFill>
              </a:rPr>
              <a:t>496 − 342 </a:t>
            </a:r>
          </a:p>
          <a:p>
            <a:r>
              <a:rPr lang="en-US" b="1" dirty="0"/>
              <a:t>Solution </a:t>
            </a:r>
          </a:p>
          <a:p>
            <a:r>
              <a:rPr lang="en-US" b="1" dirty="0"/>
              <a:t>Step 1: </a:t>
            </a:r>
          </a:p>
          <a:p>
            <a:endParaRPr lang="en-US" b="1" dirty="0">
              <a:solidFill>
                <a:srgbClr val="C00000"/>
              </a:solidFill>
            </a:endParaRPr>
          </a:p>
          <a:p>
            <a:endParaRPr lang="en-US" b="1" dirty="0">
              <a:solidFill>
                <a:srgbClr val="C00000"/>
              </a:solidFill>
            </a:endParaRPr>
          </a:p>
          <a:p>
            <a:endParaRPr lang="en-US" b="1" dirty="0">
              <a:solidFill>
                <a:srgbClr val="C00000"/>
              </a:solidFill>
            </a:endParaRPr>
          </a:p>
          <a:p>
            <a:r>
              <a:rPr lang="en-US" b="1" dirty="0"/>
              <a:t>Step 2: </a:t>
            </a:r>
            <a:endParaRPr lang="en-US" dirty="0"/>
          </a:p>
        </p:txBody>
      </p:sp>
      <p:graphicFrame>
        <p:nvGraphicFramePr>
          <p:cNvPr id="1026" name="Object 2"/>
          <p:cNvGraphicFramePr>
            <a:graphicFrameLocks noChangeAspect="1"/>
          </p:cNvGraphicFramePr>
          <p:nvPr/>
        </p:nvGraphicFramePr>
        <p:xfrm>
          <a:off x="2228850" y="2440296"/>
          <a:ext cx="1143000" cy="952500"/>
        </p:xfrm>
        <a:graphic>
          <a:graphicData uri="http://schemas.openxmlformats.org/presentationml/2006/ole">
            <mc:AlternateContent xmlns:mc="http://schemas.openxmlformats.org/markup-compatibility/2006">
              <mc:Choice xmlns:v="urn:schemas-microsoft-com:vml" Requires="v">
                <p:oleObj spid="_x0000_s2056" name="Equation" r:id="rId5" imgW="1143000" imgH="952200" progId="Equation.DSMT4">
                  <p:embed/>
                </p:oleObj>
              </mc:Choice>
              <mc:Fallback>
                <p:oleObj name="Equation" r:id="rId5" imgW="114300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8850" y="2440296"/>
                        <a:ext cx="1143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962400" y="2413000"/>
            <a:ext cx="2057400" cy="907941"/>
          </a:xfrm>
          <a:prstGeom prst="rect">
            <a:avLst/>
          </a:prstGeom>
        </p:spPr>
        <p:txBody>
          <a:bodyPr wrap="square">
            <a:spAutoFit/>
          </a:bodyPr>
          <a:lstStyle/>
          <a:p>
            <a:r>
              <a:rPr lang="en-US" sz="2000" dirty="0">
                <a:solidFill>
                  <a:srgbClr val="008080"/>
                </a:solidFill>
              </a:rPr>
              <a:t>Subtract ones. </a:t>
            </a:r>
          </a:p>
          <a:p>
            <a:endParaRPr lang="en-US" sz="1300" dirty="0">
              <a:solidFill>
                <a:srgbClr val="008080"/>
              </a:solidFill>
            </a:endParaRPr>
          </a:p>
          <a:p>
            <a:r>
              <a:rPr lang="en-US" sz="2000" dirty="0">
                <a:solidFill>
                  <a:srgbClr val="008080"/>
                </a:solidFill>
              </a:rPr>
              <a:t>6 − 2 = 4 </a:t>
            </a:r>
          </a:p>
        </p:txBody>
      </p:sp>
      <p:sp>
        <p:nvSpPr>
          <p:cNvPr id="8" name="Rectangle 7"/>
          <p:cNvSpPr/>
          <p:nvPr/>
        </p:nvSpPr>
        <p:spPr>
          <a:xfrm>
            <a:off x="3962400" y="4572570"/>
            <a:ext cx="2057400" cy="907941"/>
          </a:xfrm>
          <a:prstGeom prst="rect">
            <a:avLst/>
          </a:prstGeom>
        </p:spPr>
        <p:txBody>
          <a:bodyPr wrap="square">
            <a:spAutoFit/>
          </a:bodyPr>
          <a:lstStyle/>
          <a:p>
            <a:r>
              <a:rPr lang="en-US" sz="2000" dirty="0">
                <a:solidFill>
                  <a:srgbClr val="008080"/>
                </a:solidFill>
              </a:rPr>
              <a:t>Subtract tens. </a:t>
            </a:r>
          </a:p>
          <a:p>
            <a:endParaRPr lang="en-US" sz="1300" dirty="0">
              <a:solidFill>
                <a:srgbClr val="008080"/>
              </a:solidFill>
            </a:endParaRPr>
          </a:p>
          <a:p>
            <a:r>
              <a:rPr lang="en-US" sz="2000" dirty="0">
                <a:solidFill>
                  <a:srgbClr val="008080"/>
                </a:solidFill>
              </a:rPr>
              <a:t>9 − 4 = 5 </a:t>
            </a:r>
          </a:p>
        </p:txBody>
      </p:sp>
      <p:graphicFrame>
        <p:nvGraphicFramePr>
          <p:cNvPr id="2052" name="Object 4"/>
          <p:cNvGraphicFramePr>
            <a:graphicFrameLocks noChangeAspect="1"/>
          </p:cNvGraphicFramePr>
          <p:nvPr/>
        </p:nvGraphicFramePr>
        <p:xfrm>
          <a:off x="3150548" y="3452504"/>
          <a:ext cx="215900" cy="279400"/>
        </p:xfrm>
        <a:graphic>
          <a:graphicData uri="http://schemas.openxmlformats.org/presentationml/2006/ole">
            <mc:AlternateContent xmlns:mc="http://schemas.openxmlformats.org/markup-compatibility/2006">
              <mc:Choice xmlns:v="urn:schemas-microsoft-com:vml" Requires="v">
                <p:oleObj spid="_x0000_s2057" name="Equation" r:id="rId7" imgW="215640" imgH="279360" progId="Equation.DSMT4">
                  <p:embed/>
                </p:oleObj>
              </mc:Choice>
              <mc:Fallback>
                <p:oleObj name="Equation" r:id="rId7" imgW="215640" imgH="279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50548" y="3452504"/>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854656" y="5500048"/>
          <a:ext cx="203200" cy="292100"/>
        </p:xfrm>
        <a:graphic>
          <a:graphicData uri="http://schemas.openxmlformats.org/presentationml/2006/ole">
            <mc:AlternateContent xmlns:mc="http://schemas.openxmlformats.org/markup-compatibility/2006">
              <mc:Choice xmlns:v="urn:schemas-microsoft-com:vml" Requires="v">
                <p:oleObj spid="_x0000_s2058" name="Equation" r:id="rId9" imgW="203040" imgH="291960" progId="Equation.DSMT4">
                  <p:embed/>
                </p:oleObj>
              </mc:Choice>
              <mc:Fallback>
                <p:oleObj name="Equation" r:id="rId9" imgW="20304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54656" y="55000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3173104" y="5512748"/>
          <a:ext cx="215900" cy="279400"/>
        </p:xfrm>
        <a:graphic>
          <a:graphicData uri="http://schemas.openxmlformats.org/presentationml/2006/ole">
            <mc:AlternateContent xmlns:mc="http://schemas.openxmlformats.org/markup-compatibility/2006">
              <mc:Choice xmlns:v="urn:schemas-microsoft-com:vml" Requires="v">
                <p:oleObj spid="_x0000_s2059" name="Equation" r:id="rId11" imgW="215640" imgH="279360" progId="Equation.DSMT4">
                  <p:embed/>
                </p:oleObj>
              </mc:Choice>
              <mc:Fallback>
                <p:oleObj name="Equation" r:id="rId11" imgW="21564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73104" y="551274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5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6" grpId="0" animBg="1"/>
      <p:bldP spid="5"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41810" y="1408652"/>
            <a:ext cx="196326" cy="13716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rgbClr val="00FF00"/>
              </a:solidFill>
            </a:endParaRPr>
          </a:p>
        </p:txBody>
      </p:sp>
      <p:sp>
        <p:nvSpPr>
          <p:cNvPr id="2" name="Title 1"/>
          <p:cNvSpPr>
            <a:spLocks noGrp="1"/>
          </p:cNvSpPr>
          <p:nvPr>
            <p:ph type="title"/>
          </p:nvPr>
        </p:nvSpPr>
        <p:spPr/>
        <p:txBody>
          <a:bodyPr/>
          <a:lstStyle/>
          <a:p>
            <a:r>
              <a:rPr lang="en-US" dirty="0"/>
              <a:t>Example 2 (cont.) </a:t>
            </a:r>
          </a:p>
        </p:txBody>
      </p:sp>
      <p:sp>
        <p:nvSpPr>
          <p:cNvPr id="3" name="Content Placeholder 2"/>
          <p:cNvSpPr>
            <a:spLocks noGrp="1"/>
          </p:cNvSpPr>
          <p:nvPr>
            <p:ph idx="1"/>
          </p:nvPr>
        </p:nvSpPr>
        <p:spPr/>
        <p:txBody>
          <a:bodyPr/>
          <a:lstStyle/>
          <a:p>
            <a:r>
              <a:rPr lang="en-US" b="1" dirty="0"/>
              <a:t>Step 3: </a:t>
            </a:r>
          </a:p>
          <a:p>
            <a:endParaRPr lang="en-US" b="1" dirty="0">
              <a:solidFill>
                <a:srgbClr val="C00000"/>
              </a:solidFill>
            </a:endParaRPr>
          </a:p>
          <a:p>
            <a:endParaRPr lang="en-US" b="1" dirty="0">
              <a:solidFill>
                <a:srgbClr val="C00000"/>
              </a:solidFill>
            </a:endParaRPr>
          </a:p>
          <a:p>
            <a:endParaRPr lang="en-US" b="1" dirty="0">
              <a:solidFill>
                <a:srgbClr val="C00000"/>
              </a:solidFill>
            </a:endParaRPr>
          </a:p>
          <a:p>
            <a:r>
              <a:rPr lang="en-US" dirty="0"/>
              <a:t>Or, using expanded notation, we get the same result: </a:t>
            </a:r>
            <a:endParaRPr lang="en-US" dirty="0">
              <a:solidFill>
                <a:srgbClr val="C00000"/>
              </a:solidFill>
            </a:endParaRPr>
          </a:p>
        </p:txBody>
      </p:sp>
      <p:sp>
        <p:nvSpPr>
          <p:cNvPr id="5" name="Rectangle 4"/>
          <p:cNvSpPr/>
          <p:nvPr/>
        </p:nvSpPr>
        <p:spPr>
          <a:xfrm>
            <a:off x="3962400" y="1397000"/>
            <a:ext cx="2743200" cy="907941"/>
          </a:xfrm>
          <a:prstGeom prst="rect">
            <a:avLst/>
          </a:prstGeom>
        </p:spPr>
        <p:txBody>
          <a:bodyPr wrap="square">
            <a:spAutoFit/>
          </a:bodyPr>
          <a:lstStyle/>
          <a:p>
            <a:r>
              <a:rPr lang="en-US" sz="2000" dirty="0">
                <a:solidFill>
                  <a:srgbClr val="008080"/>
                </a:solidFill>
              </a:rPr>
              <a:t>Subtract hundreds. </a:t>
            </a:r>
          </a:p>
          <a:p>
            <a:endParaRPr lang="en-US" sz="1300" dirty="0">
              <a:solidFill>
                <a:srgbClr val="008080"/>
              </a:solidFill>
            </a:endParaRPr>
          </a:p>
          <a:p>
            <a:r>
              <a:rPr lang="en-US" sz="2000" dirty="0">
                <a:solidFill>
                  <a:srgbClr val="008080"/>
                </a:solidFill>
              </a:rPr>
              <a:t>4 − 3 = 1</a:t>
            </a:r>
          </a:p>
        </p:txBody>
      </p:sp>
      <p:graphicFrame>
        <p:nvGraphicFramePr>
          <p:cNvPr id="2052" name="Object 4"/>
          <p:cNvGraphicFramePr>
            <a:graphicFrameLocks noChangeAspect="1"/>
          </p:cNvGraphicFramePr>
          <p:nvPr/>
        </p:nvGraphicFramePr>
        <p:xfrm>
          <a:off x="2540000" y="1446521"/>
          <a:ext cx="1143000" cy="1435100"/>
        </p:xfrm>
        <a:graphic>
          <a:graphicData uri="http://schemas.openxmlformats.org/presentationml/2006/ole">
            <mc:AlternateContent xmlns:mc="http://schemas.openxmlformats.org/markup-compatibility/2006">
              <mc:Choice xmlns:v="urn:schemas-microsoft-com:vml" Requires="v">
                <p:oleObj spid="_x0000_s3083" name="Equation" r:id="rId3" imgW="1143000" imgH="1434960" progId="Equation.DSMT4">
                  <p:embed/>
                </p:oleObj>
              </mc:Choice>
              <mc:Fallback>
                <p:oleObj name="Equation" r:id="rId3" imgW="1143000" imgH="143496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00" y="1446521"/>
                        <a:ext cx="11430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Line 28"/>
          <p:cNvSpPr>
            <a:spLocks noChangeShapeType="1"/>
          </p:cNvSpPr>
          <p:nvPr/>
        </p:nvSpPr>
        <p:spPr bwMode="auto">
          <a:xfrm flipH="1">
            <a:off x="4070874" y="2553648"/>
            <a:ext cx="914400" cy="0"/>
          </a:xfrm>
          <a:prstGeom prst="line">
            <a:avLst/>
          </a:prstGeom>
          <a:noFill/>
          <a:ln w="38100">
            <a:solidFill>
              <a:srgbClr val="C00C08"/>
            </a:solidFill>
            <a:round/>
            <a:headEnd type="none" w="med" len="med"/>
            <a:tailEnd type="triangle" w="med" len="med"/>
          </a:ln>
          <a:effectLst/>
        </p:spPr>
        <p:txBody>
          <a:bodyPr/>
          <a:lstStyle/>
          <a:p>
            <a:endParaRPr lang="en-US"/>
          </a:p>
        </p:txBody>
      </p:sp>
      <p:graphicFrame>
        <p:nvGraphicFramePr>
          <p:cNvPr id="2053" name="Object 5"/>
          <p:cNvGraphicFramePr>
            <a:graphicFrameLocks noChangeAspect="1"/>
          </p:cNvGraphicFramePr>
          <p:nvPr/>
        </p:nvGraphicFramePr>
        <p:xfrm>
          <a:off x="1397000" y="4210050"/>
          <a:ext cx="3276600" cy="901700"/>
        </p:xfrm>
        <a:graphic>
          <a:graphicData uri="http://schemas.openxmlformats.org/presentationml/2006/ole">
            <mc:AlternateContent xmlns:mc="http://schemas.openxmlformats.org/markup-compatibility/2006">
              <mc:Choice xmlns:v="urn:schemas-microsoft-com:vml" Requires="v">
                <p:oleObj spid="_x0000_s3084" name="Equation" r:id="rId5" imgW="3276360" imgH="901440" progId="Equation.DSMT4">
                  <p:embed/>
                </p:oleObj>
              </mc:Choice>
              <mc:Fallback>
                <p:oleObj name="Equation" r:id="rId5" imgW="3276360" imgH="90144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4210050"/>
                        <a:ext cx="3276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6473134" y="5189786"/>
            <a:ext cx="1299266" cy="400110"/>
          </a:xfrm>
          <a:prstGeom prst="rect">
            <a:avLst/>
          </a:prstGeom>
        </p:spPr>
        <p:txBody>
          <a:bodyPr wrap="none">
            <a:spAutoFit/>
          </a:bodyPr>
          <a:lstStyle/>
          <a:p>
            <a:r>
              <a:rPr lang="en-US" sz="2000" dirty="0">
                <a:solidFill>
                  <a:srgbClr val="008080"/>
                </a:solidFill>
              </a:rPr>
              <a:t>difference </a:t>
            </a:r>
            <a:endParaRPr lang="en-US" sz="2000" dirty="0"/>
          </a:p>
        </p:txBody>
      </p:sp>
      <p:sp>
        <p:nvSpPr>
          <p:cNvPr id="14" name="Line 28"/>
          <p:cNvSpPr>
            <a:spLocks noChangeShapeType="1"/>
          </p:cNvSpPr>
          <p:nvPr/>
        </p:nvSpPr>
        <p:spPr bwMode="auto">
          <a:xfrm flipH="1">
            <a:off x="5513696" y="5388592"/>
            <a:ext cx="914400" cy="0"/>
          </a:xfrm>
          <a:prstGeom prst="line">
            <a:avLst/>
          </a:prstGeom>
          <a:noFill/>
          <a:ln w="38100">
            <a:solidFill>
              <a:srgbClr val="C00C08"/>
            </a:solidFill>
            <a:round/>
            <a:headEnd/>
            <a:tailEnd type="triangle" w="med" len="med"/>
          </a:ln>
          <a:effectLst/>
        </p:spPr>
        <p:txBody>
          <a:bodyPr/>
          <a:lstStyle/>
          <a:p>
            <a:endParaRPr lang="en-US"/>
          </a:p>
        </p:txBody>
      </p:sp>
      <p:graphicFrame>
        <p:nvGraphicFramePr>
          <p:cNvPr id="3076" name="Object 4"/>
          <p:cNvGraphicFramePr>
            <a:graphicFrameLocks noChangeAspect="1"/>
          </p:cNvGraphicFramePr>
          <p:nvPr/>
        </p:nvGraphicFramePr>
        <p:xfrm>
          <a:off x="2819400" y="2401248"/>
          <a:ext cx="190500" cy="279400"/>
        </p:xfrm>
        <a:graphic>
          <a:graphicData uri="http://schemas.openxmlformats.org/presentationml/2006/ole">
            <mc:AlternateContent xmlns:mc="http://schemas.openxmlformats.org/markup-compatibility/2006">
              <mc:Choice xmlns:v="urn:schemas-microsoft-com:vml" Requires="v">
                <p:oleObj spid="_x0000_s3085" name="Equation" r:id="rId7" imgW="190440" imgH="279360" progId="Equation.DSMT4">
                  <p:embed/>
                </p:oleObj>
              </mc:Choice>
              <mc:Fallback>
                <p:oleObj name="Equation" r:id="rId7" imgW="190440" imgH="279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240124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469944" y="2401248"/>
          <a:ext cx="215900" cy="279400"/>
        </p:xfrm>
        <a:graphic>
          <a:graphicData uri="http://schemas.openxmlformats.org/presentationml/2006/ole">
            <mc:AlternateContent xmlns:mc="http://schemas.openxmlformats.org/markup-compatibility/2006">
              <mc:Choice xmlns:v="urn:schemas-microsoft-com:vml" Requires="v">
                <p:oleObj spid="_x0000_s3086" name="Equation" r:id="rId9" imgW="215640" imgH="279360" progId="Equation.DSMT4">
                  <p:embed/>
                </p:oleObj>
              </mc:Choice>
              <mc:Fallback>
                <p:oleObj name="Equation" r:id="rId9" imgW="21564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69944" y="240124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165144" y="2388548"/>
          <a:ext cx="203200" cy="292100"/>
        </p:xfrm>
        <a:graphic>
          <a:graphicData uri="http://schemas.openxmlformats.org/presentationml/2006/ole">
            <mc:AlternateContent xmlns:mc="http://schemas.openxmlformats.org/markup-compatibility/2006">
              <mc:Choice xmlns:v="urn:schemas-microsoft-com:vml" Requires="v">
                <p:oleObj spid="_x0000_s3087" name="Equation" r:id="rId11" imgW="203040" imgH="291960" progId="Equation.DSMT4">
                  <p:embed/>
                </p:oleObj>
              </mc:Choice>
              <mc:Fallback>
                <p:oleObj name="Equation" r:id="rId11" imgW="2030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5144" y="23885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Rectangle 14"/>
          <p:cNvSpPr/>
          <p:nvPr/>
        </p:nvSpPr>
        <p:spPr>
          <a:xfrm>
            <a:off x="5029200" y="2373952"/>
            <a:ext cx="1299266" cy="400110"/>
          </a:xfrm>
          <a:prstGeom prst="rect">
            <a:avLst/>
          </a:prstGeom>
        </p:spPr>
        <p:txBody>
          <a:bodyPr wrap="none">
            <a:spAutoFit/>
          </a:bodyPr>
          <a:lstStyle/>
          <a:p>
            <a:r>
              <a:rPr lang="en-US" sz="2000" dirty="0">
                <a:solidFill>
                  <a:srgbClr val="008080"/>
                </a:solidFill>
              </a:rPr>
              <a:t>difference </a:t>
            </a:r>
            <a:endParaRPr lang="en-US" sz="2000" dirty="0"/>
          </a:p>
        </p:txBody>
      </p:sp>
      <p:graphicFrame>
        <p:nvGraphicFramePr>
          <p:cNvPr id="3079" name="Object 7"/>
          <p:cNvGraphicFramePr>
            <a:graphicFrameLocks noChangeAspect="1"/>
          </p:cNvGraphicFramePr>
          <p:nvPr/>
        </p:nvGraphicFramePr>
        <p:xfrm>
          <a:off x="4632656" y="5226524"/>
          <a:ext cx="825500" cy="292100"/>
        </p:xfrm>
        <a:graphic>
          <a:graphicData uri="http://schemas.openxmlformats.org/presentationml/2006/ole">
            <mc:AlternateContent xmlns:mc="http://schemas.openxmlformats.org/markup-compatibility/2006">
              <mc:Choice xmlns:v="urn:schemas-microsoft-com:vml" Requires="v">
                <p:oleObj spid="_x0000_s3088" name="Equation" r:id="rId13" imgW="825480" imgH="291960" progId="Equation.DSMT4">
                  <p:embed/>
                </p:oleObj>
              </mc:Choice>
              <mc:Fallback>
                <p:oleObj name="Equation" r:id="rId13" imgW="82548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2656" y="5226524"/>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445528" y="4210050"/>
          <a:ext cx="762000" cy="901700"/>
        </p:xfrm>
        <a:graphic>
          <a:graphicData uri="http://schemas.openxmlformats.org/presentationml/2006/ole">
            <mc:AlternateContent xmlns:mc="http://schemas.openxmlformats.org/markup-compatibility/2006">
              <mc:Choice xmlns:v="urn:schemas-microsoft-com:vml" Requires="v">
                <p:oleObj spid="_x0000_s3089" name="Equation" r:id="rId15" imgW="761760" imgH="901440" progId="Equation.DSMT4">
                  <p:embed/>
                </p:oleObj>
              </mc:Choice>
              <mc:Fallback>
                <p:oleObj name="Equation" r:id="rId15" imgW="761760" imgH="9014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45528" y="4210050"/>
                        <a:ext cx="762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866408" y="5226524"/>
          <a:ext cx="1727200" cy="292100"/>
        </p:xfrm>
        <a:graphic>
          <a:graphicData uri="http://schemas.openxmlformats.org/presentationml/2006/ole">
            <mc:AlternateContent xmlns:mc="http://schemas.openxmlformats.org/markup-compatibility/2006">
              <mc:Choice xmlns:v="urn:schemas-microsoft-com:vml" Requires="v">
                <p:oleObj spid="_x0000_s3090" name="Equation" r:id="rId17" imgW="1726920" imgH="291960" progId="Equation.DSMT4">
                  <p:embed/>
                </p:oleObj>
              </mc:Choice>
              <mc:Fallback>
                <p:oleObj name="Equation" r:id="rId17" imgW="172692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66408" y="5226524"/>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7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p:bldP spid="11" grpId="0" animBg="1"/>
      <p:bldP spid="13" grpId="0"/>
      <p:bldP spid="14"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 with Whole Numbers </a:t>
            </a:r>
          </a:p>
        </p:txBody>
      </p:sp>
      <p:sp>
        <p:nvSpPr>
          <p:cNvPr id="3" name="Content Placeholder 2"/>
          <p:cNvSpPr>
            <a:spLocks noGrp="1"/>
          </p:cNvSpPr>
          <p:nvPr>
            <p:ph idx="1"/>
          </p:nvPr>
        </p:nvSpPr>
        <p:spPr>
          <a:xfrm>
            <a:off x="457200" y="1280160"/>
            <a:ext cx="8229600" cy="2419124"/>
          </a:xfrm>
          <a:solidFill>
            <a:srgbClr val="FFFFCC"/>
          </a:solidFill>
          <a:ln w="28575">
            <a:solidFill>
              <a:srgbClr val="000D0D"/>
            </a:solidFill>
          </a:ln>
        </p:spPr>
        <p:txBody>
          <a:bodyPr>
            <a:spAutoFit/>
          </a:bodyPr>
          <a:lstStyle/>
          <a:p>
            <a:pPr algn="ctr"/>
            <a:r>
              <a:rPr lang="en-US" b="1" dirty="0">
                <a:solidFill>
                  <a:srgbClr val="000D0D"/>
                </a:solidFill>
              </a:rPr>
              <a:t>Borrowing </a:t>
            </a:r>
          </a:p>
          <a:p>
            <a:pPr>
              <a:tabLst>
                <a:tab pos="461963" algn="l"/>
              </a:tabLst>
            </a:pPr>
            <a:r>
              <a:rPr lang="en-US" b="1" dirty="0">
                <a:solidFill>
                  <a:srgbClr val="000D0D"/>
                </a:solidFill>
              </a:rPr>
              <a:t>1.	</a:t>
            </a:r>
            <a:r>
              <a:rPr lang="en-US" b="1" dirty="0">
                <a:solidFill>
                  <a:srgbClr val="C00000"/>
                </a:solidFill>
              </a:rPr>
              <a:t>Borrowing </a:t>
            </a:r>
            <a:r>
              <a:rPr lang="en-US" dirty="0">
                <a:solidFill>
                  <a:srgbClr val="000D0D"/>
                </a:solidFill>
              </a:rPr>
              <a:t>is necessary when a digit is smaller than 	the digit being subtracted. </a:t>
            </a:r>
          </a:p>
          <a:p>
            <a:pPr>
              <a:tabLst>
                <a:tab pos="461963" algn="l"/>
              </a:tabLst>
            </a:pPr>
            <a:r>
              <a:rPr lang="en-US" b="1" dirty="0">
                <a:solidFill>
                  <a:srgbClr val="000D0D"/>
                </a:solidFill>
              </a:rPr>
              <a:t>2.	</a:t>
            </a:r>
            <a:r>
              <a:rPr lang="en-US" dirty="0">
                <a:solidFill>
                  <a:srgbClr val="000D0D"/>
                </a:solidFill>
              </a:rPr>
              <a:t>The process starts from the rightmost digit. </a:t>
            </a:r>
            <a:r>
              <a:rPr lang="en-US" b="1" dirty="0">
                <a:solidFill>
                  <a:srgbClr val="C00000"/>
                </a:solidFill>
              </a:rPr>
              <a:t>Borrow</a:t>
            </a:r>
            <a:r>
              <a:rPr lang="en-US" dirty="0">
                <a:solidFill>
                  <a:srgbClr val="000D0D"/>
                </a:solidFill>
              </a:rPr>
              <a:t> 	from the digit to the left.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Find the difference using expanded notation. </a:t>
            </a:r>
          </a:p>
          <a:p>
            <a:pPr algn="ctr"/>
            <a:r>
              <a:rPr lang="en-US" dirty="0">
                <a:solidFill>
                  <a:srgbClr val="0000FF"/>
                </a:solidFill>
              </a:rPr>
              <a:t>65 − 28 </a:t>
            </a:r>
          </a:p>
          <a:p>
            <a:r>
              <a:rPr lang="en-US" b="1" dirty="0"/>
              <a:t>Solution</a:t>
            </a:r>
          </a:p>
          <a:p>
            <a:endParaRPr lang="en-US" b="1" dirty="0"/>
          </a:p>
          <a:p>
            <a:endParaRPr lang="en-US" b="1" dirty="0"/>
          </a:p>
          <a:p>
            <a:r>
              <a:rPr lang="en-US" dirty="0"/>
              <a:t>Starting from the right, 5 is smaller than 8. We cannot subtract 8 from 5, so we </a:t>
            </a:r>
            <a:r>
              <a:rPr lang="en-US" b="1" dirty="0">
                <a:solidFill>
                  <a:schemeClr val="tx1"/>
                </a:solidFill>
              </a:rPr>
              <a:t>borrow</a:t>
            </a:r>
            <a:r>
              <a:rPr lang="en-US" dirty="0"/>
              <a:t> 10 from 60. </a:t>
            </a:r>
          </a:p>
        </p:txBody>
      </p:sp>
      <p:graphicFrame>
        <p:nvGraphicFramePr>
          <p:cNvPr id="3074" name="Object 2"/>
          <p:cNvGraphicFramePr>
            <a:graphicFrameLocks noChangeAspect="1"/>
          </p:cNvGraphicFramePr>
          <p:nvPr/>
        </p:nvGraphicFramePr>
        <p:xfrm>
          <a:off x="2679700" y="2743200"/>
          <a:ext cx="1574800" cy="952500"/>
        </p:xfrm>
        <a:graphic>
          <a:graphicData uri="http://schemas.openxmlformats.org/presentationml/2006/ole">
            <mc:AlternateContent xmlns:mc="http://schemas.openxmlformats.org/markup-compatibility/2006">
              <mc:Choice xmlns:v="urn:schemas-microsoft-com:vml" Requires="v">
                <p:oleObj spid="_x0000_s4100" name="Equation" r:id="rId3" imgW="1574640" imgH="952200" progId="Equation.DSMT4">
                  <p:embed/>
                </p:oleObj>
              </mc:Choice>
              <mc:Fallback>
                <p:oleObj name="Equation" r:id="rId3" imgW="1574640" imgH="9522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9700" y="2743200"/>
                        <a:ext cx="1574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1981200" y="2743200"/>
          <a:ext cx="596900" cy="901700"/>
        </p:xfrm>
        <a:graphic>
          <a:graphicData uri="http://schemas.openxmlformats.org/presentationml/2006/ole">
            <mc:AlternateContent xmlns:mc="http://schemas.openxmlformats.org/markup-compatibility/2006">
              <mc:Choice xmlns:v="urn:schemas-microsoft-com:vml" Requires="v">
                <p:oleObj spid="_x0000_s4101" name="Equation" r:id="rId5" imgW="596880" imgH="901440" progId="Equation.DSMT4">
                  <p:embed/>
                </p:oleObj>
              </mc:Choice>
              <mc:Fallback>
                <p:oleObj name="Equation" r:id="rId5" imgW="59688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743200"/>
                        <a:ext cx="596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768</Words>
  <Application>Microsoft Office PowerPoint</Application>
  <PresentationFormat>On-screen Show (4:3)</PresentationFormat>
  <Paragraphs>188</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vt:lpstr>
      <vt:lpstr>Calibri</vt:lpstr>
      <vt:lpstr>Symbol</vt:lpstr>
      <vt:lpstr>Courier New</vt:lpstr>
      <vt:lpstr>Office Theme</vt:lpstr>
      <vt:lpstr>Equation</vt:lpstr>
      <vt:lpstr>Section 1.3</vt:lpstr>
      <vt:lpstr>Objectives</vt:lpstr>
      <vt:lpstr>Subtraction with Whole Numbers </vt:lpstr>
      <vt:lpstr>Example 1</vt:lpstr>
      <vt:lpstr>Subtraction with Whole Numbers </vt:lpstr>
      <vt:lpstr>Example 2 </vt:lpstr>
      <vt:lpstr>Example 2 (cont.) </vt:lpstr>
      <vt:lpstr>Subtraction with Whole Numbers </vt:lpstr>
      <vt:lpstr>Example 3 </vt:lpstr>
      <vt:lpstr>Example 3 (cont.) </vt:lpstr>
      <vt:lpstr>Example 4 </vt:lpstr>
      <vt:lpstr>Example 4 (cont.) </vt:lpstr>
      <vt:lpstr>Example 5 </vt:lpstr>
      <vt:lpstr>Example 6</vt:lpstr>
      <vt:lpstr>Example 6 (cont.)</vt:lpstr>
      <vt:lpstr>Example 7</vt:lpstr>
      <vt:lpstr>Example 7 (cont.)</vt:lpstr>
      <vt:lpstr>Example 7 (cont.)</vt:lpstr>
      <vt:lpstr>Example 7 (cont.)</vt:lpstr>
      <vt:lpstr>Example 8</vt:lpstr>
      <vt:lpstr>Example 9 </vt:lpstr>
      <vt:lpstr>Example 9 (cont.) </vt:lpstr>
      <vt:lpstr>Completion Example 10 </vt:lpstr>
      <vt:lpstr>Completion Example 11 </vt:lpstr>
      <vt:lpstr>Completion Example 12</vt:lpstr>
      <vt:lpstr>Completion Example 12 (cont.)</vt:lpstr>
      <vt:lpstr>Completion Example 12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82</cp:revision>
  <dcterms:created xsi:type="dcterms:W3CDTF">2013-04-26T14:43:13Z</dcterms:created>
  <dcterms:modified xsi:type="dcterms:W3CDTF">2016-10-03T14:17:01Z</dcterms:modified>
</cp:coreProperties>
</file>