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1308"/>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549606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03C0B9-AD4A-4B16-B8B3-0BE5E6085DED}"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6B35AC-2DCE-4C19-96EE-C7AA4DBE7F93}" type="slidenum">
              <a:rPr lang="en-US" smtClean="0"/>
              <a:pPr/>
              <a:t>‹#›</a:t>
            </a:fld>
            <a:endParaRPr lang="en-US"/>
          </a:p>
        </p:txBody>
      </p:sp>
    </p:spTree>
    <p:extLst>
      <p:ext uri="{BB962C8B-B14F-4D97-AF65-F5344CB8AC3E}">
        <p14:creationId xmlns:p14="http://schemas.microsoft.com/office/powerpoint/2010/main" val="3793218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11.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3.bin"/><Relationship Id="rId4" Type="http://schemas.openxmlformats.org/officeDocument/2006/relationships/image" Target="../media/image5.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6.bin"/><Relationship Id="rId4" Type="http://schemas.openxmlformats.org/officeDocument/2006/relationships/image" Target="../media/image8.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wmf"/></Relationships>
</file>

<file path=ppt/slides/_rels/slide14.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2.wmf"/><Relationship Id="rId5" Type="http://schemas.openxmlformats.org/officeDocument/2006/relationships/oleObject" Target="../embeddings/oleObject9.bin"/><Relationship Id="rId4" Type="http://schemas.openxmlformats.org/officeDocument/2006/relationships/image" Target="../media/image11.wmf"/></Relationships>
</file>

<file path=ppt/slides/_rels/slide15.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6.bin"/><Relationship Id="rId18" Type="http://schemas.openxmlformats.org/officeDocument/2006/relationships/image" Target="../media/image21.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8.wmf"/><Relationship Id="rId17" Type="http://schemas.openxmlformats.org/officeDocument/2006/relationships/oleObject" Target="../embeddings/oleObject18.bin"/><Relationship Id="rId2" Type="http://schemas.openxmlformats.org/officeDocument/2006/relationships/slideLayout" Target="../slideLayouts/slideLayout2.xml"/><Relationship Id="rId16" Type="http://schemas.openxmlformats.org/officeDocument/2006/relationships/image" Target="../media/image20.wmf"/><Relationship Id="rId1" Type="http://schemas.openxmlformats.org/officeDocument/2006/relationships/vmlDrawing" Target="../drawings/vmlDrawing6.vml"/><Relationship Id="rId6" Type="http://schemas.openxmlformats.org/officeDocument/2006/relationships/image" Target="../media/image15.wmf"/><Relationship Id="rId11" Type="http://schemas.openxmlformats.org/officeDocument/2006/relationships/oleObject" Target="../embeddings/oleObject15.bin"/><Relationship Id="rId5" Type="http://schemas.openxmlformats.org/officeDocument/2006/relationships/oleObject" Target="../embeddings/oleObject12.bin"/><Relationship Id="rId15" Type="http://schemas.openxmlformats.org/officeDocument/2006/relationships/oleObject" Target="../embeddings/oleObject17.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4.bin"/><Relationship Id="rId14" Type="http://schemas.openxmlformats.org/officeDocument/2006/relationships/image" Target="../media/image19.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2.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4.wmf"/><Relationship Id="rId5" Type="http://schemas.openxmlformats.org/officeDocument/2006/relationships/oleObject" Target="../embeddings/oleObject21.bin"/><Relationship Id="rId4" Type="http://schemas.openxmlformats.org/officeDocument/2006/relationships/image" Target="../media/image23.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5.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7.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Rounding and Estimating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a:t>
            </a:r>
          </a:p>
        </p:txBody>
      </p:sp>
      <p:sp>
        <p:nvSpPr>
          <p:cNvPr id="3" name="Content Placeholder 2"/>
          <p:cNvSpPr>
            <a:spLocks noGrp="1"/>
          </p:cNvSpPr>
          <p:nvPr>
            <p:ph idx="1"/>
          </p:nvPr>
        </p:nvSpPr>
        <p:spPr/>
        <p:txBody>
          <a:bodyPr/>
          <a:lstStyle/>
          <a:p>
            <a:r>
              <a:rPr lang="en-US" dirty="0"/>
              <a:t>Estimate the sum; then find the sum.</a:t>
            </a:r>
          </a:p>
          <a:p>
            <a:endParaRPr lang="en-US" dirty="0"/>
          </a:p>
          <a:p>
            <a:endParaRPr lang="en-US" dirty="0"/>
          </a:p>
          <a:p>
            <a:endParaRPr lang="en-US" dirty="0"/>
          </a:p>
          <a:p>
            <a:endParaRPr lang="en-US" sz="800" b="1" dirty="0"/>
          </a:p>
        </p:txBody>
      </p:sp>
      <p:graphicFrame>
        <p:nvGraphicFramePr>
          <p:cNvPr id="59394" name="Object 2"/>
          <p:cNvGraphicFramePr>
            <a:graphicFrameLocks noChangeAspect="1"/>
          </p:cNvGraphicFramePr>
          <p:nvPr/>
        </p:nvGraphicFramePr>
        <p:xfrm>
          <a:off x="4070350" y="2057400"/>
          <a:ext cx="1003300" cy="1435100"/>
        </p:xfrm>
        <a:graphic>
          <a:graphicData uri="http://schemas.openxmlformats.org/presentationml/2006/ole">
            <mc:AlternateContent xmlns:mc="http://schemas.openxmlformats.org/markup-compatibility/2006">
              <mc:Choice xmlns:v="urn:schemas-microsoft-com:vml" Requires="v">
                <p:oleObj spid="_x0000_s1028" name="Equation" r:id="rId3" imgW="1003300" imgH="1435100" progId="Equation.DSMT4">
                  <p:embed/>
                </p:oleObj>
              </mc:Choice>
              <mc:Fallback>
                <p:oleObj name="Equation" r:id="rId3" imgW="1003300" imgH="14351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0350" y="2057400"/>
                        <a:ext cx="10033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(cont.)</a:t>
            </a:r>
          </a:p>
        </p:txBody>
      </p:sp>
      <p:sp>
        <p:nvSpPr>
          <p:cNvPr id="11" name="Content Placeholder 10"/>
          <p:cNvSpPr>
            <a:spLocks noGrp="1"/>
          </p:cNvSpPr>
          <p:nvPr>
            <p:ph idx="1"/>
          </p:nvPr>
        </p:nvSpPr>
        <p:spPr/>
        <p:txBody>
          <a:bodyPr/>
          <a:lstStyle/>
          <a:p>
            <a:endParaRPr lang="en-US" dirty="0"/>
          </a:p>
          <a:p>
            <a:endParaRPr lang="en-US" dirty="0"/>
          </a:p>
        </p:txBody>
      </p:sp>
      <p:graphicFrame>
        <p:nvGraphicFramePr>
          <p:cNvPr id="60419" name="Object 3"/>
          <p:cNvGraphicFramePr>
            <a:graphicFrameLocks noChangeAspect="1"/>
          </p:cNvGraphicFramePr>
          <p:nvPr>
            <p:extLst>
              <p:ext uri="{D42A27DB-BD31-4B8C-83A1-F6EECF244321}">
                <p14:modId xmlns:p14="http://schemas.microsoft.com/office/powerpoint/2010/main" val="604748782"/>
              </p:ext>
            </p:extLst>
          </p:nvPr>
        </p:nvGraphicFramePr>
        <p:xfrm>
          <a:off x="2209800" y="3696940"/>
          <a:ext cx="1028700" cy="1435100"/>
        </p:xfrm>
        <a:graphic>
          <a:graphicData uri="http://schemas.openxmlformats.org/presentationml/2006/ole">
            <mc:AlternateContent xmlns:mc="http://schemas.openxmlformats.org/markup-compatibility/2006">
              <mc:Choice xmlns:v="urn:schemas-microsoft-com:vml" Requires="v">
                <p:oleObj spid="_x0000_s2056" name="Equation" r:id="rId3" imgW="1028700" imgH="1435100" progId="Equation.DSMT4">
                  <p:embed/>
                </p:oleObj>
              </mc:Choice>
              <mc:Fallback>
                <p:oleObj name="Equation" r:id="rId3" imgW="1028700" imgH="143510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3696940"/>
                        <a:ext cx="10287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0420" name="Object 4"/>
          <p:cNvGraphicFramePr>
            <a:graphicFrameLocks noChangeAspect="1"/>
          </p:cNvGraphicFramePr>
          <p:nvPr>
            <p:extLst>
              <p:ext uri="{D42A27DB-BD31-4B8C-83A1-F6EECF244321}">
                <p14:modId xmlns:p14="http://schemas.microsoft.com/office/powerpoint/2010/main" val="337635280"/>
              </p:ext>
            </p:extLst>
          </p:nvPr>
        </p:nvGraphicFramePr>
        <p:xfrm>
          <a:off x="5175250" y="3696940"/>
          <a:ext cx="1155700" cy="1435100"/>
        </p:xfrm>
        <a:graphic>
          <a:graphicData uri="http://schemas.openxmlformats.org/presentationml/2006/ole">
            <mc:AlternateContent xmlns:mc="http://schemas.openxmlformats.org/markup-compatibility/2006">
              <mc:Choice xmlns:v="urn:schemas-microsoft-com:vml" Requires="v">
                <p:oleObj spid="_x0000_s2057" name="Equation" r:id="rId5" imgW="1155600" imgH="1434960" progId="Equation.DSMT4">
                  <p:embed/>
                </p:oleObj>
              </mc:Choice>
              <mc:Fallback>
                <p:oleObj name="Equation" r:id="rId5" imgW="1155600" imgH="1434960" progId="Equation.DSMT4">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75250" y="3696940"/>
                        <a:ext cx="11557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Line 28"/>
          <p:cNvSpPr>
            <a:spLocks noChangeShapeType="1"/>
          </p:cNvSpPr>
          <p:nvPr/>
        </p:nvSpPr>
        <p:spPr bwMode="auto">
          <a:xfrm rot="10800000" flipH="1">
            <a:off x="3929380" y="3849340"/>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8" name="Line 28"/>
          <p:cNvSpPr>
            <a:spLocks noChangeShapeType="1"/>
          </p:cNvSpPr>
          <p:nvPr/>
        </p:nvSpPr>
        <p:spPr bwMode="auto">
          <a:xfrm rot="10800000" flipH="1">
            <a:off x="3931175" y="4306539"/>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9" name="Line 28"/>
          <p:cNvSpPr>
            <a:spLocks noChangeShapeType="1"/>
          </p:cNvSpPr>
          <p:nvPr/>
        </p:nvSpPr>
        <p:spPr bwMode="auto">
          <a:xfrm rot="10800000" flipH="1">
            <a:off x="3929380" y="4839939"/>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10" name="Rectangle 9"/>
          <p:cNvSpPr/>
          <p:nvPr/>
        </p:nvSpPr>
        <p:spPr>
          <a:xfrm>
            <a:off x="6573860" y="5144123"/>
            <a:ext cx="2209800" cy="400110"/>
          </a:xfrm>
          <a:prstGeom prst="rect">
            <a:avLst/>
          </a:prstGeom>
        </p:spPr>
        <p:txBody>
          <a:bodyPr wrap="square">
            <a:spAutoFit/>
          </a:bodyPr>
          <a:lstStyle/>
          <a:p>
            <a:r>
              <a:rPr lang="en-US" sz="2000" dirty="0">
                <a:solidFill>
                  <a:srgbClr val="008080"/>
                </a:solidFill>
              </a:rPr>
              <a:t>estimated sum </a:t>
            </a:r>
          </a:p>
        </p:txBody>
      </p:sp>
      <p:sp>
        <p:nvSpPr>
          <p:cNvPr id="3" name="Rectangle 2"/>
          <p:cNvSpPr/>
          <p:nvPr/>
        </p:nvSpPr>
        <p:spPr>
          <a:xfrm>
            <a:off x="457200" y="1371600"/>
            <a:ext cx="8229600" cy="2246769"/>
          </a:xfrm>
          <a:prstGeom prst="rect">
            <a:avLst/>
          </a:prstGeom>
        </p:spPr>
        <p:txBody>
          <a:bodyPr wrap="square">
            <a:spAutoFit/>
          </a:bodyPr>
          <a:lstStyle/>
          <a:p>
            <a:r>
              <a:rPr lang="en-US" sz="2800" b="1" dirty="0"/>
              <a:t>Solution </a:t>
            </a:r>
          </a:p>
          <a:p>
            <a:pPr>
              <a:tabLst>
                <a:tab pos="461963" algn="l"/>
              </a:tabLst>
            </a:pPr>
            <a:r>
              <a:rPr lang="en-US" sz="2800" b="1" dirty="0"/>
              <a:t>a.	</a:t>
            </a:r>
            <a:r>
              <a:rPr lang="en-US" sz="2800" dirty="0"/>
              <a:t>Estimate the sum first by rounding each number to 	the nearest hundred (in this case), and then by 	adding. In actual practice, many of these steps can 	be done mentally.</a:t>
            </a:r>
          </a:p>
        </p:txBody>
      </p:sp>
      <p:graphicFrame>
        <p:nvGraphicFramePr>
          <p:cNvPr id="2052" name="Object 4"/>
          <p:cNvGraphicFramePr>
            <a:graphicFrameLocks noChangeAspect="1"/>
          </p:cNvGraphicFramePr>
          <p:nvPr/>
        </p:nvGraphicFramePr>
        <p:xfrm>
          <a:off x="5361296" y="5195248"/>
          <a:ext cx="977900" cy="381000"/>
        </p:xfrm>
        <a:graphic>
          <a:graphicData uri="http://schemas.openxmlformats.org/presentationml/2006/ole">
            <mc:AlternateContent xmlns:mc="http://schemas.openxmlformats.org/markup-compatibility/2006">
              <mc:Choice xmlns:v="urn:schemas-microsoft-com:vml" Requires="v">
                <p:oleObj spid="_x0000_s2058" name="Equation" r:id="rId7" imgW="977760" imgH="380880" progId="Equation.DSMT4">
                  <p:embed/>
                </p:oleObj>
              </mc:Choice>
              <mc:Fallback>
                <p:oleObj name="Equation" r:id="rId7" imgW="97776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61296" y="5195248"/>
                        <a:ext cx="97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4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04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(cont.)</a:t>
            </a:r>
          </a:p>
        </p:txBody>
      </p:sp>
      <p:sp>
        <p:nvSpPr>
          <p:cNvPr id="3" name="Content Placeholder 2"/>
          <p:cNvSpPr>
            <a:spLocks noGrp="1"/>
          </p:cNvSpPr>
          <p:nvPr>
            <p:ph idx="1"/>
          </p:nvPr>
        </p:nvSpPr>
        <p:spPr/>
        <p:txBody>
          <a:bodyPr/>
          <a:lstStyle/>
          <a:p>
            <a:pPr>
              <a:tabLst>
                <a:tab pos="461963" algn="l"/>
              </a:tabLst>
            </a:pPr>
            <a:r>
              <a:rPr lang="en-US" b="1" dirty="0"/>
              <a:t>b.	</a:t>
            </a:r>
            <a:r>
              <a:rPr lang="en-US" dirty="0"/>
              <a:t>Now we find the sum with the knowledge that the 	answer should be close to 2100. </a:t>
            </a:r>
          </a:p>
        </p:txBody>
      </p:sp>
      <p:graphicFrame>
        <p:nvGraphicFramePr>
          <p:cNvPr id="62466" name="Object 2"/>
          <p:cNvGraphicFramePr>
            <a:graphicFrameLocks noChangeAspect="1"/>
          </p:cNvGraphicFramePr>
          <p:nvPr/>
        </p:nvGraphicFramePr>
        <p:xfrm>
          <a:off x="1739900" y="2500952"/>
          <a:ext cx="1143000" cy="1435100"/>
        </p:xfrm>
        <a:graphic>
          <a:graphicData uri="http://schemas.openxmlformats.org/presentationml/2006/ole">
            <mc:AlternateContent xmlns:mc="http://schemas.openxmlformats.org/markup-compatibility/2006">
              <mc:Choice xmlns:v="urn:schemas-microsoft-com:vml" Requires="v">
                <p:oleObj spid="_x0000_s3078" name="Equation" r:id="rId3" imgW="1143000" imgH="1434960" progId="Equation.DSMT4">
                  <p:embed/>
                </p:oleObj>
              </mc:Choice>
              <mc:Fallback>
                <p:oleObj name="Equation" r:id="rId3" imgW="1143000" imgH="143496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39900" y="2500952"/>
                        <a:ext cx="11430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4255824" y="3918884"/>
            <a:ext cx="3429000" cy="400110"/>
          </a:xfrm>
          <a:prstGeom prst="rect">
            <a:avLst/>
          </a:prstGeom>
        </p:spPr>
        <p:txBody>
          <a:bodyPr wrap="square">
            <a:spAutoFit/>
          </a:bodyPr>
          <a:lstStyle/>
          <a:p>
            <a:r>
              <a:rPr lang="en-US" sz="2000" dirty="0">
                <a:solidFill>
                  <a:srgbClr val="008080"/>
                </a:solidFill>
              </a:rPr>
              <a:t>This sum is quite close to 2100. </a:t>
            </a:r>
          </a:p>
        </p:txBody>
      </p:sp>
      <p:sp>
        <p:nvSpPr>
          <p:cNvPr id="6" name="Line 28"/>
          <p:cNvSpPr>
            <a:spLocks noChangeShapeType="1"/>
          </p:cNvSpPr>
          <p:nvPr/>
        </p:nvSpPr>
        <p:spPr bwMode="auto">
          <a:xfrm rot="10800000" flipH="1">
            <a:off x="3230880" y="4114800"/>
            <a:ext cx="731520" cy="0"/>
          </a:xfrm>
          <a:prstGeom prst="line">
            <a:avLst/>
          </a:prstGeom>
          <a:noFill/>
          <a:ln w="38100">
            <a:solidFill>
              <a:srgbClr val="C00C08"/>
            </a:solidFill>
            <a:round/>
            <a:headEnd type="none" w="med" len="med"/>
            <a:tailEnd type="triangle" w="med" len="med"/>
          </a:ln>
          <a:effectLst/>
        </p:spPr>
        <p:txBody>
          <a:bodyPr/>
          <a:lstStyle/>
          <a:p>
            <a:endParaRPr lang="en-US"/>
          </a:p>
        </p:txBody>
      </p:sp>
      <p:graphicFrame>
        <p:nvGraphicFramePr>
          <p:cNvPr id="3075" name="Object 3"/>
          <p:cNvGraphicFramePr>
            <a:graphicFrameLocks noChangeAspect="1"/>
          </p:cNvGraphicFramePr>
          <p:nvPr/>
        </p:nvGraphicFramePr>
        <p:xfrm>
          <a:off x="1905000" y="3989696"/>
          <a:ext cx="977900" cy="381000"/>
        </p:xfrm>
        <a:graphic>
          <a:graphicData uri="http://schemas.openxmlformats.org/presentationml/2006/ole">
            <mc:AlternateContent xmlns:mc="http://schemas.openxmlformats.org/markup-compatibility/2006">
              <mc:Choice xmlns:v="urn:schemas-microsoft-com:vml" Requires="v">
                <p:oleObj spid="_x0000_s3079" name="Equation" r:id="rId5" imgW="977760" imgH="380880" progId="Equation.DSMT4">
                  <p:embed/>
                </p:oleObj>
              </mc:Choice>
              <mc:Fallback>
                <p:oleObj name="Equation" r:id="rId5" imgW="97776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3989696"/>
                        <a:ext cx="97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a:t>
            </a:r>
          </a:p>
        </p:txBody>
      </p:sp>
      <p:sp>
        <p:nvSpPr>
          <p:cNvPr id="3" name="Content Placeholder 2"/>
          <p:cNvSpPr>
            <a:spLocks noGrp="1"/>
          </p:cNvSpPr>
          <p:nvPr>
            <p:ph idx="1"/>
          </p:nvPr>
        </p:nvSpPr>
        <p:spPr/>
        <p:txBody>
          <a:bodyPr/>
          <a:lstStyle/>
          <a:p>
            <a:r>
              <a:rPr lang="en-US" dirty="0"/>
              <a:t>Estimate the difference; then find the difference.</a:t>
            </a:r>
          </a:p>
          <a:p>
            <a:endParaRPr lang="en-US" dirty="0"/>
          </a:p>
          <a:p>
            <a:endParaRPr lang="en-US" dirty="0"/>
          </a:p>
          <a:p>
            <a:endParaRPr lang="en-US" sz="800" b="1" dirty="0"/>
          </a:p>
        </p:txBody>
      </p:sp>
      <p:graphicFrame>
        <p:nvGraphicFramePr>
          <p:cNvPr id="63490" name="Object 2"/>
          <p:cNvGraphicFramePr>
            <a:graphicFrameLocks noChangeAspect="1"/>
          </p:cNvGraphicFramePr>
          <p:nvPr/>
        </p:nvGraphicFramePr>
        <p:xfrm>
          <a:off x="4070350" y="1981200"/>
          <a:ext cx="1003300" cy="952500"/>
        </p:xfrm>
        <a:graphic>
          <a:graphicData uri="http://schemas.openxmlformats.org/presentationml/2006/ole">
            <mc:AlternateContent xmlns:mc="http://schemas.openxmlformats.org/markup-compatibility/2006">
              <mc:Choice xmlns:v="urn:schemas-microsoft-com:vml" Requires="v">
                <p:oleObj spid="_x0000_s4100" name="Equation" r:id="rId3" imgW="1002865" imgH="952087" progId="Equation.DSMT4">
                  <p:embed/>
                </p:oleObj>
              </mc:Choice>
              <mc:Fallback>
                <p:oleObj name="Equation" r:id="rId3" imgW="1002865" imgH="952087"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0350" y="1981200"/>
                        <a:ext cx="10033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(cont.)</a:t>
            </a:r>
          </a:p>
        </p:txBody>
      </p:sp>
      <p:sp>
        <p:nvSpPr>
          <p:cNvPr id="10" name="Content Placeholder 9"/>
          <p:cNvSpPr>
            <a:spLocks noGrp="1"/>
          </p:cNvSpPr>
          <p:nvPr>
            <p:ph idx="1"/>
          </p:nvPr>
        </p:nvSpPr>
        <p:spPr/>
        <p:txBody>
          <a:bodyPr/>
          <a:lstStyle/>
          <a:p>
            <a:r>
              <a:rPr lang="en-US" b="1" dirty="0"/>
              <a:t>Solution </a:t>
            </a:r>
          </a:p>
          <a:p>
            <a:pPr>
              <a:tabLst>
                <a:tab pos="461963" algn="l"/>
              </a:tabLst>
            </a:pPr>
            <a:r>
              <a:rPr lang="en-US" b="1" dirty="0"/>
              <a:t>a.	</a:t>
            </a:r>
            <a:r>
              <a:rPr lang="en-US" dirty="0"/>
              <a:t>Estimate the difference first by rounding each 	number to the place of the leftmost digit (in this 	case, the nearest hundred) and then subtracting.</a:t>
            </a:r>
          </a:p>
          <a:p>
            <a:endParaRPr lang="en-US" dirty="0"/>
          </a:p>
        </p:txBody>
      </p:sp>
      <p:graphicFrame>
        <p:nvGraphicFramePr>
          <p:cNvPr id="64514" name="Object 2"/>
          <p:cNvGraphicFramePr>
            <a:graphicFrameLocks noChangeAspect="1"/>
          </p:cNvGraphicFramePr>
          <p:nvPr>
            <p:extLst>
              <p:ext uri="{D42A27DB-BD31-4B8C-83A1-F6EECF244321}">
                <p14:modId xmlns:p14="http://schemas.microsoft.com/office/powerpoint/2010/main" val="716839507"/>
              </p:ext>
            </p:extLst>
          </p:nvPr>
        </p:nvGraphicFramePr>
        <p:xfrm>
          <a:off x="1143000" y="3429000"/>
          <a:ext cx="1028700" cy="952500"/>
        </p:xfrm>
        <a:graphic>
          <a:graphicData uri="http://schemas.openxmlformats.org/presentationml/2006/ole">
            <mc:AlternateContent xmlns:mc="http://schemas.openxmlformats.org/markup-compatibility/2006">
              <mc:Choice xmlns:v="urn:schemas-microsoft-com:vml" Requires="v">
                <p:oleObj spid="_x0000_s5128" name="Equation" r:id="rId3" imgW="1028254" imgH="952087" progId="Equation.DSMT4">
                  <p:embed/>
                </p:oleObj>
              </mc:Choice>
              <mc:Fallback>
                <p:oleObj name="Equation" r:id="rId3" imgW="1028254" imgH="952087"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429000"/>
                        <a:ext cx="1028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15" name="Object 3"/>
          <p:cNvGraphicFramePr>
            <a:graphicFrameLocks noChangeAspect="1"/>
          </p:cNvGraphicFramePr>
          <p:nvPr>
            <p:extLst>
              <p:ext uri="{D42A27DB-BD31-4B8C-83A1-F6EECF244321}">
                <p14:modId xmlns:p14="http://schemas.microsoft.com/office/powerpoint/2010/main" val="1341051880"/>
              </p:ext>
            </p:extLst>
          </p:nvPr>
        </p:nvGraphicFramePr>
        <p:xfrm>
          <a:off x="3860800" y="3439804"/>
          <a:ext cx="1041400" cy="952500"/>
        </p:xfrm>
        <a:graphic>
          <a:graphicData uri="http://schemas.openxmlformats.org/presentationml/2006/ole">
            <mc:AlternateContent xmlns:mc="http://schemas.openxmlformats.org/markup-compatibility/2006">
              <mc:Choice xmlns:v="urn:schemas-microsoft-com:vml" Requires="v">
                <p:oleObj spid="_x0000_s5129" name="Equation" r:id="rId5" imgW="1041120" imgH="952200" progId="Equation.DSMT4">
                  <p:embed/>
                </p:oleObj>
              </mc:Choice>
              <mc:Fallback>
                <p:oleObj name="Equation" r:id="rId5" imgW="1041120" imgH="9522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60800" y="3439804"/>
                        <a:ext cx="1041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Line 28"/>
          <p:cNvSpPr>
            <a:spLocks noChangeShapeType="1"/>
          </p:cNvSpPr>
          <p:nvPr/>
        </p:nvSpPr>
        <p:spPr bwMode="auto">
          <a:xfrm rot="10800000" flipH="1">
            <a:off x="2633980" y="3592512"/>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7" name="Line 28"/>
          <p:cNvSpPr>
            <a:spLocks noChangeShapeType="1"/>
          </p:cNvSpPr>
          <p:nvPr/>
        </p:nvSpPr>
        <p:spPr bwMode="auto">
          <a:xfrm rot="10800000" flipH="1">
            <a:off x="2633980" y="4081985"/>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8" name="Rectangle 7"/>
          <p:cNvSpPr/>
          <p:nvPr/>
        </p:nvSpPr>
        <p:spPr>
          <a:xfrm>
            <a:off x="6032500" y="4450286"/>
            <a:ext cx="2514600" cy="400110"/>
          </a:xfrm>
          <a:prstGeom prst="rect">
            <a:avLst/>
          </a:prstGeom>
        </p:spPr>
        <p:txBody>
          <a:bodyPr wrap="square">
            <a:spAutoFit/>
          </a:bodyPr>
          <a:lstStyle/>
          <a:p>
            <a:r>
              <a:rPr lang="en-US" sz="2000" dirty="0">
                <a:solidFill>
                  <a:srgbClr val="008080"/>
                </a:solidFill>
              </a:rPr>
              <a:t>estimated difference</a:t>
            </a:r>
          </a:p>
        </p:txBody>
      </p:sp>
      <p:sp>
        <p:nvSpPr>
          <p:cNvPr id="9" name="Line 28"/>
          <p:cNvSpPr>
            <a:spLocks noChangeShapeType="1"/>
          </p:cNvSpPr>
          <p:nvPr/>
        </p:nvSpPr>
        <p:spPr bwMode="auto">
          <a:xfrm flipH="1">
            <a:off x="5072380" y="4632554"/>
            <a:ext cx="731520" cy="0"/>
          </a:xfrm>
          <a:prstGeom prst="line">
            <a:avLst/>
          </a:prstGeom>
          <a:noFill/>
          <a:ln w="38100">
            <a:solidFill>
              <a:srgbClr val="C00C08"/>
            </a:solidFill>
            <a:round/>
            <a:headEnd type="none" w="med" len="med"/>
            <a:tailEnd type="triangle" w="med" len="med"/>
          </a:ln>
          <a:effectLst/>
        </p:spPr>
        <p:txBody>
          <a:bodyPr/>
          <a:lstStyle/>
          <a:p>
            <a:endParaRPr lang="en-US"/>
          </a:p>
        </p:txBody>
      </p:sp>
      <p:graphicFrame>
        <p:nvGraphicFramePr>
          <p:cNvPr id="5124" name="Object 4"/>
          <p:cNvGraphicFramePr>
            <a:graphicFrameLocks noChangeAspect="1"/>
          </p:cNvGraphicFramePr>
          <p:nvPr/>
        </p:nvGraphicFramePr>
        <p:xfrm>
          <a:off x="4114800" y="4482152"/>
          <a:ext cx="736600" cy="381000"/>
        </p:xfrm>
        <a:graphic>
          <a:graphicData uri="http://schemas.openxmlformats.org/presentationml/2006/ole">
            <mc:AlternateContent xmlns:mc="http://schemas.openxmlformats.org/markup-compatibility/2006">
              <mc:Choice xmlns:v="urn:schemas-microsoft-com:vml" Requires="v">
                <p:oleObj spid="_x0000_s5130" name="Equation" r:id="rId7" imgW="736560" imgH="380880" progId="Equation.DSMT4">
                  <p:embed/>
                </p:oleObj>
              </mc:Choice>
              <mc:Fallback>
                <p:oleObj name="Equation" r:id="rId7" imgW="73656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14800" y="4482152"/>
                        <a:ext cx="73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45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(cont.)</a:t>
            </a:r>
          </a:p>
        </p:txBody>
      </p:sp>
      <p:sp>
        <p:nvSpPr>
          <p:cNvPr id="3" name="Content Placeholder 2"/>
          <p:cNvSpPr>
            <a:spLocks noGrp="1"/>
          </p:cNvSpPr>
          <p:nvPr>
            <p:ph idx="1"/>
          </p:nvPr>
        </p:nvSpPr>
        <p:spPr/>
        <p:txBody>
          <a:bodyPr/>
          <a:lstStyle/>
          <a:p>
            <a:pPr>
              <a:tabLst>
                <a:tab pos="461963" algn="l"/>
              </a:tabLst>
            </a:pPr>
            <a:r>
              <a:rPr lang="en-US" b="1" dirty="0"/>
              <a:t>b.	</a:t>
            </a:r>
            <a:r>
              <a:rPr lang="en-US" dirty="0"/>
              <a:t>Now we find the difference with the knowledge that 	the answer should be close to 500. </a:t>
            </a:r>
          </a:p>
        </p:txBody>
      </p:sp>
      <p:graphicFrame>
        <p:nvGraphicFramePr>
          <p:cNvPr id="65538" name="Object 2"/>
          <p:cNvGraphicFramePr>
            <a:graphicFrameLocks noChangeAspect="1"/>
          </p:cNvGraphicFramePr>
          <p:nvPr/>
        </p:nvGraphicFramePr>
        <p:xfrm>
          <a:off x="3200400" y="2514600"/>
          <a:ext cx="1028700" cy="1905000"/>
        </p:xfrm>
        <a:graphic>
          <a:graphicData uri="http://schemas.openxmlformats.org/presentationml/2006/ole">
            <mc:AlternateContent xmlns:mc="http://schemas.openxmlformats.org/markup-compatibility/2006">
              <mc:Choice xmlns:v="urn:schemas-microsoft-com:vml" Requires="v">
                <p:oleObj spid="_x0000_s6162" name="Equation" r:id="rId3" imgW="1028520" imgH="1904760" progId="Equation.DSMT4">
                  <p:embed/>
                </p:oleObj>
              </mc:Choice>
              <mc:Fallback>
                <p:oleObj name="Equation" r:id="rId3" imgW="1028520" imgH="190476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2514600"/>
                        <a:ext cx="10287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5290784" y="4064242"/>
            <a:ext cx="3352800" cy="400110"/>
          </a:xfrm>
          <a:prstGeom prst="rect">
            <a:avLst/>
          </a:prstGeom>
        </p:spPr>
        <p:txBody>
          <a:bodyPr wrap="square">
            <a:spAutoFit/>
          </a:bodyPr>
          <a:lstStyle/>
          <a:p>
            <a:r>
              <a:rPr lang="en-US" sz="2000" dirty="0">
                <a:solidFill>
                  <a:srgbClr val="008080"/>
                </a:solidFill>
              </a:rPr>
              <a:t>This difference is close to 500.</a:t>
            </a:r>
          </a:p>
        </p:txBody>
      </p:sp>
      <p:sp>
        <p:nvSpPr>
          <p:cNvPr id="6" name="Line 28"/>
          <p:cNvSpPr>
            <a:spLocks noChangeShapeType="1"/>
          </p:cNvSpPr>
          <p:nvPr/>
        </p:nvSpPr>
        <p:spPr bwMode="auto">
          <a:xfrm flipH="1">
            <a:off x="4406864" y="4246510"/>
            <a:ext cx="731520" cy="0"/>
          </a:xfrm>
          <a:prstGeom prst="line">
            <a:avLst/>
          </a:prstGeom>
          <a:noFill/>
          <a:ln w="38100">
            <a:solidFill>
              <a:srgbClr val="C00C08"/>
            </a:solidFill>
            <a:round/>
            <a:headEnd type="none" w="med" len="med"/>
            <a:tailEnd type="triangle" w="med" len="med"/>
          </a:ln>
          <a:effectLst/>
        </p:spPr>
        <p:txBody>
          <a:bodyPr/>
          <a:lstStyle/>
          <a:p>
            <a:endParaRPr lang="en-US"/>
          </a:p>
        </p:txBody>
      </p:sp>
      <p:graphicFrame>
        <p:nvGraphicFramePr>
          <p:cNvPr id="6147" name="Object 3"/>
          <p:cNvGraphicFramePr>
            <a:graphicFrameLocks noChangeAspect="1"/>
          </p:cNvGraphicFramePr>
          <p:nvPr/>
        </p:nvGraphicFramePr>
        <p:xfrm>
          <a:off x="4015096" y="4145602"/>
          <a:ext cx="203200" cy="292100"/>
        </p:xfrm>
        <a:graphic>
          <a:graphicData uri="http://schemas.openxmlformats.org/presentationml/2006/ole">
            <mc:AlternateContent xmlns:mc="http://schemas.openxmlformats.org/markup-compatibility/2006">
              <mc:Choice xmlns:v="urn:schemas-microsoft-com:vml" Requires="v">
                <p:oleObj spid="_x0000_s6163" name="Equation" r:id="rId5" imgW="203040" imgH="291960" progId="Equation.DSMT4">
                  <p:embed/>
                </p:oleObj>
              </mc:Choice>
              <mc:Fallback>
                <p:oleObj name="Equation" r:id="rId5" imgW="20304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15096" y="4145602"/>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664586" y="2767482"/>
          <a:ext cx="152400" cy="279400"/>
        </p:xfrm>
        <a:graphic>
          <a:graphicData uri="http://schemas.openxmlformats.org/presentationml/2006/ole">
            <mc:AlternateContent xmlns:mc="http://schemas.openxmlformats.org/markup-compatibility/2006">
              <mc:Choice xmlns:v="urn:schemas-microsoft-com:vml" Requires="v">
                <p:oleObj spid="_x0000_s6164" name="Equation" r:id="rId7" imgW="152280" imgH="279360" progId="Equation.DSMT4">
                  <p:embed/>
                </p:oleObj>
              </mc:Choice>
              <mc:Fallback>
                <p:oleObj name="Equation" r:id="rId7" imgW="152280" imgH="2793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64586" y="2767482"/>
                        <a:ext cx="152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791228" y="2774950"/>
          <a:ext cx="177800" cy="215900"/>
        </p:xfrm>
        <a:graphic>
          <a:graphicData uri="http://schemas.openxmlformats.org/presentationml/2006/ole">
            <mc:AlternateContent xmlns:mc="http://schemas.openxmlformats.org/markup-compatibility/2006">
              <mc:Choice xmlns:v="urn:schemas-microsoft-com:vml" Requires="v">
                <p:oleObj spid="_x0000_s6165" name="Equation" r:id="rId9" imgW="177480" imgH="215640" progId="Equation.DSMT4">
                  <p:embed/>
                </p:oleObj>
              </mc:Choice>
              <mc:Fallback>
                <p:oleObj name="Equation" r:id="rId9" imgW="177480" imgH="2156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91228" y="2774950"/>
                        <a:ext cx="1778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442648" y="2770496"/>
          <a:ext cx="165100" cy="228600"/>
        </p:xfrm>
        <a:graphic>
          <a:graphicData uri="http://schemas.openxmlformats.org/presentationml/2006/ole">
            <mc:AlternateContent xmlns:mc="http://schemas.openxmlformats.org/markup-compatibility/2006">
              <mc:Choice xmlns:v="urn:schemas-microsoft-com:vml" Requires="v">
                <p:oleObj spid="_x0000_s6166" name="Equation" r:id="rId11" imgW="164880" imgH="228600" progId="Equation.DSMT4">
                  <p:embed/>
                </p:oleObj>
              </mc:Choice>
              <mc:Fallback>
                <p:oleObj name="Equation" r:id="rId11" imgW="164880" imgH="2286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42648" y="2770496"/>
                        <a:ext cx="165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981086" y="2770496"/>
          <a:ext cx="152400" cy="215900"/>
        </p:xfrm>
        <a:graphic>
          <a:graphicData uri="http://schemas.openxmlformats.org/presentationml/2006/ole">
            <mc:AlternateContent xmlns:mc="http://schemas.openxmlformats.org/markup-compatibility/2006">
              <mc:Choice xmlns:v="urn:schemas-microsoft-com:vml" Requires="v">
                <p:oleObj spid="_x0000_s6167" name="Equation" r:id="rId13" imgW="152280" imgH="215640" progId="Equation.DSMT4">
                  <p:embed/>
                </p:oleObj>
              </mc:Choice>
              <mc:Fallback>
                <p:oleObj name="Equation" r:id="rId13" imgW="152280" imgH="2156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81086" y="2770496"/>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5400000">
            <a:off x="3713328" y="3137848"/>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366448" y="3117376"/>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6152" name="Object 8"/>
          <p:cNvGraphicFramePr>
            <a:graphicFrameLocks noChangeAspect="1"/>
          </p:cNvGraphicFramePr>
          <p:nvPr/>
        </p:nvGraphicFramePr>
        <p:xfrm>
          <a:off x="3483592" y="4158302"/>
          <a:ext cx="215900" cy="279400"/>
        </p:xfrm>
        <a:graphic>
          <a:graphicData uri="http://schemas.openxmlformats.org/presentationml/2006/ole">
            <mc:AlternateContent xmlns:mc="http://schemas.openxmlformats.org/markup-compatibility/2006">
              <mc:Choice xmlns:v="urn:schemas-microsoft-com:vml" Requires="v">
                <p:oleObj spid="_x0000_s6168" name="Equation" r:id="rId15" imgW="215640" imgH="279360" progId="Equation.DSMT4">
                  <p:embed/>
                </p:oleObj>
              </mc:Choice>
              <mc:Fallback>
                <p:oleObj name="Equation" r:id="rId15" imgW="215640" imgH="27936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83592" y="4158302"/>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3745552" y="4145602"/>
          <a:ext cx="203200" cy="292100"/>
        </p:xfrm>
        <a:graphic>
          <a:graphicData uri="http://schemas.openxmlformats.org/presentationml/2006/ole">
            <mc:AlternateContent xmlns:mc="http://schemas.openxmlformats.org/markup-compatibility/2006">
              <mc:Choice xmlns:v="urn:schemas-microsoft-com:vml" Requires="v">
                <p:oleObj spid="_x0000_s6169" name="Equation" r:id="rId17" imgW="203040" imgH="291960" progId="Equation.DSMT4">
                  <p:embed/>
                </p:oleObj>
              </mc:Choice>
              <mc:Fallback>
                <p:oleObj name="Equation" r:id="rId17" imgW="203040" imgH="29196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45552" y="4145602"/>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4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a:t>
            </a:r>
          </a:p>
        </p:txBody>
      </p:sp>
      <p:sp>
        <p:nvSpPr>
          <p:cNvPr id="3" name="Content Placeholder 2"/>
          <p:cNvSpPr>
            <a:spLocks noGrp="1"/>
          </p:cNvSpPr>
          <p:nvPr>
            <p:ph idx="1"/>
          </p:nvPr>
        </p:nvSpPr>
        <p:spPr/>
        <p:txBody>
          <a:bodyPr/>
          <a:lstStyle/>
          <a:p>
            <a:r>
              <a:rPr lang="en-US" dirty="0"/>
              <a:t>Add:</a:t>
            </a:r>
          </a:p>
          <a:p>
            <a:endParaRPr lang="en-US" dirty="0"/>
          </a:p>
          <a:p>
            <a:endParaRPr lang="en-US" dirty="0"/>
          </a:p>
          <a:p>
            <a:endParaRPr lang="en-US" dirty="0"/>
          </a:p>
          <a:p>
            <a:endParaRPr lang="en-US" dirty="0"/>
          </a:p>
        </p:txBody>
      </p:sp>
      <p:graphicFrame>
        <p:nvGraphicFramePr>
          <p:cNvPr id="66562" name="Object 2"/>
          <p:cNvGraphicFramePr>
            <a:graphicFrameLocks noChangeAspect="1"/>
          </p:cNvGraphicFramePr>
          <p:nvPr/>
        </p:nvGraphicFramePr>
        <p:xfrm>
          <a:off x="3994150" y="2133600"/>
          <a:ext cx="1155700" cy="1435100"/>
        </p:xfrm>
        <a:graphic>
          <a:graphicData uri="http://schemas.openxmlformats.org/presentationml/2006/ole">
            <mc:AlternateContent xmlns:mc="http://schemas.openxmlformats.org/markup-compatibility/2006">
              <mc:Choice xmlns:v="urn:schemas-microsoft-com:vml" Requires="v">
                <p:oleObj spid="_x0000_s7172" name="Equation" r:id="rId3" imgW="1155700" imgH="1435100" progId="Equation.DSMT4">
                  <p:embed/>
                </p:oleObj>
              </mc:Choice>
              <mc:Fallback>
                <p:oleObj name="Equation" r:id="rId3" imgW="1155700" imgH="14351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4150" y="2133600"/>
                        <a:ext cx="11557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(cont.)</a:t>
            </a:r>
          </a:p>
        </p:txBody>
      </p:sp>
      <p:sp>
        <p:nvSpPr>
          <p:cNvPr id="14" name="Content Placeholder 13"/>
          <p:cNvSpPr>
            <a:spLocks noGrp="1"/>
          </p:cNvSpPr>
          <p:nvPr>
            <p:ph idx="1"/>
          </p:nvPr>
        </p:nvSpPr>
        <p:spPr/>
        <p:txBody>
          <a:bodyPr/>
          <a:lstStyle/>
          <a:p>
            <a:endParaRPr lang="en-US" dirty="0"/>
          </a:p>
          <a:p>
            <a:endParaRPr lang="en-US" dirty="0"/>
          </a:p>
        </p:txBody>
      </p:sp>
      <p:graphicFrame>
        <p:nvGraphicFramePr>
          <p:cNvPr id="67586" name="Object 2"/>
          <p:cNvGraphicFramePr>
            <a:graphicFrameLocks noChangeAspect="1"/>
          </p:cNvGraphicFramePr>
          <p:nvPr>
            <p:extLst>
              <p:ext uri="{D42A27DB-BD31-4B8C-83A1-F6EECF244321}">
                <p14:modId xmlns:p14="http://schemas.microsoft.com/office/powerpoint/2010/main" val="308610461"/>
              </p:ext>
            </p:extLst>
          </p:nvPr>
        </p:nvGraphicFramePr>
        <p:xfrm>
          <a:off x="1447800" y="3505200"/>
          <a:ext cx="1155700" cy="1435100"/>
        </p:xfrm>
        <a:graphic>
          <a:graphicData uri="http://schemas.openxmlformats.org/presentationml/2006/ole">
            <mc:AlternateContent xmlns:mc="http://schemas.openxmlformats.org/markup-compatibility/2006">
              <mc:Choice xmlns:v="urn:schemas-microsoft-com:vml" Requires="v">
                <p:oleObj spid="_x0000_s8198" name="Equation" r:id="rId3" imgW="1155700" imgH="1435100" progId="Equation.DSMT4">
                  <p:embed/>
                </p:oleObj>
              </mc:Choice>
              <mc:Fallback>
                <p:oleObj name="Equation" r:id="rId3" imgW="1155700" imgH="14351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3505200"/>
                        <a:ext cx="11557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7587" name="Object 3"/>
          <p:cNvGraphicFramePr>
            <a:graphicFrameLocks noChangeAspect="1"/>
          </p:cNvGraphicFramePr>
          <p:nvPr>
            <p:extLst>
              <p:ext uri="{D42A27DB-BD31-4B8C-83A1-F6EECF244321}">
                <p14:modId xmlns:p14="http://schemas.microsoft.com/office/powerpoint/2010/main" val="720300258"/>
              </p:ext>
            </p:extLst>
          </p:nvPr>
        </p:nvGraphicFramePr>
        <p:xfrm>
          <a:off x="3886200" y="3492500"/>
          <a:ext cx="1295400" cy="1917700"/>
        </p:xfrm>
        <a:graphic>
          <a:graphicData uri="http://schemas.openxmlformats.org/presentationml/2006/ole">
            <mc:AlternateContent xmlns:mc="http://schemas.openxmlformats.org/markup-compatibility/2006">
              <mc:Choice xmlns:v="urn:schemas-microsoft-com:vml" Requires="v">
                <p:oleObj spid="_x0000_s8199" name="Equation" r:id="rId5" imgW="1295400" imgH="1917700" progId="Equation.DSMT4">
                  <p:embed/>
                </p:oleObj>
              </mc:Choice>
              <mc:Fallback>
                <p:oleObj name="Equation" r:id="rId5" imgW="1295400" imgH="19177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3492500"/>
                        <a:ext cx="1295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Line 28"/>
          <p:cNvSpPr>
            <a:spLocks noChangeShapeType="1"/>
          </p:cNvSpPr>
          <p:nvPr/>
        </p:nvSpPr>
        <p:spPr bwMode="auto">
          <a:xfrm rot="10800000" flipH="1">
            <a:off x="2999591" y="3657600"/>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8" name="Line 28"/>
          <p:cNvSpPr>
            <a:spLocks noChangeShapeType="1"/>
          </p:cNvSpPr>
          <p:nvPr/>
        </p:nvSpPr>
        <p:spPr bwMode="auto">
          <a:xfrm rot="10800000" flipH="1">
            <a:off x="3001386" y="4114799"/>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9" name="Line 28"/>
          <p:cNvSpPr>
            <a:spLocks noChangeShapeType="1"/>
          </p:cNvSpPr>
          <p:nvPr/>
        </p:nvSpPr>
        <p:spPr bwMode="auto">
          <a:xfrm rot="10800000" flipH="1">
            <a:off x="3002280" y="4625789"/>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10" name="Rectangle 9"/>
          <p:cNvSpPr/>
          <p:nvPr/>
        </p:nvSpPr>
        <p:spPr>
          <a:xfrm>
            <a:off x="6324600" y="4953000"/>
            <a:ext cx="1905000" cy="400110"/>
          </a:xfrm>
          <a:prstGeom prst="rect">
            <a:avLst/>
          </a:prstGeom>
        </p:spPr>
        <p:txBody>
          <a:bodyPr wrap="square">
            <a:spAutoFit/>
          </a:bodyPr>
          <a:lstStyle/>
          <a:p>
            <a:r>
              <a:rPr lang="en-US" sz="2000" dirty="0">
                <a:solidFill>
                  <a:srgbClr val="008080"/>
                </a:solidFill>
              </a:rPr>
              <a:t>estimated sum</a:t>
            </a:r>
          </a:p>
        </p:txBody>
      </p:sp>
      <p:sp>
        <p:nvSpPr>
          <p:cNvPr id="11" name="Line 28"/>
          <p:cNvSpPr>
            <a:spLocks noChangeShapeType="1"/>
          </p:cNvSpPr>
          <p:nvPr/>
        </p:nvSpPr>
        <p:spPr bwMode="auto">
          <a:xfrm flipH="1">
            <a:off x="5396754" y="5135268"/>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12" name="Rectangle 11"/>
          <p:cNvSpPr/>
          <p:nvPr/>
        </p:nvSpPr>
        <p:spPr>
          <a:xfrm>
            <a:off x="4386432" y="4321306"/>
            <a:ext cx="896399" cy="523220"/>
          </a:xfrm>
          <a:prstGeom prst="rect">
            <a:avLst/>
          </a:prstGeom>
        </p:spPr>
        <p:txBody>
          <a:bodyPr wrap="none">
            <a:spAutoFit/>
          </a:bodyPr>
          <a:lstStyle/>
          <a:p>
            <a:r>
              <a:rPr lang="en-US" sz="2800" dirty="0">
                <a:solidFill>
                  <a:srgbClr val="FF0000"/>
                </a:solidFill>
              </a:rPr>
              <a:t>7 0 0</a:t>
            </a:r>
          </a:p>
        </p:txBody>
      </p:sp>
      <p:sp>
        <p:nvSpPr>
          <p:cNvPr id="13" name="Rectangle 12"/>
          <p:cNvSpPr/>
          <p:nvPr/>
        </p:nvSpPr>
        <p:spPr>
          <a:xfrm>
            <a:off x="4136316" y="4876222"/>
            <a:ext cx="1160895" cy="523220"/>
          </a:xfrm>
          <a:prstGeom prst="rect">
            <a:avLst/>
          </a:prstGeom>
        </p:spPr>
        <p:txBody>
          <a:bodyPr wrap="none">
            <a:spAutoFit/>
          </a:bodyPr>
          <a:lstStyle/>
          <a:p>
            <a:r>
              <a:rPr lang="en-US" sz="2800" dirty="0">
                <a:solidFill>
                  <a:srgbClr val="FF0000"/>
                </a:solidFill>
              </a:rPr>
              <a:t>5 9 0 0</a:t>
            </a:r>
          </a:p>
        </p:txBody>
      </p:sp>
      <p:sp>
        <p:nvSpPr>
          <p:cNvPr id="3" name="Rectangle 2"/>
          <p:cNvSpPr/>
          <p:nvPr/>
        </p:nvSpPr>
        <p:spPr>
          <a:xfrm>
            <a:off x="457200" y="1358900"/>
            <a:ext cx="8229600" cy="1815882"/>
          </a:xfrm>
          <a:prstGeom prst="rect">
            <a:avLst/>
          </a:prstGeom>
        </p:spPr>
        <p:txBody>
          <a:bodyPr wrap="square">
            <a:spAutoFit/>
          </a:bodyPr>
          <a:lstStyle/>
          <a:p>
            <a:r>
              <a:rPr lang="en-US" sz="2800" b="1" dirty="0"/>
              <a:t>Solution </a:t>
            </a:r>
          </a:p>
          <a:p>
            <a:pPr>
              <a:tabLst>
                <a:tab pos="461963" algn="l"/>
              </a:tabLst>
            </a:pPr>
            <a:r>
              <a:rPr lang="en-US" sz="2800" b="1" dirty="0"/>
              <a:t>a.	</a:t>
            </a:r>
            <a:r>
              <a:rPr lang="en-US" sz="2800" dirty="0"/>
              <a:t>First, estimate the sum by rounding each number to 	the place of its leftmost digit and adding these 	rounded numbers.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(cont.)</a:t>
            </a:r>
          </a:p>
        </p:txBody>
      </p:sp>
      <p:sp>
        <p:nvSpPr>
          <p:cNvPr id="3" name="Content Placeholder 2"/>
          <p:cNvSpPr>
            <a:spLocks noGrp="1"/>
          </p:cNvSpPr>
          <p:nvPr>
            <p:ph idx="1"/>
          </p:nvPr>
        </p:nvSpPr>
        <p:spPr/>
        <p:txBody>
          <a:bodyPr/>
          <a:lstStyle/>
          <a:p>
            <a:pPr>
              <a:tabLst>
                <a:tab pos="461963" algn="l"/>
              </a:tabLst>
            </a:pPr>
            <a:r>
              <a:rPr lang="en-US" b="1" dirty="0"/>
              <a:t>b.	</a:t>
            </a:r>
            <a:r>
              <a:rPr lang="en-US" dirty="0"/>
              <a:t>Find the sum and compare your answer with the 	estimated sum. They should be “close.”</a:t>
            </a:r>
          </a:p>
        </p:txBody>
      </p:sp>
      <p:graphicFrame>
        <p:nvGraphicFramePr>
          <p:cNvPr id="69634" name="Object 2"/>
          <p:cNvGraphicFramePr>
            <a:graphicFrameLocks noChangeAspect="1"/>
          </p:cNvGraphicFramePr>
          <p:nvPr/>
        </p:nvGraphicFramePr>
        <p:xfrm>
          <a:off x="1828800" y="2514600"/>
          <a:ext cx="1295400" cy="1917700"/>
        </p:xfrm>
        <a:graphic>
          <a:graphicData uri="http://schemas.openxmlformats.org/presentationml/2006/ole">
            <mc:AlternateContent xmlns:mc="http://schemas.openxmlformats.org/markup-compatibility/2006">
              <mc:Choice xmlns:v="urn:schemas-microsoft-com:vml" Requires="v">
                <p:oleObj spid="_x0000_s9220" name="Equation" r:id="rId3" imgW="1295400" imgH="1917700" progId="Equation.DSMT4">
                  <p:embed/>
                </p:oleObj>
              </mc:Choice>
              <mc:Fallback>
                <p:oleObj name="Equation" r:id="rId3" imgW="1295400" imgH="19177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2514600"/>
                        <a:ext cx="1295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4280646" y="3943290"/>
            <a:ext cx="1905000" cy="400110"/>
          </a:xfrm>
          <a:prstGeom prst="rect">
            <a:avLst/>
          </a:prstGeom>
        </p:spPr>
        <p:txBody>
          <a:bodyPr wrap="square">
            <a:spAutoFit/>
          </a:bodyPr>
          <a:lstStyle/>
          <a:p>
            <a:r>
              <a:rPr lang="en-US" sz="2000" dirty="0">
                <a:solidFill>
                  <a:srgbClr val="008080"/>
                </a:solidFill>
              </a:rPr>
              <a:t>actual sum</a:t>
            </a:r>
          </a:p>
        </p:txBody>
      </p:sp>
      <p:sp>
        <p:nvSpPr>
          <p:cNvPr id="6" name="Line 28"/>
          <p:cNvSpPr>
            <a:spLocks noChangeShapeType="1"/>
          </p:cNvSpPr>
          <p:nvPr/>
        </p:nvSpPr>
        <p:spPr bwMode="auto">
          <a:xfrm rot="21600000" flipH="1">
            <a:off x="3352800" y="4125558"/>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7" name="Rectangle 6"/>
          <p:cNvSpPr/>
          <p:nvPr/>
        </p:nvSpPr>
        <p:spPr>
          <a:xfrm>
            <a:off x="2061021" y="3907808"/>
            <a:ext cx="1160895" cy="523220"/>
          </a:xfrm>
          <a:prstGeom prst="rect">
            <a:avLst/>
          </a:prstGeom>
        </p:spPr>
        <p:txBody>
          <a:bodyPr wrap="none">
            <a:spAutoFit/>
          </a:bodyPr>
          <a:lstStyle/>
          <a:p>
            <a:r>
              <a:rPr lang="en-US" sz="2800" dirty="0">
                <a:solidFill>
                  <a:srgbClr val="FF0000"/>
                </a:solidFill>
              </a:rPr>
              <a:t>6 3 7 2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 </a:t>
            </a:r>
          </a:p>
        </p:txBody>
      </p:sp>
      <p:sp>
        <p:nvSpPr>
          <p:cNvPr id="3" name="Content Placeholder 2"/>
          <p:cNvSpPr>
            <a:spLocks noGrp="1"/>
          </p:cNvSpPr>
          <p:nvPr>
            <p:ph idx="1"/>
          </p:nvPr>
        </p:nvSpPr>
        <p:spPr>
          <a:xfrm>
            <a:off x="457200" y="1280160"/>
            <a:ext cx="8229600" cy="3847207"/>
          </a:xfrm>
          <a:solidFill>
            <a:srgbClr val="FFFFCC"/>
          </a:solidFill>
          <a:ln w="28575">
            <a:solidFill>
              <a:srgbClr val="000D0D"/>
            </a:solidFill>
          </a:ln>
        </p:spPr>
        <p:txBody>
          <a:bodyPr>
            <a:spAutoFit/>
          </a:bodyPr>
          <a:lstStyle/>
          <a:p>
            <a:pPr>
              <a:tabLst>
                <a:tab pos="461963" algn="l"/>
              </a:tabLst>
            </a:pPr>
            <a:r>
              <a:rPr lang="en-US" dirty="0">
                <a:solidFill>
                  <a:srgbClr val="000D0D"/>
                </a:solidFill>
              </a:rPr>
              <a:t>Round as indicated. </a:t>
            </a:r>
          </a:p>
          <a:p>
            <a:pPr>
              <a:tabLst>
                <a:tab pos="461963" algn="l"/>
              </a:tabLst>
            </a:pPr>
            <a:r>
              <a:rPr lang="en-US" b="1" dirty="0">
                <a:solidFill>
                  <a:srgbClr val="000D0D"/>
                </a:solidFill>
              </a:rPr>
              <a:t>1.	</a:t>
            </a:r>
            <a:r>
              <a:rPr lang="en-US" dirty="0">
                <a:solidFill>
                  <a:srgbClr val="000D0D"/>
                </a:solidFill>
              </a:rPr>
              <a:t>55 (nearest ten) </a:t>
            </a:r>
          </a:p>
          <a:p>
            <a:pPr>
              <a:tabLst>
                <a:tab pos="461963" algn="l"/>
              </a:tabLst>
            </a:pPr>
            <a:r>
              <a:rPr lang="en-US" b="1" dirty="0">
                <a:solidFill>
                  <a:srgbClr val="000D0D"/>
                </a:solidFill>
              </a:rPr>
              <a:t>2.	</a:t>
            </a:r>
            <a:r>
              <a:rPr lang="en-US" dirty="0">
                <a:solidFill>
                  <a:srgbClr val="000D0D"/>
                </a:solidFill>
              </a:rPr>
              <a:t>43,610 (nearest thousand) </a:t>
            </a:r>
          </a:p>
          <a:p>
            <a:pPr>
              <a:tabLst>
                <a:tab pos="461963" algn="l"/>
              </a:tabLst>
            </a:pPr>
            <a:r>
              <a:rPr lang="en-US" b="1" dirty="0">
                <a:solidFill>
                  <a:srgbClr val="000D0D"/>
                </a:solidFill>
              </a:rPr>
              <a:t>3.	</a:t>
            </a:r>
            <a:r>
              <a:rPr lang="en-US" dirty="0">
                <a:solidFill>
                  <a:srgbClr val="000D0D"/>
                </a:solidFill>
              </a:rPr>
              <a:t>Estimate the sum; then find the sum.</a:t>
            </a:r>
          </a:p>
          <a:p>
            <a:pPr>
              <a:tabLst>
                <a:tab pos="461963" algn="l"/>
              </a:tabLst>
            </a:pPr>
            <a:endParaRPr lang="en-US" sz="3500" dirty="0">
              <a:solidFill>
                <a:srgbClr val="000D0D"/>
              </a:solidFill>
            </a:endParaRPr>
          </a:p>
          <a:p>
            <a:pPr>
              <a:tabLst>
                <a:tab pos="461963" algn="l"/>
              </a:tabLst>
            </a:pPr>
            <a:endParaRPr lang="en-US" b="1" dirty="0">
              <a:solidFill>
                <a:srgbClr val="000D0D"/>
              </a:solidFill>
            </a:endParaRPr>
          </a:p>
          <a:p>
            <a:pPr>
              <a:tabLst>
                <a:tab pos="461963" algn="l"/>
              </a:tabLst>
            </a:pPr>
            <a:endParaRPr lang="en-US" b="1" dirty="0">
              <a:solidFill>
                <a:srgbClr val="000D0D"/>
              </a:solidFill>
            </a:endParaRPr>
          </a:p>
          <a:p>
            <a:pPr>
              <a:tabLst>
                <a:tab pos="461963" algn="l"/>
              </a:tabLst>
            </a:pPr>
            <a:endParaRPr lang="en-US" sz="500" b="1" dirty="0">
              <a:solidFill>
                <a:srgbClr val="000D0D"/>
              </a:solidFill>
            </a:endParaRPr>
          </a:p>
        </p:txBody>
      </p:sp>
      <p:graphicFrame>
        <p:nvGraphicFramePr>
          <p:cNvPr id="70658" name="Object 2"/>
          <p:cNvGraphicFramePr>
            <a:graphicFrameLocks noChangeAspect="1"/>
          </p:cNvGraphicFramePr>
          <p:nvPr/>
        </p:nvGraphicFramePr>
        <p:xfrm>
          <a:off x="4057650" y="3416300"/>
          <a:ext cx="1028700" cy="1460500"/>
        </p:xfrm>
        <a:graphic>
          <a:graphicData uri="http://schemas.openxmlformats.org/presentationml/2006/ole">
            <mc:AlternateContent xmlns:mc="http://schemas.openxmlformats.org/markup-compatibility/2006">
              <mc:Choice xmlns:v="urn:schemas-microsoft-com:vml" Requires="v">
                <p:oleObj spid="_x0000_s10244" name="Equation" r:id="rId3" imgW="1028700" imgH="1460500" progId="Equation.DSMT4">
                  <p:embed/>
                </p:oleObj>
              </mc:Choice>
              <mc:Fallback>
                <p:oleObj name="Equation" r:id="rId3" imgW="1028700" imgH="146050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57650" y="3416300"/>
                        <a:ext cx="10287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Objectives</a:t>
            </a:r>
            <a:endParaRPr lang="en-US" dirty="0"/>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Know the rule for rounding whole numbers to any given place.</a:t>
            </a:r>
          </a:p>
          <a:p>
            <a:pPr marL="341313" indent="-341313">
              <a:buFont typeface="Courier New" pitchFamily="49" charset="0"/>
              <a:buChar char="o"/>
            </a:pPr>
            <a:r>
              <a:rPr lang="en-US" dirty="0"/>
              <a:t>Use the rule of rounding to estimate sums and differences.</a:t>
            </a:r>
          </a:p>
          <a:p>
            <a:pPr marL="341313" indent="-341313">
              <a:buFont typeface="Courier New" pitchFamily="49" charset="0"/>
              <a:buChar char="o"/>
            </a:pPr>
            <a:r>
              <a:rPr lang="en-US" dirty="0"/>
              <a:t>Develop a sense of the expected size of a sum or difference so that major errors can be easily spotted.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 (cont.) </a:t>
            </a:r>
          </a:p>
        </p:txBody>
      </p:sp>
      <p:sp>
        <p:nvSpPr>
          <p:cNvPr id="3" name="Content Placeholder 2"/>
          <p:cNvSpPr>
            <a:spLocks noGrp="1"/>
          </p:cNvSpPr>
          <p:nvPr>
            <p:ph idx="1"/>
          </p:nvPr>
        </p:nvSpPr>
        <p:spPr>
          <a:xfrm>
            <a:off x="457200" y="1280160"/>
            <a:ext cx="8229600" cy="2072640"/>
          </a:xfrm>
          <a:solidFill>
            <a:srgbClr val="FFFFCC"/>
          </a:solidFill>
          <a:ln w="28575">
            <a:solidFill>
              <a:srgbClr val="000D0D"/>
            </a:solidFill>
          </a:ln>
        </p:spPr>
        <p:txBody>
          <a:bodyPr/>
          <a:lstStyle/>
          <a:p>
            <a:pPr>
              <a:tabLst>
                <a:tab pos="461963" algn="l"/>
              </a:tabLst>
            </a:pPr>
            <a:r>
              <a:rPr lang="en-US" b="1" dirty="0">
                <a:solidFill>
                  <a:srgbClr val="000D0D"/>
                </a:solidFill>
              </a:rPr>
              <a:t>4.	</a:t>
            </a:r>
            <a:r>
              <a:rPr lang="en-US" dirty="0">
                <a:solidFill>
                  <a:srgbClr val="000D0D"/>
                </a:solidFill>
              </a:rPr>
              <a:t>Estimate the difference; then find the difference.</a:t>
            </a:r>
          </a:p>
          <a:p>
            <a:pPr>
              <a:tabLst>
                <a:tab pos="461963" algn="l"/>
              </a:tabLst>
            </a:pPr>
            <a:endParaRPr lang="en-US" dirty="0">
              <a:solidFill>
                <a:srgbClr val="000D0D"/>
              </a:solidFill>
            </a:endParaRPr>
          </a:p>
        </p:txBody>
      </p:sp>
      <p:graphicFrame>
        <p:nvGraphicFramePr>
          <p:cNvPr id="71683" name="Object 3"/>
          <p:cNvGraphicFramePr>
            <a:graphicFrameLocks noChangeAspect="1"/>
          </p:cNvGraphicFramePr>
          <p:nvPr/>
        </p:nvGraphicFramePr>
        <p:xfrm>
          <a:off x="4051300" y="2057400"/>
          <a:ext cx="1041400" cy="952500"/>
        </p:xfrm>
        <a:graphic>
          <a:graphicData uri="http://schemas.openxmlformats.org/presentationml/2006/ole">
            <mc:AlternateContent xmlns:mc="http://schemas.openxmlformats.org/markup-compatibility/2006">
              <mc:Choice xmlns:v="urn:schemas-microsoft-com:vml" Requires="v">
                <p:oleObj spid="_x0000_s11268" name="Equation" r:id="rId3" imgW="1040948" imgH="952087" progId="Equation.DSMT4">
                  <p:embed/>
                </p:oleObj>
              </mc:Choice>
              <mc:Fallback>
                <p:oleObj name="Equation" r:id="rId3" imgW="1040948" imgH="952087"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51300" y="2057400"/>
                        <a:ext cx="1041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r>
              <a:rPr lang="en-US" b="1" dirty="0"/>
              <a:t>1.  </a:t>
            </a:r>
            <a:r>
              <a:rPr lang="en-US" dirty="0">
                <a:solidFill>
                  <a:srgbClr val="FF0000"/>
                </a:solidFill>
              </a:rPr>
              <a:t>60</a:t>
            </a:r>
          </a:p>
          <a:p>
            <a:r>
              <a:rPr lang="en-US" b="1" dirty="0"/>
              <a:t>2.  </a:t>
            </a:r>
            <a:r>
              <a:rPr lang="en-US" dirty="0">
                <a:solidFill>
                  <a:srgbClr val="FF0000"/>
                </a:solidFill>
              </a:rPr>
              <a:t>44,000</a:t>
            </a:r>
            <a:endParaRPr lang="en-US" b="1" dirty="0"/>
          </a:p>
          <a:p>
            <a:r>
              <a:rPr lang="en-US" b="1" dirty="0"/>
              <a:t>3.  </a:t>
            </a:r>
            <a:r>
              <a:rPr lang="en-US" dirty="0">
                <a:solidFill>
                  <a:srgbClr val="FF0000"/>
                </a:solidFill>
              </a:rPr>
              <a:t>350; 373</a:t>
            </a:r>
            <a:endParaRPr lang="en-US" b="1" dirty="0"/>
          </a:p>
          <a:p>
            <a:r>
              <a:rPr lang="en-US" b="1" dirty="0"/>
              <a:t>4.  </a:t>
            </a:r>
            <a:r>
              <a:rPr lang="en-US" dirty="0">
                <a:solidFill>
                  <a:srgbClr val="FF0000"/>
                </a:solidFill>
              </a:rPr>
              <a:t>500; 487 </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a:t>
            </a:r>
          </a:p>
        </p:txBody>
      </p:sp>
      <p:sp>
        <p:nvSpPr>
          <p:cNvPr id="3" name="Content Placeholder 2"/>
          <p:cNvSpPr>
            <a:spLocks noGrp="1"/>
          </p:cNvSpPr>
          <p:nvPr>
            <p:ph idx="1"/>
          </p:nvPr>
        </p:nvSpPr>
        <p:spPr/>
        <p:txBody>
          <a:bodyPr/>
          <a:lstStyle/>
          <a:p>
            <a:r>
              <a:rPr lang="en-US" dirty="0"/>
              <a:t>Round </a:t>
            </a:r>
            <a:r>
              <a:rPr lang="en-US" dirty="0">
                <a:solidFill>
                  <a:srgbClr val="0000FF"/>
                </a:solidFill>
              </a:rPr>
              <a:t>47</a:t>
            </a:r>
            <a:r>
              <a:rPr lang="en-US" dirty="0"/>
              <a:t> to the nearest ten. </a:t>
            </a:r>
          </a:p>
          <a:p>
            <a:r>
              <a:rPr lang="en-US" b="1" dirty="0"/>
              <a:t>Solution</a:t>
            </a:r>
          </a:p>
          <a:p>
            <a:endParaRPr lang="en-US" b="1" dirty="0"/>
          </a:p>
          <a:p>
            <a:endParaRPr lang="en-US" b="1" dirty="0"/>
          </a:p>
          <a:p>
            <a:endParaRPr lang="en-US" b="1" dirty="0"/>
          </a:p>
          <a:p>
            <a:r>
              <a:rPr lang="en-US" dirty="0">
                <a:solidFill>
                  <a:srgbClr val="0000FF"/>
                </a:solidFill>
              </a:rPr>
              <a:t>47</a:t>
            </a:r>
            <a:r>
              <a:rPr lang="en-US" dirty="0"/>
              <a:t> is closer to </a:t>
            </a:r>
            <a:r>
              <a:rPr lang="en-US" dirty="0">
                <a:solidFill>
                  <a:srgbClr val="000099"/>
                </a:solidFill>
              </a:rPr>
              <a:t>50</a:t>
            </a:r>
            <a:r>
              <a:rPr lang="en-US" dirty="0"/>
              <a:t> than to </a:t>
            </a:r>
            <a:r>
              <a:rPr lang="en-US" dirty="0">
                <a:solidFill>
                  <a:srgbClr val="000099"/>
                </a:solidFill>
              </a:rPr>
              <a:t>40</a:t>
            </a:r>
            <a:r>
              <a:rPr lang="en-US" dirty="0"/>
              <a:t>. So </a:t>
            </a:r>
            <a:r>
              <a:rPr lang="en-US" dirty="0">
                <a:solidFill>
                  <a:srgbClr val="0000FF"/>
                </a:solidFill>
              </a:rPr>
              <a:t>47</a:t>
            </a:r>
            <a:r>
              <a:rPr lang="en-US" dirty="0"/>
              <a:t> rounds to </a:t>
            </a:r>
            <a:r>
              <a:rPr lang="en-US" dirty="0">
                <a:solidFill>
                  <a:srgbClr val="FF0000"/>
                </a:solidFill>
              </a:rPr>
              <a:t>50</a:t>
            </a:r>
            <a:r>
              <a:rPr lang="en-US" dirty="0"/>
              <a:t> (to the nearest ten).</a:t>
            </a:r>
          </a:p>
        </p:txBody>
      </p:sp>
      <p:pic>
        <p:nvPicPr>
          <p:cNvPr id="25601" name="Picture 1" descr="C:\Documents and Settings\Nagesh\Desktop\house-for-sale.png"/>
          <p:cNvPicPr>
            <a:picLocks noChangeAspect="1" noChangeArrowheads="1"/>
          </p:cNvPicPr>
          <p:nvPr/>
        </p:nvPicPr>
        <p:blipFill>
          <a:blip r:embed="rId2">
            <a:clrChange>
              <a:clrFrom>
                <a:srgbClr val="000000">
                  <a:alpha val="0"/>
                </a:srgbClr>
              </a:clrFrom>
              <a:clrTo>
                <a:srgbClr val="000000">
                  <a:alpha val="0"/>
                </a:srgbClr>
              </a:clrTo>
            </a:clrChange>
          </a:blip>
          <a:srcRect/>
          <a:stretch>
            <a:fillRect/>
          </a:stretch>
        </p:blipFill>
        <p:spPr bwMode="auto">
          <a:xfrm>
            <a:off x="1042988" y="2590800"/>
            <a:ext cx="7058025" cy="103611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a:t>
            </a:r>
          </a:p>
        </p:txBody>
      </p:sp>
      <p:sp>
        <p:nvSpPr>
          <p:cNvPr id="3" name="Content Placeholder 2"/>
          <p:cNvSpPr>
            <a:spLocks noGrp="1"/>
          </p:cNvSpPr>
          <p:nvPr>
            <p:ph idx="1"/>
          </p:nvPr>
        </p:nvSpPr>
        <p:spPr/>
        <p:txBody>
          <a:bodyPr/>
          <a:lstStyle/>
          <a:p>
            <a:r>
              <a:rPr lang="en-US" dirty="0"/>
              <a:t>Round </a:t>
            </a:r>
            <a:r>
              <a:rPr lang="en-US" dirty="0">
                <a:solidFill>
                  <a:srgbClr val="0000FF"/>
                </a:solidFill>
              </a:rPr>
              <a:t>238</a:t>
            </a:r>
            <a:r>
              <a:rPr lang="en-US" dirty="0"/>
              <a:t> to the nearest hundred.</a:t>
            </a:r>
          </a:p>
          <a:p>
            <a:r>
              <a:rPr lang="en-US" b="1" dirty="0"/>
              <a:t>Solution</a:t>
            </a:r>
          </a:p>
          <a:p>
            <a:endParaRPr lang="en-US" b="1" dirty="0"/>
          </a:p>
          <a:p>
            <a:endParaRPr lang="en-US" b="1" dirty="0"/>
          </a:p>
          <a:p>
            <a:endParaRPr lang="en-US" dirty="0"/>
          </a:p>
          <a:p>
            <a:r>
              <a:rPr lang="en-US" dirty="0">
                <a:solidFill>
                  <a:srgbClr val="0000FF"/>
                </a:solidFill>
              </a:rPr>
              <a:t>238</a:t>
            </a:r>
            <a:r>
              <a:rPr lang="en-US" dirty="0"/>
              <a:t> is closer to </a:t>
            </a:r>
            <a:r>
              <a:rPr lang="en-US" dirty="0">
                <a:solidFill>
                  <a:srgbClr val="000099"/>
                </a:solidFill>
              </a:rPr>
              <a:t>200</a:t>
            </a:r>
            <a:r>
              <a:rPr lang="en-US" dirty="0"/>
              <a:t> than to </a:t>
            </a:r>
            <a:r>
              <a:rPr lang="en-US" dirty="0">
                <a:solidFill>
                  <a:srgbClr val="000099"/>
                </a:solidFill>
              </a:rPr>
              <a:t>300</a:t>
            </a:r>
            <a:r>
              <a:rPr lang="en-US" dirty="0"/>
              <a:t>. So </a:t>
            </a:r>
            <a:r>
              <a:rPr lang="en-US" dirty="0">
                <a:solidFill>
                  <a:srgbClr val="0000FF"/>
                </a:solidFill>
              </a:rPr>
              <a:t>238</a:t>
            </a:r>
            <a:r>
              <a:rPr lang="en-US" dirty="0"/>
              <a:t> rounds off to </a:t>
            </a:r>
            <a:r>
              <a:rPr lang="en-US" dirty="0">
                <a:solidFill>
                  <a:srgbClr val="FF0000"/>
                </a:solidFill>
              </a:rPr>
              <a:t>200 </a:t>
            </a:r>
            <a:r>
              <a:rPr lang="en-US" dirty="0"/>
              <a:t>(to the nearest hundred).</a:t>
            </a:r>
          </a:p>
        </p:txBody>
      </p:sp>
      <p:pic>
        <p:nvPicPr>
          <p:cNvPr id="58371" name="Picture 3" descr="C:\Documents and Settings\Nagesh\Desktop\house-for-sale.png"/>
          <p:cNvPicPr>
            <a:picLocks noChangeAspect="1" noChangeArrowheads="1"/>
          </p:cNvPicPr>
          <p:nvPr/>
        </p:nvPicPr>
        <p:blipFill>
          <a:blip r:embed="rId2"/>
          <a:srcRect/>
          <a:stretch>
            <a:fillRect/>
          </a:stretch>
        </p:blipFill>
        <p:spPr bwMode="auto">
          <a:xfrm>
            <a:off x="1119188" y="2590800"/>
            <a:ext cx="6905625" cy="101374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3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Rounding Whole Numbers </a:t>
            </a:r>
          </a:p>
        </p:txBody>
      </p:sp>
      <p:sp>
        <p:nvSpPr>
          <p:cNvPr id="3" name="Content Placeholder 2"/>
          <p:cNvSpPr>
            <a:spLocks noGrp="1"/>
          </p:cNvSpPr>
          <p:nvPr>
            <p:ph idx="1"/>
          </p:nvPr>
        </p:nvSpPr>
        <p:spPr>
          <a:xfrm>
            <a:off x="457200" y="1280160"/>
            <a:ext cx="8229600" cy="4606389"/>
          </a:xfrm>
          <a:solidFill>
            <a:srgbClr val="FFFFCC"/>
          </a:solidFill>
          <a:ln w="28575">
            <a:solidFill>
              <a:srgbClr val="000D0D"/>
            </a:solidFill>
          </a:ln>
        </p:spPr>
        <p:txBody>
          <a:bodyPr>
            <a:spAutoFit/>
          </a:bodyPr>
          <a:lstStyle/>
          <a:p>
            <a:pPr algn="ctr">
              <a:lnSpc>
                <a:spcPts val="3200"/>
              </a:lnSpc>
              <a:spcBef>
                <a:spcPts val="0"/>
              </a:spcBef>
              <a:tabLst>
                <a:tab pos="461963" algn="l"/>
              </a:tabLst>
            </a:pPr>
            <a:r>
              <a:rPr lang="en-US" b="1" dirty="0">
                <a:solidFill>
                  <a:srgbClr val="000D0D"/>
                </a:solidFill>
              </a:rPr>
              <a:t>Rounding Rule for Whole Numbers </a:t>
            </a:r>
          </a:p>
          <a:p>
            <a:pPr>
              <a:lnSpc>
                <a:spcPts val="3200"/>
              </a:lnSpc>
              <a:spcBef>
                <a:spcPts val="0"/>
              </a:spcBef>
              <a:tabLst>
                <a:tab pos="461963" algn="l"/>
              </a:tabLst>
            </a:pPr>
            <a:r>
              <a:rPr lang="en-US" b="1" dirty="0">
                <a:solidFill>
                  <a:srgbClr val="000D0D"/>
                </a:solidFill>
              </a:rPr>
              <a:t>1.	</a:t>
            </a:r>
            <a:r>
              <a:rPr lang="en-US" dirty="0">
                <a:solidFill>
                  <a:srgbClr val="000D0D"/>
                </a:solidFill>
              </a:rPr>
              <a:t>Look at the single digit just to the right of the digit 	that is in the place of desired accuracy. </a:t>
            </a:r>
          </a:p>
          <a:p>
            <a:pPr>
              <a:lnSpc>
                <a:spcPts val="3200"/>
              </a:lnSpc>
              <a:spcBef>
                <a:spcPts val="0"/>
              </a:spcBef>
              <a:tabLst>
                <a:tab pos="461963" algn="l"/>
              </a:tabLst>
            </a:pPr>
            <a:r>
              <a:rPr lang="en-US" b="1" dirty="0">
                <a:solidFill>
                  <a:srgbClr val="000D0D"/>
                </a:solidFill>
              </a:rPr>
              <a:t>2.	</a:t>
            </a:r>
            <a:r>
              <a:rPr lang="en-US" dirty="0">
                <a:solidFill>
                  <a:srgbClr val="000D0D"/>
                </a:solidFill>
              </a:rPr>
              <a:t>If this digit is 5 or greater, make the digit in the 	desired place of accuracy one larger and replace all 	digits to the right with zeros. All digits to the left 	remain unchanged unless a 9 is made one larger. </a:t>
            </a:r>
          </a:p>
          <a:p>
            <a:pPr>
              <a:lnSpc>
                <a:spcPts val="3200"/>
              </a:lnSpc>
              <a:spcBef>
                <a:spcPts val="0"/>
              </a:spcBef>
              <a:tabLst>
                <a:tab pos="461963" algn="l"/>
              </a:tabLst>
            </a:pPr>
            <a:r>
              <a:rPr lang="en-US" b="1" dirty="0">
                <a:solidFill>
                  <a:srgbClr val="000D0D"/>
                </a:solidFill>
              </a:rPr>
              <a:t>3.	</a:t>
            </a:r>
            <a:r>
              <a:rPr lang="en-US" dirty="0">
                <a:solidFill>
                  <a:srgbClr val="000D0D"/>
                </a:solidFill>
              </a:rPr>
              <a:t>If this digit is less than 5, leave the digit in the place 	of desired accuracy as it is and replace all digits to 	the right with zeros. All digits to the left remain 	unchanged.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t>
            </a:r>
          </a:p>
        </p:txBody>
      </p:sp>
      <p:sp>
        <p:nvSpPr>
          <p:cNvPr id="3" name="Content Placeholder 2"/>
          <p:cNvSpPr>
            <a:spLocks noGrp="1"/>
          </p:cNvSpPr>
          <p:nvPr>
            <p:ph idx="1"/>
          </p:nvPr>
        </p:nvSpPr>
        <p:spPr/>
        <p:txBody>
          <a:bodyPr/>
          <a:lstStyle/>
          <a:p>
            <a:r>
              <a:rPr lang="en-US" dirty="0"/>
              <a:t>Round </a:t>
            </a:r>
            <a:r>
              <a:rPr lang="en-US" dirty="0">
                <a:solidFill>
                  <a:srgbClr val="0000FF"/>
                </a:solidFill>
              </a:rPr>
              <a:t>5749</a:t>
            </a:r>
            <a:r>
              <a:rPr lang="en-US" dirty="0"/>
              <a:t> to the nearest hundred. </a:t>
            </a:r>
          </a:p>
          <a:p>
            <a:r>
              <a:rPr lang="en-US" b="1" dirty="0"/>
              <a:t>Solution</a:t>
            </a:r>
          </a:p>
          <a:p>
            <a:pPr>
              <a:tabLst>
                <a:tab pos="914400" algn="l"/>
                <a:tab pos="3205163" algn="l"/>
                <a:tab pos="5486400" algn="l"/>
              </a:tabLst>
            </a:pPr>
            <a:r>
              <a:rPr lang="en-US" dirty="0"/>
              <a:t>	</a:t>
            </a:r>
            <a:r>
              <a:rPr lang="en-US" dirty="0">
                <a:solidFill>
                  <a:srgbClr val="0000FF"/>
                </a:solidFill>
              </a:rPr>
              <a:t>5749</a:t>
            </a:r>
          </a:p>
          <a:p>
            <a:pPr>
              <a:tabLst>
                <a:tab pos="914400" algn="l"/>
                <a:tab pos="3205163" algn="l"/>
                <a:tab pos="5486400" algn="l"/>
              </a:tabLst>
            </a:pPr>
            <a:endParaRPr lang="en-US" dirty="0"/>
          </a:p>
          <a:p>
            <a:pPr>
              <a:tabLst>
                <a:tab pos="914400" algn="l"/>
                <a:tab pos="3205163" algn="l"/>
                <a:tab pos="5486400" algn="l"/>
              </a:tabLst>
            </a:pPr>
            <a:endParaRPr lang="en-US" dirty="0"/>
          </a:p>
          <a:p>
            <a:pPr>
              <a:tabLst>
                <a:tab pos="914400" algn="l"/>
                <a:tab pos="3205163" algn="l"/>
                <a:tab pos="5486400" algn="l"/>
              </a:tabLst>
            </a:pPr>
            <a:endParaRPr lang="en-US" dirty="0"/>
          </a:p>
          <a:p>
            <a:endParaRPr lang="en-US" sz="1500" dirty="0"/>
          </a:p>
          <a:p>
            <a:r>
              <a:rPr lang="en-US" dirty="0"/>
              <a:t>So </a:t>
            </a:r>
            <a:r>
              <a:rPr lang="en-US" dirty="0">
                <a:solidFill>
                  <a:srgbClr val="0000FF"/>
                </a:solidFill>
              </a:rPr>
              <a:t>5749</a:t>
            </a:r>
            <a:r>
              <a:rPr lang="en-US" dirty="0"/>
              <a:t> rounds off to </a:t>
            </a:r>
            <a:r>
              <a:rPr lang="en-US" dirty="0">
                <a:solidFill>
                  <a:srgbClr val="FF0000"/>
                </a:solidFill>
              </a:rPr>
              <a:t>5700</a:t>
            </a:r>
            <a:r>
              <a:rPr lang="en-US" dirty="0"/>
              <a:t> (to the nearest hundred).</a:t>
            </a:r>
          </a:p>
        </p:txBody>
      </p:sp>
      <p:sp>
        <p:nvSpPr>
          <p:cNvPr id="4" name="Rectangle 3"/>
          <p:cNvSpPr/>
          <p:nvPr/>
        </p:nvSpPr>
        <p:spPr>
          <a:xfrm>
            <a:off x="5638800" y="3537158"/>
            <a:ext cx="1752600" cy="707886"/>
          </a:xfrm>
          <a:prstGeom prst="rect">
            <a:avLst/>
          </a:prstGeom>
        </p:spPr>
        <p:txBody>
          <a:bodyPr wrap="square">
            <a:spAutoFit/>
          </a:bodyPr>
          <a:lstStyle/>
          <a:p>
            <a:r>
              <a:rPr lang="en-US" sz="2000" dirty="0">
                <a:solidFill>
                  <a:srgbClr val="008080"/>
                </a:solidFill>
              </a:rPr>
              <a:t>Leave 7 and fill </a:t>
            </a:r>
          </a:p>
          <a:p>
            <a:r>
              <a:rPr lang="en-US" sz="2000" dirty="0">
                <a:solidFill>
                  <a:srgbClr val="008080"/>
                </a:solidFill>
              </a:rPr>
              <a:t>in zeros. </a:t>
            </a:r>
          </a:p>
        </p:txBody>
      </p:sp>
      <p:sp>
        <p:nvSpPr>
          <p:cNvPr id="5" name="Rectangle 4"/>
          <p:cNvSpPr/>
          <p:nvPr/>
        </p:nvSpPr>
        <p:spPr>
          <a:xfrm>
            <a:off x="914400" y="3537158"/>
            <a:ext cx="1840376"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endParaRPr lang="en-US" sz="2000" dirty="0"/>
          </a:p>
        </p:txBody>
      </p:sp>
      <p:sp>
        <p:nvSpPr>
          <p:cNvPr id="6" name="Rectangle 5"/>
          <p:cNvSpPr/>
          <p:nvPr/>
        </p:nvSpPr>
        <p:spPr>
          <a:xfrm>
            <a:off x="3038473" y="3532496"/>
            <a:ext cx="2295527" cy="1015663"/>
          </a:xfrm>
          <a:prstGeom prst="rect">
            <a:avLst/>
          </a:prstGeom>
        </p:spPr>
        <p:txBody>
          <a:bodyPr wrap="square">
            <a:spAutoFit/>
          </a:bodyPr>
          <a:lstStyle/>
          <a:p>
            <a:r>
              <a:rPr lang="en-US" sz="2000" dirty="0">
                <a:solidFill>
                  <a:srgbClr val="008080"/>
                </a:solidFill>
              </a:rPr>
              <a:t>Look at one digit to the right; 4 is less than 5.</a:t>
            </a:r>
            <a:endParaRPr lang="en-US" sz="2000" dirty="0"/>
          </a:p>
        </p:txBody>
      </p:sp>
      <p:sp>
        <p:nvSpPr>
          <p:cNvPr id="7" name="Line 28"/>
          <p:cNvSpPr>
            <a:spLocks noChangeShapeType="1"/>
          </p:cNvSpPr>
          <p:nvPr/>
        </p:nvSpPr>
        <p:spPr bwMode="auto">
          <a:xfrm rot="5400000" flipH="1">
            <a:off x="1359544" y="3136256"/>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8" name="Line 28"/>
          <p:cNvSpPr>
            <a:spLocks noChangeShapeType="1"/>
          </p:cNvSpPr>
          <p:nvPr/>
        </p:nvSpPr>
        <p:spPr bwMode="auto">
          <a:xfrm rot="5400000" flipH="1">
            <a:off x="3830927" y="3147014"/>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9" name="Line 28"/>
          <p:cNvSpPr>
            <a:spLocks noChangeShapeType="1"/>
          </p:cNvSpPr>
          <p:nvPr/>
        </p:nvSpPr>
        <p:spPr bwMode="auto">
          <a:xfrm rot="5400000" flipH="1">
            <a:off x="5939504" y="3147014"/>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10" name="Rectangle 9"/>
          <p:cNvSpPr/>
          <p:nvPr/>
        </p:nvSpPr>
        <p:spPr>
          <a:xfrm>
            <a:off x="3665560" y="2299648"/>
            <a:ext cx="915635" cy="523220"/>
          </a:xfrm>
          <a:prstGeom prst="rect">
            <a:avLst/>
          </a:prstGeom>
        </p:spPr>
        <p:txBody>
          <a:bodyPr wrap="none">
            <a:spAutoFit/>
          </a:bodyPr>
          <a:lstStyle/>
          <a:p>
            <a:r>
              <a:rPr lang="en-US" sz="2800" dirty="0">
                <a:solidFill>
                  <a:srgbClr val="000099"/>
                </a:solidFill>
              </a:rPr>
              <a:t>5749</a:t>
            </a:r>
            <a:endParaRPr lang="en-US" sz="2800" dirty="0"/>
          </a:p>
        </p:txBody>
      </p:sp>
      <p:sp>
        <p:nvSpPr>
          <p:cNvPr id="11" name="Rectangle 10"/>
          <p:cNvSpPr/>
          <p:nvPr/>
        </p:nvSpPr>
        <p:spPr>
          <a:xfrm>
            <a:off x="5937912" y="2286000"/>
            <a:ext cx="915635" cy="523220"/>
          </a:xfrm>
          <a:prstGeom prst="rect">
            <a:avLst/>
          </a:prstGeom>
        </p:spPr>
        <p:txBody>
          <a:bodyPr wrap="none">
            <a:spAutoFit/>
          </a:bodyPr>
          <a:lstStyle/>
          <a:p>
            <a:r>
              <a:rPr lang="en-US" sz="2800" dirty="0">
                <a:solidFill>
                  <a:srgbClr val="000099"/>
                </a:solidFill>
              </a:rPr>
              <a:t>5700</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animBg="1"/>
      <p:bldP spid="8" grpId="0" animBg="1"/>
      <p:bldP spid="9" grpId="0" animBg="1"/>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a:t>
            </a:r>
          </a:p>
        </p:txBody>
      </p:sp>
      <p:sp>
        <p:nvSpPr>
          <p:cNvPr id="3" name="Content Placeholder 2"/>
          <p:cNvSpPr>
            <a:spLocks noGrp="1"/>
          </p:cNvSpPr>
          <p:nvPr>
            <p:ph idx="1"/>
          </p:nvPr>
        </p:nvSpPr>
        <p:spPr/>
        <p:txBody>
          <a:bodyPr/>
          <a:lstStyle/>
          <a:p>
            <a:r>
              <a:rPr lang="en-US" dirty="0"/>
              <a:t>Round </a:t>
            </a:r>
            <a:r>
              <a:rPr lang="en-US" dirty="0">
                <a:solidFill>
                  <a:srgbClr val="0000FF"/>
                </a:solidFill>
              </a:rPr>
              <a:t>6500</a:t>
            </a:r>
            <a:r>
              <a:rPr lang="en-US" dirty="0"/>
              <a:t> to the nearest thousand. </a:t>
            </a:r>
          </a:p>
          <a:p>
            <a:r>
              <a:rPr lang="en-US" b="1" dirty="0"/>
              <a:t>Solution</a:t>
            </a:r>
          </a:p>
          <a:p>
            <a:pPr>
              <a:tabLst>
                <a:tab pos="914400" algn="l"/>
                <a:tab pos="3205163" algn="l"/>
                <a:tab pos="5486400" algn="l"/>
              </a:tabLst>
            </a:pPr>
            <a:r>
              <a:rPr lang="en-US" dirty="0"/>
              <a:t>	</a:t>
            </a:r>
            <a:r>
              <a:rPr lang="en-US" dirty="0">
                <a:solidFill>
                  <a:srgbClr val="0000FF"/>
                </a:solidFill>
              </a:rPr>
              <a:t>6500</a:t>
            </a:r>
          </a:p>
          <a:p>
            <a:pPr>
              <a:tabLst>
                <a:tab pos="914400" algn="l"/>
                <a:tab pos="3205163" algn="l"/>
                <a:tab pos="5486400" algn="l"/>
              </a:tabLst>
            </a:pPr>
            <a:endParaRPr lang="en-US" dirty="0"/>
          </a:p>
          <a:p>
            <a:pPr>
              <a:tabLst>
                <a:tab pos="914400" algn="l"/>
                <a:tab pos="3205163" algn="l"/>
                <a:tab pos="5486400" algn="l"/>
              </a:tabLst>
            </a:pPr>
            <a:endParaRPr lang="en-US" dirty="0"/>
          </a:p>
          <a:p>
            <a:pPr>
              <a:tabLst>
                <a:tab pos="914400" algn="l"/>
                <a:tab pos="3205163" algn="l"/>
                <a:tab pos="5486400" algn="l"/>
              </a:tabLst>
            </a:pPr>
            <a:endParaRPr lang="en-US" dirty="0"/>
          </a:p>
          <a:p>
            <a:pPr>
              <a:tabLst>
                <a:tab pos="914400" algn="l"/>
                <a:tab pos="3205163" algn="l"/>
                <a:tab pos="5486400" algn="l"/>
              </a:tabLst>
            </a:pPr>
            <a:endParaRPr lang="en-US" sz="1500" dirty="0"/>
          </a:p>
          <a:p>
            <a:pPr>
              <a:tabLst>
                <a:tab pos="914400" algn="l"/>
                <a:tab pos="3205163" algn="l"/>
                <a:tab pos="5486400" algn="l"/>
              </a:tabLst>
            </a:pPr>
            <a:r>
              <a:rPr lang="en-US" dirty="0"/>
              <a:t>So </a:t>
            </a:r>
            <a:r>
              <a:rPr lang="en-US" dirty="0">
                <a:solidFill>
                  <a:srgbClr val="0000FF"/>
                </a:solidFill>
              </a:rPr>
              <a:t>6500</a:t>
            </a:r>
            <a:r>
              <a:rPr lang="en-US" dirty="0"/>
              <a:t> rounds off to </a:t>
            </a:r>
            <a:r>
              <a:rPr lang="en-US" dirty="0">
                <a:solidFill>
                  <a:srgbClr val="FF0000"/>
                </a:solidFill>
              </a:rPr>
              <a:t>7000</a:t>
            </a:r>
            <a:r>
              <a:rPr lang="en-US" dirty="0"/>
              <a:t> (to the nearest thousand).</a:t>
            </a:r>
          </a:p>
        </p:txBody>
      </p:sp>
      <p:sp>
        <p:nvSpPr>
          <p:cNvPr id="4" name="Line 28"/>
          <p:cNvSpPr>
            <a:spLocks noChangeShapeType="1"/>
          </p:cNvSpPr>
          <p:nvPr/>
        </p:nvSpPr>
        <p:spPr bwMode="auto">
          <a:xfrm rot="5400000" flipH="1">
            <a:off x="1195768" y="3149904"/>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5" name="Line 28"/>
          <p:cNvSpPr>
            <a:spLocks noChangeShapeType="1"/>
          </p:cNvSpPr>
          <p:nvPr/>
        </p:nvSpPr>
        <p:spPr bwMode="auto">
          <a:xfrm rot="5400000" flipH="1">
            <a:off x="3667151" y="3160662"/>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6" name="Line 28"/>
          <p:cNvSpPr>
            <a:spLocks noChangeShapeType="1"/>
          </p:cNvSpPr>
          <p:nvPr/>
        </p:nvSpPr>
        <p:spPr bwMode="auto">
          <a:xfrm rot="5400000" flipH="1">
            <a:off x="5748432" y="3160662"/>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10" name="Rectangle 9"/>
          <p:cNvSpPr/>
          <p:nvPr/>
        </p:nvSpPr>
        <p:spPr>
          <a:xfrm>
            <a:off x="5638800" y="3556902"/>
            <a:ext cx="1981200" cy="1015663"/>
          </a:xfrm>
          <a:prstGeom prst="rect">
            <a:avLst/>
          </a:prstGeom>
        </p:spPr>
        <p:txBody>
          <a:bodyPr wrap="square">
            <a:spAutoFit/>
          </a:bodyPr>
          <a:lstStyle/>
          <a:p>
            <a:r>
              <a:rPr lang="en-US" sz="2000" dirty="0">
                <a:solidFill>
                  <a:srgbClr val="008080"/>
                </a:solidFill>
              </a:rPr>
              <a:t>Increase 6 to 7 (one larger) and fill in zeros.</a:t>
            </a:r>
          </a:p>
        </p:txBody>
      </p:sp>
      <p:sp>
        <p:nvSpPr>
          <p:cNvPr id="11" name="Rectangle 10"/>
          <p:cNvSpPr/>
          <p:nvPr/>
        </p:nvSpPr>
        <p:spPr>
          <a:xfrm>
            <a:off x="914400" y="3534816"/>
            <a:ext cx="1840376"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endParaRPr lang="en-US" sz="2000" dirty="0"/>
          </a:p>
        </p:txBody>
      </p:sp>
      <p:sp>
        <p:nvSpPr>
          <p:cNvPr id="12" name="Rectangle 11"/>
          <p:cNvSpPr/>
          <p:nvPr/>
        </p:nvSpPr>
        <p:spPr>
          <a:xfrm>
            <a:off x="3038473" y="3546144"/>
            <a:ext cx="2295527" cy="707886"/>
          </a:xfrm>
          <a:prstGeom prst="rect">
            <a:avLst/>
          </a:prstGeom>
        </p:spPr>
        <p:txBody>
          <a:bodyPr wrap="square">
            <a:spAutoFit/>
          </a:bodyPr>
          <a:lstStyle/>
          <a:p>
            <a:r>
              <a:rPr lang="en-US" sz="2000" dirty="0">
                <a:solidFill>
                  <a:srgbClr val="008080"/>
                </a:solidFill>
              </a:rPr>
              <a:t>Look at 5; 5 is 5 or greater.</a:t>
            </a:r>
            <a:endParaRPr lang="en-US" sz="2000" dirty="0"/>
          </a:p>
        </p:txBody>
      </p:sp>
      <p:sp>
        <p:nvSpPr>
          <p:cNvPr id="13" name="Rectangle 12"/>
          <p:cNvSpPr/>
          <p:nvPr/>
        </p:nvSpPr>
        <p:spPr>
          <a:xfrm>
            <a:off x="3679208" y="2296180"/>
            <a:ext cx="915635" cy="523220"/>
          </a:xfrm>
          <a:prstGeom prst="rect">
            <a:avLst/>
          </a:prstGeom>
        </p:spPr>
        <p:txBody>
          <a:bodyPr wrap="none">
            <a:spAutoFit/>
          </a:bodyPr>
          <a:lstStyle/>
          <a:p>
            <a:r>
              <a:rPr lang="en-US" sz="2800" dirty="0">
                <a:solidFill>
                  <a:srgbClr val="000099"/>
                </a:solidFill>
              </a:rPr>
              <a:t>6500</a:t>
            </a:r>
            <a:endParaRPr lang="en-US" sz="2800" dirty="0"/>
          </a:p>
        </p:txBody>
      </p:sp>
      <p:sp>
        <p:nvSpPr>
          <p:cNvPr id="14" name="Rectangle 13"/>
          <p:cNvSpPr/>
          <p:nvPr/>
        </p:nvSpPr>
        <p:spPr>
          <a:xfrm>
            <a:off x="5920757" y="2296180"/>
            <a:ext cx="915635" cy="523220"/>
          </a:xfrm>
          <a:prstGeom prst="rect">
            <a:avLst/>
          </a:prstGeom>
        </p:spPr>
        <p:txBody>
          <a:bodyPr wrap="none">
            <a:spAutoFit/>
          </a:bodyPr>
          <a:lstStyle/>
          <a:p>
            <a:r>
              <a:rPr lang="en-US" sz="2800" dirty="0">
                <a:solidFill>
                  <a:srgbClr val="000099"/>
                </a:solidFill>
              </a:rPr>
              <a:t>7000</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0" grpId="0"/>
      <p:bldP spid="11" grpId="0"/>
      <p:bldP spid="12"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a:t>
            </a:r>
          </a:p>
        </p:txBody>
      </p:sp>
      <p:sp>
        <p:nvSpPr>
          <p:cNvPr id="3" name="Content Placeholder 2"/>
          <p:cNvSpPr>
            <a:spLocks noGrp="1"/>
          </p:cNvSpPr>
          <p:nvPr>
            <p:ph idx="1"/>
          </p:nvPr>
        </p:nvSpPr>
        <p:spPr/>
        <p:txBody>
          <a:bodyPr/>
          <a:lstStyle/>
          <a:p>
            <a:r>
              <a:rPr lang="en-US" dirty="0"/>
              <a:t>Round </a:t>
            </a:r>
            <a:r>
              <a:rPr lang="en-US" dirty="0">
                <a:solidFill>
                  <a:srgbClr val="0000FF"/>
                </a:solidFill>
              </a:rPr>
              <a:t>983</a:t>
            </a:r>
            <a:r>
              <a:rPr lang="en-US" dirty="0"/>
              <a:t> to the nearest hundred. </a:t>
            </a:r>
          </a:p>
          <a:p>
            <a:r>
              <a:rPr lang="en-US" b="1" dirty="0"/>
              <a:t>Solution</a:t>
            </a:r>
          </a:p>
          <a:p>
            <a:pPr>
              <a:tabLst>
                <a:tab pos="914400" algn="l"/>
                <a:tab pos="3205163" algn="l"/>
                <a:tab pos="5486400" algn="l"/>
              </a:tabLst>
            </a:pPr>
            <a:r>
              <a:rPr lang="en-US" dirty="0"/>
              <a:t>	</a:t>
            </a:r>
            <a:r>
              <a:rPr lang="en-US" dirty="0">
                <a:solidFill>
                  <a:srgbClr val="0000FF"/>
                </a:solidFill>
              </a:rPr>
              <a:t>983</a:t>
            </a:r>
          </a:p>
          <a:p>
            <a:pPr>
              <a:tabLst>
                <a:tab pos="914400" algn="l"/>
                <a:tab pos="3205163" algn="l"/>
                <a:tab pos="5486400" algn="l"/>
              </a:tabLst>
            </a:pPr>
            <a:endParaRPr lang="en-US" dirty="0"/>
          </a:p>
          <a:p>
            <a:pPr>
              <a:tabLst>
                <a:tab pos="914400" algn="l"/>
                <a:tab pos="3205163" algn="l"/>
                <a:tab pos="5486400" algn="l"/>
              </a:tabLst>
            </a:pPr>
            <a:endParaRPr lang="en-US" dirty="0"/>
          </a:p>
          <a:p>
            <a:pPr>
              <a:tabLst>
                <a:tab pos="914400" algn="l"/>
                <a:tab pos="3205163" algn="l"/>
                <a:tab pos="5486400" algn="l"/>
              </a:tabLst>
            </a:pPr>
            <a:endParaRPr lang="en-US" dirty="0"/>
          </a:p>
          <a:p>
            <a:pPr>
              <a:tabLst>
                <a:tab pos="914400" algn="l"/>
                <a:tab pos="3205163" algn="l"/>
                <a:tab pos="5486400" algn="l"/>
              </a:tabLst>
            </a:pPr>
            <a:endParaRPr lang="en-US" sz="1500" dirty="0"/>
          </a:p>
          <a:p>
            <a:pPr>
              <a:tabLst>
                <a:tab pos="914400" algn="l"/>
                <a:tab pos="3205163" algn="l"/>
                <a:tab pos="5486400" algn="l"/>
              </a:tabLst>
            </a:pPr>
            <a:r>
              <a:rPr lang="en-US" dirty="0"/>
              <a:t>So</a:t>
            </a:r>
            <a:r>
              <a:rPr lang="en-US" dirty="0">
                <a:solidFill>
                  <a:srgbClr val="0000FF"/>
                </a:solidFill>
              </a:rPr>
              <a:t> 983 </a:t>
            </a:r>
            <a:r>
              <a:rPr lang="en-US" dirty="0"/>
              <a:t>rounds off to </a:t>
            </a:r>
            <a:r>
              <a:rPr lang="en-US" dirty="0">
                <a:solidFill>
                  <a:srgbClr val="FF0000"/>
                </a:solidFill>
              </a:rPr>
              <a:t>1000</a:t>
            </a:r>
            <a:r>
              <a:rPr lang="en-US" dirty="0"/>
              <a:t> (to the nearest hundred).</a:t>
            </a:r>
          </a:p>
        </p:txBody>
      </p:sp>
      <p:sp>
        <p:nvSpPr>
          <p:cNvPr id="4" name="Line 28"/>
          <p:cNvSpPr>
            <a:spLocks noChangeShapeType="1"/>
          </p:cNvSpPr>
          <p:nvPr/>
        </p:nvSpPr>
        <p:spPr bwMode="auto">
          <a:xfrm rot="5400000" flipH="1">
            <a:off x="1187900" y="3108960"/>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5" name="Line 28"/>
          <p:cNvSpPr>
            <a:spLocks noChangeShapeType="1"/>
          </p:cNvSpPr>
          <p:nvPr/>
        </p:nvSpPr>
        <p:spPr bwMode="auto">
          <a:xfrm rot="5400000" flipH="1">
            <a:off x="3662082" y="3119718"/>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6" name="Line 28"/>
          <p:cNvSpPr>
            <a:spLocks noChangeShapeType="1"/>
          </p:cNvSpPr>
          <p:nvPr/>
        </p:nvSpPr>
        <p:spPr bwMode="auto">
          <a:xfrm rot="5400000" flipH="1">
            <a:off x="5939504" y="3119718"/>
            <a:ext cx="731520" cy="0"/>
          </a:xfrm>
          <a:prstGeom prst="line">
            <a:avLst/>
          </a:prstGeom>
          <a:noFill/>
          <a:ln w="38100">
            <a:solidFill>
              <a:srgbClr val="C00C08"/>
            </a:solidFill>
            <a:round/>
            <a:headEnd type="none" w="med" len="med"/>
            <a:tailEnd type="triangle" w="med" len="med"/>
          </a:ln>
          <a:effectLst/>
        </p:spPr>
        <p:txBody>
          <a:bodyPr/>
          <a:lstStyle/>
          <a:p>
            <a:endParaRPr lang="en-US"/>
          </a:p>
        </p:txBody>
      </p:sp>
      <p:sp>
        <p:nvSpPr>
          <p:cNvPr id="10" name="Rectangle 9"/>
          <p:cNvSpPr/>
          <p:nvPr/>
        </p:nvSpPr>
        <p:spPr>
          <a:xfrm>
            <a:off x="5638800" y="3515958"/>
            <a:ext cx="1981200" cy="707886"/>
          </a:xfrm>
          <a:prstGeom prst="rect">
            <a:avLst/>
          </a:prstGeom>
        </p:spPr>
        <p:txBody>
          <a:bodyPr wrap="square">
            <a:spAutoFit/>
          </a:bodyPr>
          <a:lstStyle/>
          <a:p>
            <a:r>
              <a:rPr lang="en-US" sz="2000" dirty="0">
                <a:solidFill>
                  <a:srgbClr val="008080"/>
                </a:solidFill>
              </a:rPr>
              <a:t>Increase 9 to 10 and fill in zeros.</a:t>
            </a:r>
          </a:p>
        </p:txBody>
      </p:sp>
      <p:sp>
        <p:nvSpPr>
          <p:cNvPr id="11" name="Rectangle 10"/>
          <p:cNvSpPr/>
          <p:nvPr/>
        </p:nvSpPr>
        <p:spPr>
          <a:xfrm>
            <a:off x="914400" y="3493872"/>
            <a:ext cx="1840376"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endParaRPr lang="en-US" sz="2000" dirty="0"/>
          </a:p>
        </p:txBody>
      </p:sp>
      <p:sp>
        <p:nvSpPr>
          <p:cNvPr id="12" name="Rectangle 11"/>
          <p:cNvSpPr/>
          <p:nvPr/>
        </p:nvSpPr>
        <p:spPr>
          <a:xfrm>
            <a:off x="3038473" y="3505200"/>
            <a:ext cx="2295527" cy="1015663"/>
          </a:xfrm>
          <a:prstGeom prst="rect">
            <a:avLst/>
          </a:prstGeom>
        </p:spPr>
        <p:txBody>
          <a:bodyPr wrap="square">
            <a:spAutoFit/>
          </a:bodyPr>
          <a:lstStyle/>
          <a:p>
            <a:r>
              <a:rPr lang="en-US" sz="2000" dirty="0">
                <a:solidFill>
                  <a:srgbClr val="008080"/>
                </a:solidFill>
              </a:rPr>
              <a:t>Look at one digit to the right; 8 is greater than 5.</a:t>
            </a:r>
            <a:endParaRPr lang="en-US" sz="2000" dirty="0"/>
          </a:p>
        </p:txBody>
      </p:sp>
      <p:sp>
        <p:nvSpPr>
          <p:cNvPr id="13" name="Rectangle 12"/>
          <p:cNvSpPr/>
          <p:nvPr/>
        </p:nvSpPr>
        <p:spPr>
          <a:xfrm>
            <a:off x="3657600" y="2286000"/>
            <a:ext cx="732893" cy="523220"/>
          </a:xfrm>
          <a:prstGeom prst="rect">
            <a:avLst/>
          </a:prstGeom>
        </p:spPr>
        <p:txBody>
          <a:bodyPr wrap="none">
            <a:spAutoFit/>
          </a:bodyPr>
          <a:lstStyle/>
          <a:p>
            <a:r>
              <a:rPr lang="en-US" sz="2800" dirty="0">
                <a:solidFill>
                  <a:srgbClr val="000099"/>
                </a:solidFill>
              </a:rPr>
              <a:t>983</a:t>
            </a:r>
            <a:endParaRPr lang="en-US" sz="2800" dirty="0"/>
          </a:p>
        </p:txBody>
      </p:sp>
      <p:sp>
        <p:nvSpPr>
          <p:cNvPr id="14" name="Rectangle 13"/>
          <p:cNvSpPr/>
          <p:nvPr/>
        </p:nvSpPr>
        <p:spPr>
          <a:xfrm>
            <a:off x="5951560" y="2286000"/>
            <a:ext cx="915635" cy="523220"/>
          </a:xfrm>
          <a:prstGeom prst="rect">
            <a:avLst/>
          </a:prstGeom>
        </p:spPr>
        <p:txBody>
          <a:bodyPr wrap="none">
            <a:spAutoFit/>
          </a:bodyPr>
          <a:lstStyle/>
          <a:p>
            <a:r>
              <a:rPr lang="en-US" sz="2800" dirty="0">
                <a:solidFill>
                  <a:srgbClr val="000099"/>
                </a:solidFill>
              </a:rPr>
              <a:t>1000</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0" grpId="0"/>
      <p:bldP spid="11" grpId="0"/>
      <p:bldP spid="12" grpId="0"/>
      <p:bldP spid="13"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Estimating Answers</a:t>
            </a:r>
          </a:p>
        </p:txBody>
      </p:sp>
      <p:sp>
        <p:nvSpPr>
          <p:cNvPr id="3" name="Content Placeholder 2"/>
          <p:cNvSpPr>
            <a:spLocks noGrp="1"/>
          </p:cNvSpPr>
          <p:nvPr>
            <p:ph idx="1"/>
          </p:nvPr>
        </p:nvSpPr>
        <p:spPr>
          <a:xfrm>
            <a:off x="457200" y="1280160"/>
            <a:ext cx="8229600" cy="2850011"/>
          </a:xfrm>
          <a:solidFill>
            <a:srgbClr val="FFFFCC"/>
          </a:solidFill>
          <a:ln w="28575">
            <a:solidFill>
              <a:srgbClr val="000D0D"/>
            </a:solidFill>
          </a:ln>
        </p:spPr>
        <p:txBody>
          <a:bodyPr>
            <a:spAutoFit/>
          </a:bodyPr>
          <a:lstStyle/>
          <a:p>
            <a:pPr algn="ctr">
              <a:tabLst>
                <a:tab pos="461963" algn="l"/>
              </a:tabLst>
            </a:pPr>
            <a:r>
              <a:rPr lang="en-US" b="1" dirty="0">
                <a:solidFill>
                  <a:srgbClr val="000D0D"/>
                </a:solidFill>
              </a:rPr>
              <a:t>To Estimate an Answer</a:t>
            </a:r>
          </a:p>
          <a:p>
            <a:pPr>
              <a:tabLst>
                <a:tab pos="461963" algn="l"/>
              </a:tabLst>
            </a:pPr>
            <a:r>
              <a:rPr lang="en-US" b="1" dirty="0">
                <a:solidFill>
                  <a:srgbClr val="000D0D"/>
                </a:solidFill>
              </a:rPr>
              <a:t>1.	</a:t>
            </a:r>
            <a:r>
              <a:rPr lang="en-US" dirty="0">
                <a:solidFill>
                  <a:srgbClr val="000D0D"/>
                </a:solidFill>
              </a:rPr>
              <a:t>Round each number to the place of the leftmost 	digit. (Single-digit numbers are already considered 	to be rounded.) </a:t>
            </a:r>
          </a:p>
          <a:p>
            <a:pPr>
              <a:tabLst>
                <a:tab pos="461963" algn="l"/>
              </a:tabLst>
            </a:pPr>
            <a:r>
              <a:rPr lang="en-US" b="1" dirty="0">
                <a:solidFill>
                  <a:srgbClr val="000D0D"/>
                </a:solidFill>
              </a:rPr>
              <a:t>2.</a:t>
            </a:r>
            <a:r>
              <a:rPr lang="en-US" dirty="0">
                <a:solidFill>
                  <a:srgbClr val="000D0D"/>
                </a:solidFill>
              </a:rPr>
              <a:t>	Perform the indicated operation with these 	rounded numbers.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389</Words>
  <Application>Microsoft Office PowerPoint</Application>
  <PresentationFormat>On-screen Show (4:3)</PresentationFormat>
  <Paragraphs>124</Paragraphs>
  <Slides>21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Arial</vt:lpstr>
      <vt:lpstr>Calibri</vt:lpstr>
      <vt:lpstr>Courier New</vt:lpstr>
      <vt:lpstr>Office Theme</vt:lpstr>
      <vt:lpstr>Equation</vt:lpstr>
      <vt:lpstr>Section 1.4</vt:lpstr>
      <vt:lpstr>Objectives</vt:lpstr>
      <vt:lpstr>Example 1</vt:lpstr>
      <vt:lpstr>Example 2</vt:lpstr>
      <vt:lpstr>Rounding Whole Numbers </vt:lpstr>
      <vt:lpstr>Example 3 </vt:lpstr>
      <vt:lpstr>Example 4</vt:lpstr>
      <vt:lpstr>Example 5</vt:lpstr>
      <vt:lpstr>Estimating Answers</vt:lpstr>
      <vt:lpstr>Example 6</vt:lpstr>
      <vt:lpstr>Example 6 (cont.)</vt:lpstr>
      <vt:lpstr>Example 6 (cont.)</vt:lpstr>
      <vt:lpstr>Example 7</vt:lpstr>
      <vt:lpstr>Example 7 (cont.)</vt:lpstr>
      <vt:lpstr>Example 7 (cont.)</vt:lpstr>
      <vt:lpstr>Completion Example 8</vt:lpstr>
      <vt:lpstr>Completion Example 8 (cont.)</vt:lpstr>
      <vt:lpstr>Completion Example 8 (cont.)</vt:lpstr>
      <vt:lpstr>Practice Problems </vt:lpstr>
      <vt:lpstr>Practice Problems (cont.) </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Nakita Jean-Charles</cp:lastModifiedBy>
  <cp:revision>36</cp:revision>
  <dcterms:created xsi:type="dcterms:W3CDTF">2013-04-26T14:43:13Z</dcterms:created>
  <dcterms:modified xsi:type="dcterms:W3CDTF">2016-10-03T14:22:14Z</dcterms:modified>
</cp:coreProperties>
</file>