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7C9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11" Type="http://schemas.openxmlformats.org/officeDocument/2006/relationships/image" Target="../media/image28.wmf"/><Relationship Id="rId5" Type="http://schemas.openxmlformats.org/officeDocument/2006/relationships/image" Target="../media/image22.wmf"/><Relationship Id="rId10" Type="http://schemas.openxmlformats.org/officeDocument/2006/relationships/image" Target="../media/image27.wmf"/><Relationship Id="rId4" Type="http://schemas.openxmlformats.org/officeDocument/2006/relationships/image" Target="../media/image21.wmf"/><Relationship Id="rId9"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11" Type="http://schemas.openxmlformats.org/officeDocument/2006/relationships/image" Target="../media/image39.wmf"/><Relationship Id="rId5" Type="http://schemas.openxmlformats.org/officeDocument/2006/relationships/image" Target="../media/image33.wmf"/><Relationship Id="rId10" Type="http://schemas.openxmlformats.org/officeDocument/2006/relationships/image" Target="../media/image38.wmf"/><Relationship Id="rId4" Type="http://schemas.openxmlformats.org/officeDocument/2006/relationships/image" Target="../media/image32.wmf"/><Relationship Id="rId9" Type="http://schemas.openxmlformats.org/officeDocument/2006/relationships/image" Target="../media/image37.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10" Type="http://schemas.openxmlformats.org/officeDocument/2006/relationships/image" Target="../media/image49.wmf"/><Relationship Id="rId4" Type="http://schemas.openxmlformats.org/officeDocument/2006/relationships/image" Target="../media/image43.wmf"/><Relationship Id="rId9" Type="http://schemas.openxmlformats.org/officeDocument/2006/relationships/image" Target="../media/image4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50.wmf"/><Relationship Id="rId6" Type="http://schemas.openxmlformats.org/officeDocument/2006/relationships/image" Target="../media/image51.wmf"/><Relationship Id="rId5" Type="http://schemas.openxmlformats.org/officeDocument/2006/relationships/image" Target="../media/image46.wmf"/><Relationship Id="rId4" Type="http://schemas.openxmlformats.org/officeDocument/2006/relationships/image" Target="../media/image4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719247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4E6301-B18C-4770-9F93-EE55E6109B89}"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270516-67F5-41FB-87AF-55A5D97BB253}" type="slidenum">
              <a:rPr lang="en-US" smtClean="0"/>
              <a:pPr/>
              <a:t>‹#›</a:t>
            </a:fld>
            <a:endParaRPr lang="en-US"/>
          </a:p>
        </p:txBody>
      </p:sp>
    </p:spTree>
    <p:extLst>
      <p:ext uri="{BB962C8B-B14F-4D97-AF65-F5344CB8AC3E}">
        <p14:creationId xmlns:p14="http://schemas.microsoft.com/office/powerpoint/2010/main" val="3605496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C9E"/>
                </a:solidFill>
              </a:rPr>
              <a:t>Copyright © by Hawkes Learning   </a:t>
            </a:r>
          </a:p>
          <a:p>
            <a:pPr eaLnBrk="1" hangingPunct="1"/>
            <a:r>
              <a:rPr lang="en-US" baseline="-25000" dirty="0">
                <a:solidFill>
                  <a:srgbClr val="2B7C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B7C9E"/>
                </a:solidFill>
              </a:rPr>
              <a:t>Copyright © by Hawkes Learning   </a:t>
            </a:r>
          </a:p>
          <a:p>
            <a:pPr eaLnBrk="1" hangingPunct="1"/>
            <a:r>
              <a:rPr lang="en-US" baseline="-25000" dirty="0">
                <a:solidFill>
                  <a:srgbClr val="2B7C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1.bin"/><Relationship Id="rId18" Type="http://schemas.openxmlformats.org/officeDocument/2006/relationships/image" Target="../media/image25.wmf"/><Relationship Id="rId3" Type="http://schemas.openxmlformats.org/officeDocument/2006/relationships/oleObject" Target="../embeddings/oleObject16.bin"/><Relationship Id="rId21" Type="http://schemas.openxmlformats.org/officeDocument/2006/relationships/oleObject" Target="../embeddings/oleObject25.bin"/><Relationship Id="rId7" Type="http://schemas.openxmlformats.org/officeDocument/2006/relationships/oleObject" Target="../embeddings/oleObject18.bin"/><Relationship Id="rId12" Type="http://schemas.openxmlformats.org/officeDocument/2006/relationships/image" Target="../media/image22.wmf"/><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24.wmf"/><Relationship Id="rId20" Type="http://schemas.openxmlformats.org/officeDocument/2006/relationships/image" Target="../media/image26.wmf"/><Relationship Id="rId1" Type="http://schemas.openxmlformats.org/officeDocument/2006/relationships/vmlDrawing" Target="../drawings/vmlDrawing3.vml"/><Relationship Id="rId6" Type="http://schemas.openxmlformats.org/officeDocument/2006/relationships/image" Target="../media/image19.wmf"/><Relationship Id="rId11" Type="http://schemas.openxmlformats.org/officeDocument/2006/relationships/oleObject" Target="../embeddings/oleObject20.bin"/><Relationship Id="rId24" Type="http://schemas.openxmlformats.org/officeDocument/2006/relationships/image" Target="../media/image28.wmf"/><Relationship Id="rId5" Type="http://schemas.openxmlformats.org/officeDocument/2006/relationships/oleObject" Target="../embeddings/oleObject17.bin"/><Relationship Id="rId15" Type="http://schemas.openxmlformats.org/officeDocument/2006/relationships/oleObject" Target="../embeddings/oleObject22.bin"/><Relationship Id="rId23" Type="http://schemas.openxmlformats.org/officeDocument/2006/relationships/oleObject" Target="../embeddings/oleObject26.bin"/><Relationship Id="rId10" Type="http://schemas.openxmlformats.org/officeDocument/2006/relationships/image" Target="../media/image21.wmf"/><Relationship Id="rId19" Type="http://schemas.openxmlformats.org/officeDocument/2006/relationships/oleObject" Target="../embeddings/oleObject24.bin"/><Relationship Id="rId4" Type="http://schemas.openxmlformats.org/officeDocument/2006/relationships/image" Target="../media/image18.wmf"/><Relationship Id="rId9" Type="http://schemas.openxmlformats.org/officeDocument/2006/relationships/oleObject" Target="../embeddings/oleObject19.bin"/><Relationship Id="rId14" Type="http://schemas.openxmlformats.org/officeDocument/2006/relationships/image" Target="../media/image23.wmf"/><Relationship Id="rId22" Type="http://schemas.openxmlformats.org/officeDocument/2006/relationships/image" Target="../media/image27.wmf"/></Relationships>
</file>

<file path=ppt/slides/_rels/slide13.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2.bin"/><Relationship Id="rId18" Type="http://schemas.openxmlformats.org/officeDocument/2006/relationships/image" Target="../media/image36.wmf"/><Relationship Id="rId3" Type="http://schemas.openxmlformats.org/officeDocument/2006/relationships/oleObject" Target="../embeddings/oleObject27.bin"/><Relationship Id="rId21" Type="http://schemas.openxmlformats.org/officeDocument/2006/relationships/oleObject" Target="../embeddings/oleObject36.bin"/><Relationship Id="rId7" Type="http://schemas.openxmlformats.org/officeDocument/2006/relationships/oleObject" Target="../embeddings/oleObject29.bin"/><Relationship Id="rId12" Type="http://schemas.openxmlformats.org/officeDocument/2006/relationships/image" Target="../media/image33.w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5.wmf"/><Relationship Id="rId20" Type="http://schemas.openxmlformats.org/officeDocument/2006/relationships/image" Target="../media/image37.wmf"/><Relationship Id="rId1" Type="http://schemas.openxmlformats.org/officeDocument/2006/relationships/vmlDrawing" Target="../drawings/vmlDrawing4.vml"/><Relationship Id="rId6" Type="http://schemas.openxmlformats.org/officeDocument/2006/relationships/image" Target="../media/image30.wmf"/><Relationship Id="rId11" Type="http://schemas.openxmlformats.org/officeDocument/2006/relationships/oleObject" Target="../embeddings/oleObject31.bin"/><Relationship Id="rId24" Type="http://schemas.openxmlformats.org/officeDocument/2006/relationships/image" Target="../media/image39.wmf"/><Relationship Id="rId5" Type="http://schemas.openxmlformats.org/officeDocument/2006/relationships/oleObject" Target="../embeddings/oleObject28.bin"/><Relationship Id="rId15" Type="http://schemas.openxmlformats.org/officeDocument/2006/relationships/oleObject" Target="../embeddings/oleObject33.bin"/><Relationship Id="rId23" Type="http://schemas.openxmlformats.org/officeDocument/2006/relationships/oleObject" Target="../embeddings/oleObject37.bin"/><Relationship Id="rId10" Type="http://schemas.openxmlformats.org/officeDocument/2006/relationships/image" Target="../media/image32.wmf"/><Relationship Id="rId19" Type="http://schemas.openxmlformats.org/officeDocument/2006/relationships/oleObject" Target="../embeddings/oleObject35.bin"/><Relationship Id="rId4" Type="http://schemas.openxmlformats.org/officeDocument/2006/relationships/image" Target="../media/image29.wmf"/><Relationship Id="rId9" Type="http://schemas.openxmlformats.org/officeDocument/2006/relationships/oleObject" Target="../embeddings/oleObject30.bin"/><Relationship Id="rId14" Type="http://schemas.openxmlformats.org/officeDocument/2006/relationships/image" Target="../media/image34.wmf"/><Relationship Id="rId22" Type="http://schemas.openxmlformats.org/officeDocument/2006/relationships/image" Target="../media/image38.wmf"/></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3.bin"/><Relationship Id="rId18" Type="http://schemas.openxmlformats.org/officeDocument/2006/relationships/image" Target="../media/image47.wmf"/><Relationship Id="rId3" Type="http://schemas.openxmlformats.org/officeDocument/2006/relationships/oleObject" Target="../embeddings/oleObject38.bin"/><Relationship Id="rId21" Type="http://schemas.openxmlformats.org/officeDocument/2006/relationships/oleObject" Target="../embeddings/oleObject47.bin"/><Relationship Id="rId7" Type="http://schemas.openxmlformats.org/officeDocument/2006/relationships/oleObject" Target="../embeddings/oleObject40.bin"/><Relationship Id="rId12" Type="http://schemas.openxmlformats.org/officeDocument/2006/relationships/image" Target="../media/image44.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5.vml"/><Relationship Id="rId6" Type="http://schemas.openxmlformats.org/officeDocument/2006/relationships/image" Target="../media/image41.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3.wmf"/><Relationship Id="rId19" Type="http://schemas.openxmlformats.org/officeDocument/2006/relationships/oleObject" Target="../embeddings/oleObject46.bin"/><Relationship Id="rId4" Type="http://schemas.openxmlformats.org/officeDocument/2006/relationships/image" Target="../media/image40.wmf"/><Relationship Id="rId9" Type="http://schemas.openxmlformats.org/officeDocument/2006/relationships/oleObject" Target="../embeddings/oleObject41.bin"/><Relationship Id="rId14" Type="http://schemas.openxmlformats.org/officeDocument/2006/relationships/image" Target="../media/image45.wmf"/><Relationship Id="rId22" Type="http://schemas.openxmlformats.org/officeDocument/2006/relationships/image" Target="../media/image49.wmf"/></Relationships>
</file>

<file path=ppt/slides/_rels/slide15.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4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7.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49.wmf"/><Relationship Id="rId4" Type="http://schemas.openxmlformats.org/officeDocument/2006/relationships/image" Target="../media/image50.wmf"/><Relationship Id="rId9" Type="http://schemas.openxmlformats.org/officeDocument/2006/relationships/oleObject" Target="../embeddings/oleObject51.bin"/><Relationship Id="rId14" Type="http://schemas.openxmlformats.org/officeDocument/2006/relationships/image" Target="../media/image51.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9.bin"/><Relationship Id="rId18" Type="http://schemas.openxmlformats.org/officeDocument/2006/relationships/image" Target="../media/image59.wmf"/><Relationship Id="rId3" Type="http://schemas.openxmlformats.org/officeDocument/2006/relationships/oleObject" Target="../embeddings/oleObject54.bin"/><Relationship Id="rId21" Type="http://schemas.openxmlformats.org/officeDocument/2006/relationships/oleObject" Target="../embeddings/oleObject63.bin"/><Relationship Id="rId7" Type="http://schemas.openxmlformats.org/officeDocument/2006/relationships/oleObject" Target="../embeddings/oleObject56.bin"/><Relationship Id="rId12" Type="http://schemas.openxmlformats.org/officeDocument/2006/relationships/image" Target="../media/image56.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vmlDrawing" Target="../drawings/vmlDrawing7.vml"/><Relationship Id="rId6" Type="http://schemas.openxmlformats.org/officeDocument/2006/relationships/image" Target="../media/image53.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5.wmf"/><Relationship Id="rId19" Type="http://schemas.openxmlformats.org/officeDocument/2006/relationships/oleObject" Target="../embeddings/oleObject62.bin"/><Relationship Id="rId4" Type="http://schemas.openxmlformats.org/officeDocument/2006/relationships/image" Target="../media/image52.wmf"/><Relationship Id="rId9" Type="http://schemas.openxmlformats.org/officeDocument/2006/relationships/oleObject" Target="../embeddings/oleObject57.bin"/><Relationship Id="rId14" Type="http://schemas.openxmlformats.org/officeDocument/2006/relationships/image" Target="../media/image57.wmf"/><Relationship Id="rId22" Type="http://schemas.openxmlformats.org/officeDocument/2006/relationships/image" Target="../media/image61.wmf"/></Relationships>
</file>

<file path=ppt/slides/_rels/slide17.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9.bin"/><Relationship Id="rId18" Type="http://schemas.openxmlformats.org/officeDocument/2006/relationships/image" Target="../media/image69.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66.wmf"/><Relationship Id="rId17" Type="http://schemas.openxmlformats.org/officeDocument/2006/relationships/oleObject" Target="../embeddings/oleObject71.bin"/><Relationship Id="rId2" Type="http://schemas.openxmlformats.org/officeDocument/2006/relationships/slideLayout" Target="../slideLayouts/slideLayout2.xml"/><Relationship Id="rId16" Type="http://schemas.openxmlformats.org/officeDocument/2006/relationships/image" Target="../media/image68.wmf"/><Relationship Id="rId1" Type="http://schemas.openxmlformats.org/officeDocument/2006/relationships/vmlDrawing" Target="../drawings/vmlDrawing8.vml"/><Relationship Id="rId6" Type="http://schemas.openxmlformats.org/officeDocument/2006/relationships/image" Target="../media/image63.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oleObject" Target="../embeddings/oleObject70.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7.bin"/><Relationship Id="rId14" Type="http://schemas.openxmlformats.org/officeDocument/2006/relationships/image" Target="../media/image6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Problem Solving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4" name="Content Placeholder 3"/>
          <p:cNvSpPr>
            <a:spLocks noGrp="1"/>
          </p:cNvSpPr>
          <p:nvPr>
            <p:ph idx="1"/>
          </p:nvPr>
        </p:nvSpPr>
        <p:spPr/>
        <p:txBody>
          <a:bodyPr/>
          <a:lstStyle/>
          <a:p>
            <a:endParaRPr lang="en-US" dirty="0"/>
          </a:p>
          <a:p>
            <a:endParaRPr lang="en-US" dirty="0"/>
          </a:p>
        </p:txBody>
      </p:sp>
      <p:pic>
        <p:nvPicPr>
          <p:cNvPr id="320514" name="Picture 2"/>
          <p:cNvPicPr>
            <a:picLocks noChangeAspect="1" noChangeArrowheads="1"/>
          </p:cNvPicPr>
          <p:nvPr/>
        </p:nvPicPr>
        <p:blipFill>
          <a:blip r:embed="rId2"/>
          <a:srcRect/>
          <a:stretch>
            <a:fillRect/>
          </a:stretch>
        </p:blipFill>
        <p:spPr bwMode="auto">
          <a:xfrm>
            <a:off x="1200150" y="1447800"/>
            <a:ext cx="6743700" cy="398145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4" name="Content Placeholder 2"/>
          <p:cNvSpPr>
            <a:spLocks noGrp="1"/>
          </p:cNvSpPr>
          <p:nvPr>
            <p:ph idx="1"/>
          </p:nvPr>
        </p:nvSpPr>
        <p:spPr/>
        <p:txBody>
          <a:bodyPr/>
          <a:lstStyle/>
          <a:p>
            <a:r>
              <a:rPr lang="en-US" b="1" dirty="0"/>
              <a:t>Solution </a:t>
            </a:r>
          </a:p>
          <a:p>
            <a:pPr marL="463550" indent="-463550"/>
            <a:r>
              <a:rPr lang="en-US" b="1" dirty="0"/>
              <a:t>a.	</a:t>
            </a:r>
            <a:r>
              <a:rPr lang="en-US" dirty="0"/>
              <a:t>From the bar graph, we can see that the month with the most sales is February with </a:t>
            </a:r>
            <a:r>
              <a:rPr lang="en-US" dirty="0">
                <a:solidFill>
                  <a:srgbClr val="FF0000"/>
                </a:solidFill>
              </a:rPr>
              <a:t>$7590</a:t>
            </a:r>
            <a:r>
              <a:rPr lang="en-US" dirty="0"/>
              <a:t>.</a:t>
            </a:r>
            <a:r>
              <a:rPr lang="en-US" b="1" dirty="0"/>
              <a:t> </a:t>
            </a:r>
          </a:p>
          <a:p>
            <a:pPr marL="463550" indent="-463550"/>
            <a:r>
              <a:rPr lang="en-US" b="1" dirty="0"/>
              <a:t>b.	</a:t>
            </a:r>
            <a:r>
              <a:rPr lang="en-US" dirty="0"/>
              <a:t>The average can be found by finding the sum of the numbers and dividing the sum by the number of numbers.</a:t>
            </a:r>
            <a:r>
              <a:rPr lang="en-US" b="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4" name="Content Placeholder 2"/>
          <p:cNvSpPr>
            <a:spLocks noGrp="1"/>
          </p:cNvSpPr>
          <p:nvPr>
            <p:ph idx="1"/>
          </p:nvPr>
        </p:nvSpPr>
        <p:spPr>
          <a:xfrm>
            <a:off x="457200" y="1280160"/>
            <a:ext cx="8229600" cy="4663440"/>
          </a:xfrm>
        </p:spPr>
        <p:txBody>
          <a:bodyPr/>
          <a:lstStyle/>
          <a:p>
            <a:endParaRPr lang="en-US" dirty="0"/>
          </a:p>
          <a:p>
            <a:endParaRPr lang="en-US" dirty="0"/>
          </a:p>
          <a:p>
            <a:endParaRPr lang="en-US" dirty="0"/>
          </a:p>
          <a:p>
            <a:endParaRPr lang="en-US" dirty="0"/>
          </a:p>
          <a:p>
            <a:endParaRPr lang="en-US" dirty="0"/>
          </a:p>
          <a:p>
            <a:pPr>
              <a:lnSpc>
                <a:spcPct val="150000"/>
              </a:lnSpc>
            </a:pPr>
            <a:endParaRPr lang="en-US" dirty="0"/>
          </a:p>
          <a:p>
            <a:r>
              <a:rPr lang="en-US" dirty="0"/>
              <a:t>The sum, </a:t>
            </a:r>
            <a:r>
              <a:rPr lang="en-US" dirty="0">
                <a:solidFill>
                  <a:srgbClr val="FF00FF"/>
                </a:solidFill>
              </a:rPr>
              <a:t>36,000</a:t>
            </a:r>
            <a:r>
              <a:rPr lang="en-US" dirty="0"/>
              <a:t>, is divided by </a:t>
            </a:r>
            <a:r>
              <a:rPr lang="en-US" dirty="0">
                <a:solidFill>
                  <a:srgbClr val="9900CC"/>
                </a:solidFill>
              </a:rPr>
              <a:t>6</a:t>
            </a:r>
            <a:r>
              <a:rPr lang="en-US" dirty="0"/>
              <a:t> because six numbers are being added. The average sales per month over six months is </a:t>
            </a:r>
            <a:r>
              <a:rPr lang="en-US" dirty="0">
                <a:solidFill>
                  <a:srgbClr val="FF0000"/>
                </a:solidFill>
              </a:rPr>
              <a:t>$6,000</a:t>
            </a:r>
            <a:r>
              <a:rPr lang="en-US" dirty="0"/>
              <a:t>. </a:t>
            </a:r>
          </a:p>
        </p:txBody>
      </p:sp>
      <p:sp>
        <p:nvSpPr>
          <p:cNvPr id="6" name="Rectangle 5"/>
          <p:cNvSpPr/>
          <p:nvPr/>
        </p:nvSpPr>
        <p:spPr>
          <a:xfrm>
            <a:off x="6781800" y="1195696"/>
            <a:ext cx="1214115" cy="400110"/>
          </a:xfrm>
          <a:prstGeom prst="rect">
            <a:avLst/>
          </a:prstGeom>
        </p:spPr>
        <p:txBody>
          <a:bodyPr wrap="none">
            <a:spAutoFit/>
          </a:bodyPr>
          <a:lstStyle/>
          <a:p>
            <a:r>
              <a:rPr lang="en-US" sz="2000" dirty="0">
                <a:solidFill>
                  <a:srgbClr val="008080"/>
                </a:solidFill>
              </a:rPr>
              <a:t>(average) </a:t>
            </a:r>
          </a:p>
        </p:txBody>
      </p:sp>
      <p:graphicFrame>
        <p:nvGraphicFramePr>
          <p:cNvPr id="3076" name="Object 4"/>
          <p:cNvGraphicFramePr>
            <a:graphicFrameLocks noChangeAspect="1"/>
          </p:cNvGraphicFramePr>
          <p:nvPr/>
        </p:nvGraphicFramePr>
        <p:xfrm>
          <a:off x="1054100" y="1094096"/>
          <a:ext cx="1473200" cy="419100"/>
        </p:xfrm>
        <a:graphic>
          <a:graphicData uri="http://schemas.openxmlformats.org/presentationml/2006/ole">
            <mc:AlternateContent xmlns:mc="http://schemas.openxmlformats.org/markup-compatibility/2006">
              <mc:Choice xmlns:v="urn:schemas-microsoft-com:vml" Requires="v">
                <p:oleObj spid="_x0000_s3098" name="Equation" r:id="rId3" imgW="1473120" imgH="419040" progId="Equation.DSMT4">
                  <p:embed/>
                </p:oleObj>
              </mc:Choice>
              <mc:Fallback>
                <p:oleObj name="Equation" r:id="rId3" imgW="1473120" imgH="419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1094096"/>
                        <a:ext cx="1473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1536700" y="1627496"/>
          <a:ext cx="990600" cy="381000"/>
        </p:xfrm>
        <a:graphic>
          <a:graphicData uri="http://schemas.openxmlformats.org/presentationml/2006/ole">
            <mc:AlternateContent xmlns:mc="http://schemas.openxmlformats.org/markup-compatibility/2006">
              <mc:Choice xmlns:v="urn:schemas-microsoft-com:vml" Requires="v">
                <p:oleObj spid="_x0000_s3099" name="Equation" r:id="rId5" imgW="990360" imgH="380880" progId="Equation.DSMT4">
                  <p:embed/>
                </p:oleObj>
              </mc:Choice>
              <mc:Fallback>
                <p:oleObj name="Equation" r:id="rId5" imgW="990360" imgH="3808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36700" y="1627496"/>
                        <a:ext cx="99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536700" y="2133600"/>
          <a:ext cx="990600" cy="381000"/>
        </p:xfrm>
        <a:graphic>
          <a:graphicData uri="http://schemas.openxmlformats.org/presentationml/2006/ole">
            <mc:AlternateContent xmlns:mc="http://schemas.openxmlformats.org/markup-compatibility/2006">
              <mc:Choice xmlns:v="urn:schemas-microsoft-com:vml" Requires="v">
                <p:oleObj spid="_x0000_s3100" name="Equation" r:id="rId7" imgW="990360" imgH="380880" progId="Equation.DSMT4">
                  <p:embed/>
                </p:oleObj>
              </mc:Choice>
              <mc:Fallback>
                <p:oleObj name="Equation" r:id="rId7" imgW="99036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36700" y="2133600"/>
                        <a:ext cx="99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524000" y="2590800"/>
          <a:ext cx="1003300" cy="381000"/>
        </p:xfrm>
        <a:graphic>
          <a:graphicData uri="http://schemas.openxmlformats.org/presentationml/2006/ole">
            <mc:AlternateContent xmlns:mc="http://schemas.openxmlformats.org/markup-compatibility/2006">
              <mc:Choice xmlns:v="urn:schemas-microsoft-com:vml" Requires="v">
                <p:oleObj spid="_x0000_s3101" name="Equation" r:id="rId9" imgW="1002960" imgH="380880" progId="Equation.DSMT4">
                  <p:embed/>
                </p:oleObj>
              </mc:Choice>
              <mc:Fallback>
                <p:oleObj name="Equation" r:id="rId9" imgW="100296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2590800"/>
                        <a:ext cx="100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1511300" y="3124200"/>
          <a:ext cx="1016000" cy="381000"/>
        </p:xfrm>
        <a:graphic>
          <a:graphicData uri="http://schemas.openxmlformats.org/presentationml/2006/ole">
            <mc:AlternateContent xmlns:mc="http://schemas.openxmlformats.org/markup-compatibility/2006">
              <mc:Choice xmlns:v="urn:schemas-microsoft-com:vml" Requires="v">
                <p:oleObj spid="_x0000_s3102" name="Equation" r:id="rId11" imgW="1015920" imgH="380880" progId="Equation.DSMT4">
                  <p:embed/>
                </p:oleObj>
              </mc:Choice>
              <mc:Fallback>
                <p:oleObj name="Equation" r:id="rId11" imgW="1015920" imgH="380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1300" y="3124200"/>
                        <a:ext cx="101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1003300" y="3554104"/>
          <a:ext cx="1524000" cy="495300"/>
        </p:xfrm>
        <a:graphic>
          <a:graphicData uri="http://schemas.openxmlformats.org/presentationml/2006/ole">
            <mc:AlternateContent xmlns:mc="http://schemas.openxmlformats.org/markup-compatibility/2006">
              <mc:Choice xmlns:v="urn:schemas-microsoft-com:vml" Requires="v">
                <p:oleObj spid="_x0000_s3103" name="Equation" r:id="rId13" imgW="1523880" imgH="495000" progId="Equation.DSMT4">
                  <p:embed/>
                </p:oleObj>
              </mc:Choice>
              <mc:Fallback>
                <p:oleObj name="Equation" r:id="rId13" imgW="1523880" imgH="4950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03300" y="3554104"/>
                        <a:ext cx="1524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961032" y="4114800"/>
          <a:ext cx="1562100" cy="419100"/>
        </p:xfrm>
        <a:graphic>
          <a:graphicData uri="http://schemas.openxmlformats.org/presentationml/2006/ole">
            <mc:AlternateContent xmlns:mc="http://schemas.openxmlformats.org/markup-compatibility/2006">
              <mc:Choice xmlns:v="urn:schemas-microsoft-com:vml" Requires="v">
                <p:oleObj spid="_x0000_s3104" name="Equation" r:id="rId15" imgW="1562040" imgH="419040" progId="Equation.DSMT4">
                  <p:embed/>
                </p:oleObj>
              </mc:Choice>
              <mc:Fallback>
                <p:oleObj name="Equation" r:id="rId15" imgW="1562040" imgH="4190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61032" y="4114800"/>
                        <a:ext cx="1562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724400" y="1219200"/>
          <a:ext cx="1384300" cy="419100"/>
        </p:xfrm>
        <a:graphic>
          <a:graphicData uri="http://schemas.openxmlformats.org/presentationml/2006/ole">
            <mc:AlternateContent xmlns:mc="http://schemas.openxmlformats.org/markup-compatibility/2006">
              <mc:Choice xmlns:v="urn:schemas-microsoft-com:vml" Requires="v">
                <p:oleObj spid="_x0000_s3105" name="Equation" r:id="rId17" imgW="1384200" imgH="419040" progId="Equation.DSMT4">
                  <p:embed/>
                </p:oleObj>
              </mc:Choice>
              <mc:Fallback>
                <p:oleObj name="Equation" r:id="rId17" imgW="1384200" imgH="4190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24400" y="1219200"/>
                        <a:ext cx="1384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4681538" y="2224088"/>
          <a:ext cx="1384300" cy="495300"/>
        </p:xfrm>
        <a:graphic>
          <a:graphicData uri="http://schemas.openxmlformats.org/presentationml/2006/ole">
            <mc:AlternateContent xmlns:mc="http://schemas.openxmlformats.org/markup-compatibility/2006">
              <mc:Choice xmlns:v="urn:schemas-microsoft-com:vml" Requires="v">
                <p:oleObj spid="_x0000_s3106" name="Equation" r:id="rId19" imgW="1384200" imgH="495000" progId="Equation.DSMT4">
                  <p:embed/>
                </p:oleObj>
              </mc:Choice>
              <mc:Fallback>
                <p:oleObj name="Equation" r:id="rId19" imgW="1384200" imgH="4950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81538" y="2224088"/>
                        <a:ext cx="1384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5870244" y="2844800"/>
          <a:ext cx="215900" cy="292100"/>
        </p:xfrm>
        <a:graphic>
          <a:graphicData uri="http://schemas.openxmlformats.org/presentationml/2006/ole">
            <mc:AlternateContent xmlns:mc="http://schemas.openxmlformats.org/markup-compatibility/2006">
              <mc:Choice xmlns:v="urn:schemas-microsoft-com:vml" Requires="v">
                <p:oleObj spid="_x0000_s3107" name="Equation" r:id="rId21" imgW="215640" imgH="291960" progId="Equation.DSMT4">
                  <p:embed/>
                </p:oleObj>
              </mc:Choice>
              <mc:Fallback>
                <p:oleObj name="Equation" r:id="rId21" imgW="215640" imgH="2919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870244" y="2844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6" name="Object 14"/>
          <p:cNvGraphicFramePr>
            <a:graphicFrameLocks noChangeAspect="1"/>
          </p:cNvGraphicFramePr>
          <p:nvPr/>
        </p:nvGraphicFramePr>
        <p:xfrm>
          <a:off x="4363090" y="1295400"/>
          <a:ext cx="1739900" cy="901700"/>
        </p:xfrm>
        <a:graphic>
          <a:graphicData uri="http://schemas.openxmlformats.org/presentationml/2006/ole">
            <mc:AlternateContent xmlns:mc="http://schemas.openxmlformats.org/markup-compatibility/2006">
              <mc:Choice xmlns:v="urn:schemas-microsoft-com:vml" Requires="v">
                <p:oleObj spid="_x0000_s3108" name="Equation" r:id="rId23" imgW="1739880" imgH="901440" progId="Equation.DSMT4">
                  <p:embed/>
                </p:oleObj>
              </mc:Choice>
              <mc:Fallback>
                <p:oleObj name="Equation" r:id="rId23" imgW="1739880" imgH="90144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63090" y="1295400"/>
                        <a:ext cx="1739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t>
            </a:r>
          </a:p>
        </p:txBody>
      </p:sp>
      <p:sp>
        <p:nvSpPr>
          <p:cNvPr id="3" name="Content Placeholder 2"/>
          <p:cNvSpPr>
            <a:spLocks noGrp="1"/>
          </p:cNvSpPr>
          <p:nvPr>
            <p:ph idx="1"/>
          </p:nvPr>
        </p:nvSpPr>
        <p:spPr/>
        <p:txBody>
          <a:bodyPr/>
          <a:lstStyle/>
          <a:p>
            <a:r>
              <a:rPr lang="en-US" dirty="0"/>
              <a:t>Find the average of the three numbers </a:t>
            </a:r>
            <a:r>
              <a:rPr lang="en-US" dirty="0">
                <a:solidFill>
                  <a:srgbClr val="0000FF"/>
                </a:solidFill>
              </a:rPr>
              <a:t>32</a:t>
            </a:r>
            <a:r>
              <a:rPr lang="en-US" dirty="0"/>
              <a:t>, </a:t>
            </a:r>
            <a:r>
              <a:rPr lang="en-US" dirty="0">
                <a:solidFill>
                  <a:srgbClr val="0000FF"/>
                </a:solidFill>
              </a:rPr>
              <a:t>47</a:t>
            </a:r>
            <a:r>
              <a:rPr lang="en-US" dirty="0"/>
              <a:t>, and </a:t>
            </a:r>
            <a:r>
              <a:rPr lang="en-US" dirty="0">
                <a:solidFill>
                  <a:srgbClr val="0000FF"/>
                </a:solidFill>
              </a:rPr>
              <a:t>23</a:t>
            </a:r>
            <a:r>
              <a:rPr lang="en-US" dirty="0"/>
              <a:t>.</a:t>
            </a:r>
          </a:p>
          <a:p>
            <a:r>
              <a:rPr lang="en-US" b="1" dirty="0"/>
              <a:t>Solution </a:t>
            </a:r>
            <a:r>
              <a:rPr lang="en-US" dirty="0"/>
              <a:t> </a:t>
            </a:r>
          </a:p>
        </p:txBody>
      </p:sp>
      <p:sp>
        <p:nvSpPr>
          <p:cNvPr id="4" name="Rectangle 3"/>
          <p:cNvSpPr/>
          <p:nvPr/>
        </p:nvSpPr>
        <p:spPr>
          <a:xfrm>
            <a:off x="457200" y="4966648"/>
            <a:ext cx="8229600" cy="954107"/>
          </a:xfrm>
          <a:prstGeom prst="rect">
            <a:avLst/>
          </a:prstGeom>
        </p:spPr>
        <p:txBody>
          <a:bodyPr wrap="square">
            <a:spAutoFit/>
          </a:bodyPr>
          <a:lstStyle/>
          <a:p>
            <a:r>
              <a:rPr lang="en-US" sz="2800" dirty="0"/>
              <a:t>The sum, </a:t>
            </a:r>
            <a:r>
              <a:rPr lang="en-US" sz="2800" dirty="0">
                <a:solidFill>
                  <a:srgbClr val="FF00FF"/>
                </a:solidFill>
              </a:rPr>
              <a:t>102</a:t>
            </a:r>
            <a:r>
              <a:rPr lang="en-US" sz="2800" dirty="0"/>
              <a:t>, is divided by </a:t>
            </a:r>
            <a:r>
              <a:rPr lang="en-US" sz="2800" dirty="0">
                <a:solidFill>
                  <a:srgbClr val="9900CC"/>
                </a:solidFill>
              </a:rPr>
              <a:t>3</a:t>
            </a:r>
            <a:r>
              <a:rPr lang="en-US" sz="2800" dirty="0"/>
              <a:t> because three numbers are being added. </a:t>
            </a:r>
          </a:p>
        </p:txBody>
      </p:sp>
      <p:sp>
        <p:nvSpPr>
          <p:cNvPr id="7" name="Rectangle 6"/>
          <p:cNvSpPr/>
          <p:nvPr/>
        </p:nvSpPr>
        <p:spPr>
          <a:xfrm>
            <a:off x="5029200" y="2245056"/>
            <a:ext cx="2514600" cy="400110"/>
          </a:xfrm>
          <a:prstGeom prst="rect">
            <a:avLst/>
          </a:prstGeom>
        </p:spPr>
        <p:txBody>
          <a:bodyPr wrap="square">
            <a:spAutoFit/>
          </a:bodyPr>
          <a:lstStyle/>
          <a:p>
            <a:r>
              <a:rPr lang="en-US" sz="2000" dirty="0">
                <a:solidFill>
                  <a:srgbClr val="008080"/>
                </a:solidFill>
              </a:rPr>
              <a:t>(average) </a:t>
            </a:r>
          </a:p>
        </p:txBody>
      </p:sp>
      <p:graphicFrame>
        <p:nvGraphicFramePr>
          <p:cNvPr id="4100" name="Object 4"/>
          <p:cNvGraphicFramePr>
            <a:graphicFrameLocks noChangeAspect="1"/>
          </p:cNvGraphicFramePr>
          <p:nvPr/>
        </p:nvGraphicFramePr>
        <p:xfrm>
          <a:off x="1649104" y="2743200"/>
          <a:ext cx="444500" cy="381000"/>
        </p:xfrm>
        <a:graphic>
          <a:graphicData uri="http://schemas.openxmlformats.org/presentationml/2006/ole">
            <mc:AlternateContent xmlns:mc="http://schemas.openxmlformats.org/markup-compatibility/2006">
              <mc:Choice xmlns:v="urn:schemas-microsoft-com:vml" Requires="v">
                <p:oleObj spid="_x0000_s4122" name="Equation" r:id="rId3" imgW="444240" imgH="380880" progId="Equation.DSMT4">
                  <p:embed/>
                </p:oleObj>
              </mc:Choice>
              <mc:Fallback>
                <p:oleObj name="Equation" r:id="rId3" imgW="444240" imgH="3808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9104" y="2743200"/>
                        <a:ext cx="444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613848" y="3268640"/>
          <a:ext cx="482600" cy="381000"/>
        </p:xfrm>
        <a:graphic>
          <a:graphicData uri="http://schemas.openxmlformats.org/presentationml/2006/ole">
            <mc:AlternateContent xmlns:mc="http://schemas.openxmlformats.org/markup-compatibility/2006">
              <mc:Choice xmlns:v="urn:schemas-microsoft-com:vml" Requires="v">
                <p:oleObj spid="_x0000_s4123" name="Equation" r:id="rId5" imgW="482400" imgH="380880" progId="Equation.DSMT4">
                  <p:embed/>
                </p:oleObj>
              </mc:Choice>
              <mc:Fallback>
                <p:oleObj name="Equation" r:id="rId5" imgW="482400" imgH="3808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3848" y="3268640"/>
                        <a:ext cx="482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219200" y="3692856"/>
          <a:ext cx="863600" cy="495300"/>
        </p:xfrm>
        <a:graphic>
          <a:graphicData uri="http://schemas.openxmlformats.org/presentationml/2006/ole">
            <mc:AlternateContent xmlns:mc="http://schemas.openxmlformats.org/markup-compatibility/2006">
              <mc:Choice xmlns:v="urn:schemas-microsoft-com:vml" Requires="v">
                <p:oleObj spid="_x0000_s4124" name="Equation" r:id="rId7" imgW="863280" imgH="495000" progId="Equation.DSMT4">
                  <p:embed/>
                </p:oleObj>
              </mc:Choice>
              <mc:Fallback>
                <p:oleObj name="Equation" r:id="rId7" imgW="863280" imgH="4950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692856"/>
                        <a:ext cx="863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1371600" y="4267200"/>
          <a:ext cx="711200" cy="381000"/>
        </p:xfrm>
        <a:graphic>
          <a:graphicData uri="http://schemas.openxmlformats.org/presentationml/2006/ole">
            <mc:AlternateContent xmlns:mc="http://schemas.openxmlformats.org/markup-compatibility/2006">
              <mc:Choice xmlns:v="urn:schemas-microsoft-com:vml" Requires="v">
                <p:oleObj spid="_x0000_s4125" name="Equation" r:id="rId9" imgW="711000" imgH="380880" progId="Equation.DSMT4">
                  <p:embed/>
                </p:oleObj>
              </mc:Choice>
              <mc:Fallback>
                <p:oleObj name="Equation" r:id="rId9" imgW="71100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267200"/>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594100" y="2590800"/>
          <a:ext cx="1054100" cy="571500"/>
        </p:xfrm>
        <a:graphic>
          <a:graphicData uri="http://schemas.openxmlformats.org/presentationml/2006/ole">
            <mc:AlternateContent xmlns:mc="http://schemas.openxmlformats.org/markup-compatibility/2006">
              <mc:Choice xmlns:v="urn:schemas-microsoft-com:vml" Requires="v">
                <p:oleObj spid="_x0000_s4126" name="Equation" r:id="rId11" imgW="1054080" imgH="571320" progId="Equation.DSMT4">
                  <p:embed/>
                </p:oleObj>
              </mc:Choice>
              <mc:Fallback>
                <p:oleObj name="Equation" r:id="rId11" imgW="1054080" imgH="571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94100" y="2590800"/>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4120488" y="3630304"/>
          <a:ext cx="431800" cy="381000"/>
        </p:xfrm>
        <a:graphic>
          <a:graphicData uri="http://schemas.openxmlformats.org/presentationml/2006/ole">
            <mc:AlternateContent xmlns:mc="http://schemas.openxmlformats.org/markup-compatibility/2006">
              <mc:Choice xmlns:v="urn:schemas-microsoft-com:vml" Requires="v">
                <p:oleObj spid="_x0000_s4127" name="Equation" r:id="rId13" imgW="431640" imgH="380880" progId="Equation.DSMT4">
                  <p:embed/>
                </p:oleObj>
              </mc:Choice>
              <mc:Fallback>
                <p:oleObj name="Equation" r:id="rId13" imgW="431640" imgH="3808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20488" y="3630304"/>
                        <a:ext cx="43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4030640" y="3997656"/>
          <a:ext cx="546100" cy="495300"/>
        </p:xfrm>
        <a:graphic>
          <a:graphicData uri="http://schemas.openxmlformats.org/presentationml/2006/ole">
            <mc:AlternateContent xmlns:mc="http://schemas.openxmlformats.org/markup-compatibility/2006">
              <mc:Choice xmlns:v="urn:schemas-microsoft-com:vml" Requires="v">
                <p:oleObj spid="_x0000_s4128" name="Equation" r:id="rId15" imgW="545760" imgH="495000" progId="Equation.DSMT4">
                  <p:embed/>
                </p:oleObj>
              </mc:Choice>
              <mc:Fallback>
                <p:oleObj name="Equation" r:id="rId15" imgW="545760" imgH="4950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30640" y="3997656"/>
                        <a:ext cx="546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376384" y="4544704"/>
          <a:ext cx="215900" cy="292100"/>
        </p:xfrm>
        <a:graphic>
          <a:graphicData uri="http://schemas.openxmlformats.org/presentationml/2006/ole">
            <mc:AlternateContent xmlns:mc="http://schemas.openxmlformats.org/markup-compatibility/2006">
              <mc:Choice xmlns:v="urn:schemas-microsoft-com:vml" Requires="v">
                <p:oleObj spid="_x0000_s4129" name="Equation" r:id="rId17" imgW="215640" imgH="291960" progId="Equation.DSMT4">
                  <p:embed/>
                </p:oleObj>
              </mc:Choice>
              <mc:Fallback>
                <p:oleObj name="Equation" r:id="rId17" imgW="21564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76384" y="454470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4142096" y="2246313"/>
          <a:ext cx="190500" cy="292100"/>
        </p:xfrm>
        <a:graphic>
          <a:graphicData uri="http://schemas.openxmlformats.org/presentationml/2006/ole">
            <mc:AlternateContent xmlns:mc="http://schemas.openxmlformats.org/markup-compatibility/2006">
              <mc:Choice xmlns:v="urn:schemas-microsoft-com:vml" Requires="v">
                <p:oleObj spid="_x0000_s4130" name="Equation" r:id="rId19" imgW="190440" imgH="291960" progId="Equation.DSMT4">
                  <p:embed/>
                </p:oleObj>
              </mc:Choice>
              <mc:Fallback>
                <p:oleObj name="Equation" r:id="rId19" imgW="19044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42096" y="2246313"/>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3899848" y="3096904"/>
          <a:ext cx="609600" cy="495300"/>
        </p:xfrm>
        <a:graphic>
          <a:graphicData uri="http://schemas.openxmlformats.org/presentationml/2006/ole">
            <mc:AlternateContent xmlns:mc="http://schemas.openxmlformats.org/markup-compatibility/2006">
              <mc:Choice xmlns:v="urn:schemas-microsoft-com:vml" Requires="v">
                <p:oleObj spid="_x0000_s4131" name="Equation" r:id="rId21" imgW="609480" imgH="495000" progId="Equation.DSMT4">
                  <p:embed/>
                </p:oleObj>
              </mc:Choice>
              <mc:Fallback>
                <p:oleObj name="Equation" r:id="rId21" imgW="609480" imgH="49500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99848" y="3096904"/>
                        <a:ext cx="609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4392304" y="2246313"/>
          <a:ext cx="215900" cy="279400"/>
        </p:xfrm>
        <a:graphic>
          <a:graphicData uri="http://schemas.openxmlformats.org/presentationml/2006/ole">
            <mc:AlternateContent xmlns:mc="http://schemas.openxmlformats.org/markup-compatibility/2006">
              <mc:Choice xmlns:v="urn:schemas-microsoft-com:vml" Requires="v">
                <p:oleObj spid="_x0000_s4132" name="Equation" r:id="rId23" imgW="215640" imgH="279360" progId="Equation.DSMT4">
                  <p:embed/>
                </p:oleObj>
              </mc:Choice>
              <mc:Fallback>
                <p:oleObj name="Equation" r:id="rId23" imgW="215640" imgH="2793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92304" y="2246313"/>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0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t>
            </a:r>
          </a:p>
        </p:txBody>
      </p:sp>
      <p:sp>
        <p:nvSpPr>
          <p:cNvPr id="3" name="Content Placeholder 2"/>
          <p:cNvSpPr>
            <a:spLocks noGrp="1"/>
          </p:cNvSpPr>
          <p:nvPr>
            <p:ph idx="1"/>
          </p:nvPr>
        </p:nvSpPr>
        <p:spPr/>
        <p:txBody>
          <a:bodyPr/>
          <a:lstStyle/>
          <a:p>
            <a:r>
              <a:rPr lang="en-US" dirty="0"/>
              <a:t>Suppose five people had the following incomes for one year: </a:t>
            </a:r>
            <a:r>
              <a:rPr lang="en-US" dirty="0">
                <a:solidFill>
                  <a:srgbClr val="0000FF"/>
                </a:solidFill>
              </a:rPr>
              <a:t>$23,000</a:t>
            </a:r>
            <a:r>
              <a:rPr lang="en-US" dirty="0"/>
              <a:t>; </a:t>
            </a:r>
            <a:r>
              <a:rPr lang="en-US" dirty="0">
                <a:solidFill>
                  <a:srgbClr val="0000FF"/>
                </a:solidFill>
              </a:rPr>
              <a:t>$24,000</a:t>
            </a:r>
            <a:r>
              <a:rPr lang="en-US" dirty="0"/>
              <a:t>; </a:t>
            </a:r>
            <a:r>
              <a:rPr lang="en-US" dirty="0">
                <a:solidFill>
                  <a:srgbClr val="0000FF"/>
                </a:solidFill>
              </a:rPr>
              <a:t>$25,000</a:t>
            </a:r>
            <a:r>
              <a:rPr lang="en-US" dirty="0"/>
              <a:t>; </a:t>
            </a:r>
            <a:r>
              <a:rPr lang="en-US" dirty="0">
                <a:solidFill>
                  <a:srgbClr val="0000FF"/>
                </a:solidFill>
              </a:rPr>
              <a:t>$26,000</a:t>
            </a:r>
            <a:r>
              <a:rPr lang="en-US" dirty="0"/>
              <a:t>; </a:t>
            </a:r>
            <a:r>
              <a:rPr lang="en-US" dirty="0">
                <a:solidFill>
                  <a:srgbClr val="0000FF"/>
                </a:solidFill>
              </a:rPr>
              <a:t>$27,000</a:t>
            </a:r>
            <a:r>
              <a:rPr lang="en-US" dirty="0"/>
              <a:t>. Find their average income. </a:t>
            </a:r>
          </a:p>
          <a:p>
            <a:r>
              <a:rPr lang="en-US" b="1" dirty="0"/>
              <a:t>Solution </a:t>
            </a:r>
            <a:endParaRPr lang="en-US" dirty="0"/>
          </a:p>
        </p:txBody>
      </p:sp>
      <p:sp>
        <p:nvSpPr>
          <p:cNvPr id="4" name="Rectangle 3"/>
          <p:cNvSpPr/>
          <p:nvPr/>
        </p:nvSpPr>
        <p:spPr>
          <a:xfrm>
            <a:off x="457200" y="5535304"/>
            <a:ext cx="8229600" cy="523220"/>
          </a:xfrm>
          <a:prstGeom prst="rect">
            <a:avLst/>
          </a:prstGeom>
        </p:spPr>
        <p:txBody>
          <a:bodyPr wrap="square">
            <a:spAutoFit/>
          </a:bodyPr>
          <a:lstStyle/>
          <a:p>
            <a:r>
              <a:rPr lang="en-US" sz="2800" dirty="0"/>
              <a:t>The average income is </a:t>
            </a:r>
            <a:r>
              <a:rPr lang="en-US" sz="2800" dirty="0">
                <a:solidFill>
                  <a:srgbClr val="FF0000"/>
                </a:solidFill>
              </a:rPr>
              <a:t>$25,000</a:t>
            </a:r>
            <a:r>
              <a:rPr lang="en-US" sz="2800" dirty="0"/>
              <a:t>. </a:t>
            </a:r>
          </a:p>
        </p:txBody>
      </p:sp>
      <p:graphicFrame>
        <p:nvGraphicFramePr>
          <p:cNvPr id="5124" name="Object 4"/>
          <p:cNvGraphicFramePr>
            <a:graphicFrameLocks noChangeAspect="1"/>
          </p:cNvGraphicFramePr>
          <p:nvPr/>
        </p:nvGraphicFramePr>
        <p:xfrm>
          <a:off x="2354240" y="2729552"/>
          <a:ext cx="1917700" cy="419100"/>
        </p:xfrm>
        <a:graphic>
          <a:graphicData uri="http://schemas.openxmlformats.org/presentationml/2006/ole">
            <mc:AlternateContent xmlns:mc="http://schemas.openxmlformats.org/markup-compatibility/2006">
              <mc:Choice xmlns:v="urn:schemas-microsoft-com:vml" Requires="v">
                <p:oleObj spid="_x0000_s5144" name="Equation" r:id="rId3" imgW="1917360" imgH="419040" progId="Equation.DSMT4">
                  <p:embed/>
                </p:oleObj>
              </mc:Choice>
              <mc:Fallback>
                <p:oleObj name="Equation" r:id="rId3" imgW="1917360" imgH="419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4240" y="2729552"/>
                        <a:ext cx="1917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873992" y="3241201"/>
          <a:ext cx="1397000" cy="381000"/>
        </p:xfrm>
        <a:graphic>
          <a:graphicData uri="http://schemas.openxmlformats.org/presentationml/2006/ole">
            <mc:AlternateContent xmlns:mc="http://schemas.openxmlformats.org/markup-compatibility/2006">
              <mc:Choice xmlns:v="urn:schemas-microsoft-com:vml" Requires="v">
                <p:oleObj spid="_x0000_s5145" name="Equation" r:id="rId5" imgW="1396800" imgH="380880" progId="Equation.DSMT4">
                  <p:embed/>
                </p:oleObj>
              </mc:Choice>
              <mc:Fallback>
                <p:oleObj name="Equation" r:id="rId5" imgW="1396800" imgH="3808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3992" y="3241201"/>
                        <a:ext cx="139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881952" y="3714750"/>
          <a:ext cx="1384300" cy="381000"/>
        </p:xfrm>
        <a:graphic>
          <a:graphicData uri="http://schemas.openxmlformats.org/presentationml/2006/ole">
            <mc:AlternateContent xmlns:mc="http://schemas.openxmlformats.org/markup-compatibility/2006">
              <mc:Choice xmlns:v="urn:schemas-microsoft-com:vml" Requires="v">
                <p:oleObj spid="_x0000_s5146" name="Equation" r:id="rId7" imgW="1384200" imgH="380880" progId="Equation.DSMT4">
                  <p:embed/>
                </p:oleObj>
              </mc:Choice>
              <mc:Fallback>
                <p:oleObj name="Equation" r:id="rId7" imgW="138420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81952" y="3714750"/>
                        <a:ext cx="138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895600" y="4188299"/>
          <a:ext cx="1384300" cy="381000"/>
        </p:xfrm>
        <a:graphic>
          <a:graphicData uri="http://schemas.openxmlformats.org/presentationml/2006/ole">
            <mc:AlternateContent xmlns:mc="http://schemas.openxmlformats.org/markup-compatibility/2006">
              <mc:Choice xmlns:v="urn:schemas-microsoft-com:vml" Requires="v">
                <p:oleObj spid="_x0000_s5147" name="Equation" r:id="rId9" imgW="1384200" imgH="380880" progId="Equation.DSMT4">
                  <p:embed/>
                </p:oleObj>
              </mc:Choice>
              <mc:Fallback>
                <p:oleObj name="Equation" r:id="rId9" imgW="138420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95600" y="4188299"/>
                        <a:ext cx="138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487304" y="4661848"/>
          <a:ext cx="1803400" cy="495300"/>
        </p:xfrm>
        <a:graphic>
          <a:graphicData uri="http://schemas.openxmlformats.org/presentationml/2006/ole">
            <mc:AlternateContent xmlns:mc="http://schemas.openxmlformats.org/markup-compatibility/2006">
              <mc:Choice xmlns:v="urn:schemas-microsoft-com:vml" Requires="v">
                <p:oleObj spid="_x0000_s5148" name="Equation" r:id="rId11" imgW="1803240" imgH="495000" progId="Equation.DSMT4">
                  <p:embed/>
                </p:oleObj>
              </mc:Choice>
              <mc:Fallback>
                <p:oleObj name="Equation" r:id="rId11" imgW="1803240" imgH="4950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7304" y="4661848"/>
                        <a:ext cx="1803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2438400" y="5189560"/>
          <a:ext cx="1828800" cy="419100"/>
        </p:xfrm>
        <a:graphic>
          <a:graphicData uri="http://schemas.openxmlformats.org/presentationml/2006/ole">
            <mc:AlternateContent xmlns:mc="http://schemas.openxmlformats.org/markup-compatibility/2006">
              <mc:Choice xmlns:v="urn:schemas-microsoft-com:vml" Requires="v">
                <p:oleObj spid="_x0000_s5149" name="Equation" r:id="rId13" imgW="1828800" imgH="419040" progId="Equation.DSMT4">
                  <p:embed/>
                </p:oleObj>
              </mc:Choice>
              <mc:Fallback>
                <p:oleObj name="Equation" r:id="rId13" imgW="1828800" imgH="4190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8400" y="5189560"/>
                        <a:ext cx="1828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5486400" y="2743200"/>
          <a:ext cx="1752600" cy="419100"/>
        </p:xfrm>
        <a:graphic>
          <a:graphicData uri="http://schemas.openxmlformats.org/presentationml/2006/ole">
            <mc:AlternateContent xmlns:mc="http://schemas.openxmlformats.org/markup-compatibility/2006">
              <mc:Choice xmlns:v="urn:schemas-microsoft-com:vml" Requires="v">
                <p:oleObj spid="_x0000_s5150" name="Equation" r:id="rId15" imgW="1752480" imgH="419040" progId="Equation.DSMT4">
                  <p:embed/>
                </p:oleObj>
              </mc:Choice>
              <mc:Fallback>
                <p:oleObj name="Equation" r:id="rId15" imgW="1752480" imgH="4190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6400" y="2743200"/>
                        <a:ext cx="1752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5611504" y="3785548"/>
          <a:ext cx="1625600" cy="495300"/>
        </p:xfrm>
        <a:graphic>
          <a:graphicData uri="http://schemas.openxmlformats.org/presentationml/2006/ole">
            <mc:AlternateContent xmlns:mc="http://schemas.openxmlformats.org/markup-compatibility/2006">
              <mc:Choice xmlns:v="urn:schemas-microsoft-com:vml" Requires="v">
                <p:oleObj spid="_x0000_s5151" name="Equation" r:id="rId17" imgW="1625400" imgH="495000" progId="Equation.DSMT4">
                  <p:embed/>
                </p:oleObj>
              </mc:Choice>
              <mc:Fallback>
                <p:oleObj name="Equation" r:id="rId17" imgW="1625400" imgH="4950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11504" y="3785548"/>
                        <a:ext cx="1625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6996752" y="4419600"/>
          <a:ext cx="215900" cy="292100"/>
        </p:xfrm>
        <a:graphic>
          <a:graphicData uri="http://schemas.openxmlformats.org/presentationml/2006/ole">
            <mc:AlternateContent xmlns:mc="http://schemas.openxmlformats.org/markup-compatibility/2006">
              <mc:Choice xmlns:v="urn:schemas-microsoft-com:vml" Requires="v">
                <p:oleObj spid="_x0000_s5152" name="Equation" r:id="rId19" imgW="215640" imgH="291960" progId="Equation.DSMT4">
                  <p:embed/>
                </p:oleObj>
              </mc:Choice>
              <mc:Fallback>
                <p:oleObj name="Equation" r:id="rId19" imgW="21564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96752" y="44196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5298744" y="2819400"/>
          <a:ext cx="1968500" cy="901700"/>
        </p:xfrm>
        <a:graphic>
          <a:graphicData uri="http://schemas.openxmlformats.org/presentationml/2006/ole">
            <mc:AlternateContent xmlns:mc="http://schemas.openxmlformats.org/markup-compatibility/2006">
              <mc:Choice xmlns:v="urn:schemas-microsoft-com:vml" Requires="v">
                <p:oleObj spid="_x0000_s5153" name="Equation" r:id="rId21" imgW="1968480" imgH="901440" progId="Equation.DSMT4">
                  <p:embed/>
                </p:oleObj>
              </mc:Choice>
              <mc:Fallback>
                <p:oleObj name="Equation" r:id="rId21" imgW="1968480" imgH="9014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98744" y="2819400"/>
                        <a:ext cx="1968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t>
            </a:r>
          </a:p>
        </p:txBody>
      </p:sp>
      <p:sp>
        <p:nvSpPr>
          <p:cNvPr id="3" name="Content Placeholder 2"/>
          <p:cNvSpPr>
            <a:spLocks noGrp="1"/>
          </p:cNvSpPr>
          <p:nvPr>
            <p:ph idx="1"/>
          </p:nvPr>
        </p:nvSpPr>
        <p:spPr/>
        <p:txBody>
          <a:bodyPr/>
          <a:lstStyle/>
          <a:p>
            <a:r>
              <a:rPr lang="en-US" dirty="0"/>
              <a:t>Suppose five people had the following incomes for one year: </a:t>
            </a:r>
            <a:r>
              <a:rPr lang="en-US" dirty="0">
                <a:solidFill>
                  <a:srgbClr val="0000FF"/>
                </a:solidFill>
              </a:rPr>
              <a:t>$8000</a:t>
            </a:r>
            <a:r>
              <a:rPr lang="en-US" dirty="0"/>
              <a:t>; </a:t>
            </a:r>
            <a:r>
              <a:rPr lang="en-US" dirty="0">
                <a:solidFill>
                  <a:srgbClr val="0000FF"/>
                </a:solidFill>
              </a:rPr>
              <a:t>$8000</a:t>
            </a:r>
            <a:r>
              <a:rPr lang="en-US" dirty="0"/>
              <a:t>; </a:t>
            </a:r>
            <a:r>
              <a:rPr lang="en-US" dirty="0">
                <a:solidFill>
                  <a:srgbClr val="0000FF"/>
                </a:solidFill>
              </a:rPr>
              <a:t>$8000</a:t>
            </a:r>
            <a:r>
              <a:rPr lang="en-US" dirty="0"/>
              <a:t>; </a:t>
            </a:r>
            <a:r>
              <a:rPr lang="en-US" dirty="0">
                <a:solidFill>
                  <a:srgbClr val="0000FF"/>
                </a:solidFill>
              </a:rPr>
              <a:t>$8000</a:t>
            </a:r>
            <a:r>
              <a:rPr lang="en-US" dirty="0"/>
              <a:t>; </a:t>
            </a:r>
            <a:r>
              <a:rPr lang="en-US" dirty="0">
                <a:solidFill>
                  <a:srgbClr val="0000FF"/>
                </a:solidFill>
              </a:rPr>
              <a:t>$93,000</a:t>
            </a:r>
            <a:r>
              <a:rPr lang="en-US" dirty="0"/>
              <a:t>. Find their average income. </a:t>
            </a:r>
          </a:p>
          <a:p>
            <a:r>
              <a:rPr lang="en-US" b="1" dirty="0"/>
              <a:t>Solution </a:t>
            </a:r>
            <a:endParaRPr lang="en-US" dirty="0"/>
          </a:p>
        </p:txBody>
      </p:sp>
      <p:sp>
        <p:nvSpPr>
          <p:cNvPr id="4" name="Rectangle 3"/>
          <p:cNvSpPr/>
          <p:nvPr/>
        </p:nvSpPr>
        <p:spPr>
          <a:xfrm>
            <a:off x="457200" y="5562600"/>
            <a:ext cx="8229600" cy="523220"/>
          </a:xfrm>
          <a:prstGeom prst="rect">
            <a:avLst/>
          </a:prstGeom>
        </p:spPr>
        <p:txBody>
          <a:bodyPr wrap="square">
            <a:spAutoFit/>
          </a:bodyPr>
          <a:lstStyle/>
          <a:p>
            <a:r>
              <a:rPr lang="en-US" sz="2800" dirty="0"/>
              <a:t>The average income is </a:t>
            </a:r>
            <a:r>
              <a:rPr lang="en-US" sz="2800" dirty="0">
                <a:solidFill>
                  <a:srgbClr val="FF0000"/>
                </a:solidFill>
              </a:rPr>
              <a:t>$25,000</a:t>
            </a:r>
            <a:r>
              <a:rPr lang="en-US" sz="2800" dirty="0"/>
              <a:t>. </a:t>
            </a:r>
          </a:p>
        </p:txBody>
      </p:sp>
      <p:graphicFrame>
        <p:nvGraphicFramePr>
          <p:cNvPr id="329732" name="Object 4"/>
          <p:cNvGraphicFramePr>
            <a:graphicFrameLocks noChangeAspect="1"/>
          </p:cNvGraphicFramePr>
          <p:nvPr/>
        </p:nvGraphicFramePr>
        <p:xfrm>
          <a:off x="2247900" y="2819400"/>
          <a:ext cx="1778000" cy="2311400"/>
        </p:xfrm>
        <a:graphic>
          <a:graphicData uri="http://schemas.openxmlformats.org/presentationml/2006/ole">
            <mc:AlternateContent xmlns:mc="http://schemas.openxmlformats.org/markup-compatibility/2006">
              <mc:Choice xmlns:v="urn:schemas-microsoft-com:vml" Requires="v">
                <p:oleObj spid="_x0000_s6159" name="Equation" r:id="rId3" imgW="1777680" imgH="2311200" progId="Equation.DSMT4">
                  <p:embed/>
                </p:oleObj>
              </mc:Choice>
              <mc:Fallback>
                <p:oleObj name="Equation" r:id="rId3" imgW="1777680" imgH="23112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7900" y="2819400"/>
                        <a:ext cx="1778000" cy="231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341938" y="3786188"/>
          <a:ext cx="1625600" cy="495300"/>
        </p:xfrm>
        <a:graphic>
          <a:graphicData uri="http://schemas.openxmlformats.org/presentationml/2006/ole">
            <mc:AlternateContent xmlns:mc="http://schemas.openxmlformats.org/markup-compatibility/2006">
              <mc:Choice xmlns:v="urn:schemas-microsoft-com:vml" Requires="v">
                <p:oleObj spid="_x0000_s6160" name="Equation" r:id="rId5" imgW="1625400" imgH="495000" progId="Equation.DSMT4">
                  <p:embed/>
                </p:oleObj>
              </mc:Choice>
              <mc:Fallback>
                <p:oleObj name="Equation" r:id="rId5" imgW="162540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41938" y="3786188"/>
                        <a:ext cx="1625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6726238" y="4419600"/>
          <a:ext cx="215900" cy="292100"/>
        </p:xfrm>
        <a:graphic>
          <a:graphicData uri="http://schemas.openxmlformats.org/presentationml/2006/ole">
            <mc:AlternateContent xmlns:mc="http://schemas.openxmlformats.org/markup-compatibility/2006">
              <mc:Choice xmlns:v="urn:schemas-microsoft-com:vml" Requires="v">
                <p:oleObj spid="_x0000_s6161" name="Equation" r:id="rId7" imgW="215640" imgH="291960" progId="Equation.DSMT4">
                  <p:embed/>
                </p:oleObj>
              </mc:Choice>
              <mc:Fallback>
                <p:oleObj name="Equation" r:id="rId7" imgW="2156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26238" y="44196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5029200" y="2819400"/>
          <a:ext cx="1968500" cy="901700"/>
        </p:xfrm>
        <a:graphic>
          <a:graphicData uri="http://schemas.openxmlformats.org/presentationml/2006/ole">
            <mc:AlternateContent xmlns:mc="http://schemas.openxmlformats.org/markup-compatibility/2006">
              <mc:Choice xmlns:v="urn:schemas-microsoft-com:vml" Requires="v">
                <p:oleObj spid="_x0000_s6162" name="Equation" r:id="rId9" imgW="1968480" imgH="901440" progId="Equation.DSMT4">
                  <p:embed/>
                </p:oleObj>
              </mc:Choice>
              <mc:Fallback>
                <p:oleObj name="Equation" r:id="rId9" imgW="196848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2819400"/>
                        <a:ext cx="1968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257800" y="2707944"/>
          <a:ext cx="1752600" cy="419100"/>
        </p:xfrm>
        <a:graphic>
          <a:graphicData uri="http://schemas.openxmlformats.org/presentationml/2006/ole">
            <mc:AlternateContent xmlns:mc="http://schemas.openxmlformats.org/markup-compatibility/2006">
              <mc:Choice xmlns:v="urn:schemas-microsoft-com:vml" Requires="v">
                <p:oleObj spid="_x0000_s6163" name="Equation" r:id="rId11" imgW="1752480" imgH="419040" progId="Equation.DSMT4">
                  <p:embed/>
                </p:oleObj>
              </mc:Choice>
              <mc:Fallback>
                <p:oleObj name="Equation" r:id="rId11" imgW="1752480" imgH="4190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57800" y="2707944"/>
                        <a:ext cx="1752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223448" y="5175912"/>
          <a:ext cx="1803400" cy="419100"/>
        </p:xfrm>
        <a:graphic>
          <a:graphicData uri="http://schemas.openxmlformats.org/presentationml/2006/ole">
            <mc:AlternateContent xmlns:mc="http://schemas.openxmlformats.org/markup-compatibility/2006">
              <mc:Choice xmlns:v="urn:schemas-microsoft-com:vml" Requires="v">
                <p:oleObj spid="_x0000_s6164" name="Equation" r:id="rId13" imgW="1803240" imgH="419040" progId="Equation.DSMT4">
                  <p:embed/>
                </p:oleObj>
              </mc:Choice>
              <mc:Fallback>
                <p:oleObj name="Equation" r:id="rId13" imgW="1803240" imgH="4190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23448" y="5175912"/>
                        <a:ext cx="18034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97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t>
            </a:r>
          </a:p>
        </p:txBody>
      </p:sp>
      <p:sp>
        <p:nvSpPr>
          <p:cNvPr id="3" name="Content Placeholder 2"/>
          <p:cNvSpPr>
            <a:spLocks noGrp="1"/>
          </p:cNvSpPr>
          <p:nvPr>
            <p:ph idx="1"/>
          </p:nvPr>
        </p:nvSpPr>
        <p:spPr/>
        <p:txBody>
          <a:bodyPr/>
          <a:lstStyle/>
          <a:p>
            <a:r>
              <a:rPr lang="en-US" dirty="0"/>
              <a:t>On an English exam, two students score </a:t>
            </a:r>
            <a:r>
              <a:rPr lang="en-US" dirty="0">
                <a:solidFill>
                  <a:srgbClr val="0000FF"/>
                </a:solidFill>
              </a:rPr>
              <a:t>95 points</a:t>
            </a:r>
            <a:r>
              <a:rPr lang="en-US" dirty="0"/>
              <a:t>, five students score </a:t>
            </a:r>
            <a:r>
              <a:rPr lang="en-US" dirty="0">
                <a:solidFill>
                  <a:srgbClr val="0000FF"/>
                </a:solidFill>
              </a:rPr>
              <a:t>86 points</a:t>
            </a:r>
            <a:r>
              <a:rPr lang="en-US" dirty="0"/>
              <a:t>, one student scores </a:t>
            </a:r>
            <a:r>
              <a:rPr lang="en-US" dirty="0">
                <a:solidFill>
                  <a:srgbClr val="0000FF"/>
                </a:solidFill>
              </a:rPr>
              <a:t>82 points</a:t>
            </a:r>
            <a:r>
              <a:rPr lang="en-US" dirty="0"/>
              <a:t>, one student scores </a:t>
            </a:r>
            <a:r>
              <a:rPr lang="en-US" dirty="0">
                <a:solidFill>
                  <a:srgbClr val="0000FF"/>
                </a:solidFill>
              </a:rPr>
              <a:t>78 points</a:t>
            </a:r>
            <a:r>
              <a:rPr lang="en-US" dirty="0"/>
              <a:t>, and six students score </a:t>
            </a:r>
          </a:p>
          <a:p>
            <a:pPr>
              <a:spcBef>
                <a:spcPts val="0"/>
              </a:spcBef>
            </a:pPr>
            <a:r>
              <a:rPr lang="en-US" dirty="0">
                <a:solidFill>
                  <a:srgbClr val="0000FF"/>
                </a:solidFill>
              </a:rPr>
              <a:t>75 points</a:t>
            </a:r>
            <a:r>
              <a:rPr lang="en-US" dirty="0"/>
              <a:t>. What is the mean score of the class? </a:t>
            </a:r>
          </a:p>
        </p:txBody>
      </p:sp>
      <p:graphicFrame>
        <p:nvGraphicFramePr>
          <p:cNvPr id="331778" name="Object 2"/>
          <p:cNvGraphicFramePr>
            <a:graphicFrameLocks noChangeAspect="1"/>
          </p:cNvGraphicFramePr>
          <p:nvPr/>
        </p:nvGraphicFramePr>
        <p:xfrm>
          <a:off x="1054100" y="3352800"/>
          <a:ext cx="838200" cy="952500"/>
        </p:xfrm>
        <a:graphic>
          <a:graphicData uri="http://schemas.openxmlformats.org/presentationml/2006/ole">
            <mc:AlternateContent xmlns:mc="http://schemas.openxmlformats.org/markup-compatibility/2006">
              <mc:Choice xmlns:v="urn:schemas-microsoft-com:vml" Requires="v">
                <p:oleObj spid="_x0000_s7190" name="Equation" r:id="rId3" imgW="838080" imgH="952200" progId="Equation.DSMT4">
                  <p:embed/>
                </p:oleObj>
              </mc:Choice>
              <mc:Fallback>
                <p:oleObj name="Equation" r:id="rId3" imgW="838080" imgH="952200" progId="Equation.DSMT4">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3352800"/>
                        <a:ext cx="83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1779" name="Object 3"/>
          <p:cNvGraphicFramePr>
            <a:graphicFrameLocks noChangeAspect="1"/>
          </p:cNvGraphicFramePr>
          <p:nvPr/>
        </p:nvGraphicFramePr>
        <p:xfrm>
          <a:off x="2501900" y="3352800"/>
          <a:ext cx="838200" cy="952500"/>
        </p:xfrm>
        <a:graphic>
          <a:graphicData uri="http://schemas.openxmlformats.org/presentationml/2006/ole">
            <mc:AlternateContent xmlns:mc="http://schemas.openxmlformats.org/markup-compatibility/2006">
              <mc:Choice xmlns:v="urn:schemas-microsoft-com:vml" Requires="v">
                <p:oleObj spid="_x0000_s7191" name="Equation" r:id="rId5" imgW="838080" imgH="952200" progId="Equation.DSMT4">
                  <p:embed/>
                </p:oleObj>
              </mc:Choice>
              <mc:Fallback>
                <p:oleObj name="Equation" r:id="rId5" imgW="838080" imgH="952200"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1900" y="3352800"/>
                        <a:ext cx="83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1780" name="Object 4"/>
          <p:cNvGraphicFramePr>
            <a:graphicFrameLocks noChangeAspect="1"/>
          </p:cNvGraphicFramePr>
          <p:nvPr/>
        </p:nvGraphicFramePr>
        <p:xfrm>
          <a:off x="3975100" y="3352800"/>
          <a:ext cx="825500" cy="952500"/>
        </p:xfrm>
        <a:graphic>
          <a:graphicData uri="http://schemas.openxmlformats.org/presentationml/2006/ole">
            <mc:AlternateContent xmlns:mc="http://schemas.openxmlformats.org/markup-compatibility/2006">
              <mc:Choice xmlns:v="urn:schemas-microsoft-com:vml" Requires="v">
                <p:oleObj spid="_x0000_s7192" name="Equation" r:id="rId7" imgW="825480" imgH="952200" progId="Equation.DSMT4">
                  <p:embed/>
                </p:oleObj>
              </mc:Choice>
              <mc:Fallback>
                <p:oleObj name="Equation" r:id="rId7" imgW="825480" imgH="952200" progId="Equation.DSMT4">
                  <p:embed/>
                  <p:pic>
                    <p:nvPicPr>
                      <p:cNvPr id="0" name="Object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75100" y="3352800"/>
                        <a:ext cx="825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1781" name="Object 5"/>
          <p:cNvGraphicFramePr>
            <a:graphicFrameLocks noChangeAspect="1"/>
          </p:cNvGraphicFramePr>
          <p:nvPr/>
        </p:nvGraphicFramePr>
        <p:xfrm>
          <a:off x="5346700" y="3352800"/>
          <a:ext cx="825500" cy="952500"/>
        </p:xfrm>
        <a:graphic>
          <a:graphicData uri="http://schemas.openxmlformats.org/presentationml/2006/ole">
            <mc:AlternateContent xmlns:mc="http://schemas.openxmlformats.org/markup-compatibility/2006">
              <mc:Choice xmlns:v="urn:schemas-microsoft-com:vml" Requires="v">
                <p:oleObj spid="_x0000_s7193" name="Equation" r:id="rId9" imgW="825480" imgH="952200" progId="Equation.DSMT4">
                  <p:embed/>
                </p:oleObj>
              </mc:Choice>
              <mc:Fallback>
                <p:oleObj name="Equation" r:id="rId9" imgW="825480" imgH="952200" progId="Equation.DSMT4">
                  <p:embed/>
                  <p:pic>
                    <p:nvPicPr>
                      <p:cNvPr id="0" name="Object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46700" y="3352800"/>
                        <a:ext cx="825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1782" name="Object 6"/>
          <p:cNvGraphicFramePr>
            <a:graphicFrameLocks noChangeAspect="1"/>
          </p:cNvGraphicFramePr>
          <p:nvPr/>
        </p:nvGraphicFramePr>
        <p:xfrm>
          <a:off x="6769100" y="3352800"/>
          <a:ext cx="850900" cy="939800"/>
        </p:xfrm>
        <a:graphic>
          <a:graphicData uri="http://schemas.openxmlformats.org/presentationml/2006/ole">
            <mc:AlternateContent xmlns:mc="http://schemas.openxmlformats.org/markup-compatibility/2006">
              <mc:Choice xmlns:v="urn:schemas-microsoft-com:vml" Requires="v">
                <p:oleObj spid="_x0000_s7194" name="Equation" r:id="rId11" imgW="850680" imgH="939600" progId="Equation.DSMT4">
                  <p:embed/>
                </p:oleObj>
              </mc:Choice>
              <mc:Fallback>
                <p:oleObj name="Equation" r:id="rId11" imgW="850680" imgH="939600" progId="Equation.DSMT4">
                  <p:embed/>
                  <p:pic>
                    <p:nvPicPr>
                      <p:cNvPr id="0" name="Object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69100" y="3352800"/>
                        <a:ext cx="850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168400" y="4419600"/>
          <a:ext cx="723900" cy="381000"/>
        </p:xfrm>
        <a:graphic>
          <a:graphicData uri="http://schemas.openxmlformats.org/presentationml/2006/ole">
            <mc:AlternateContent xmlns:mc="http://schemas.openxmlformats.org/markup-compatibility/2006">
              <mc:Choice xmlns:v="urn:schemas-microsoft-com:vml" Requires="v">
                <p:oleObj spid="_x0000_s7195" name="Equation" r:id="rId13" imgW="723600" imgH="380880" progId="Equation.DSMT4">
                  <p:embed/>
                </p:oleObj>
              </mc:Choice>
              <mc:Fallback>
                <p:oleObj name="Equation" r:id="rId13" imgW="723600" imgH="380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68400" y="4419600"/>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03500" y="4419600"/>
          <a:ext cx="736600" cy="381000"/>
        </p:xfrm>
        <a:graphic>
          <a:graphicData uri="http://schemas.openxmlformats.org/presentationml/2006/ole">
            <mc:AlternateContent xmlns:mc="http://schemas.openxmlformats.org/markup-compatibility/2006">
              <mc:Choice xmlns:v="urn:schemas-microsoft-com:vml" Requires="v">
                <p:oleObj spid="_x0000_s7196" name="Equation" r:id="rId15" imgW="736560" imgH="380880" progId="Equation.DSMT4">
                  <p:embed/>
                </p:oleObj>
              </mc:Choice>
              <mc:Fallback>
                <p:oleObj name="Equation" r:id="rId15" imgW="736560" imgH="3808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03500" y="4419600"/>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4229100" y="4419600"/>
          <a:ext cx="571500" cy="381000"/>
        </p:xfrm>
        <a:graphic>
          <a:graphicData uri="http://schemas.openxmlformats.org/presentationml/2006/ole">
            <mc:AlternateContent xmlns:mc="http://schemas.openxmlformats.org/markup-compatibility/2006">
              <mc:Choice xmlns:v="urn:schemas-microsoft-com:vml" Requires="v">
                <p:oleObj spid="_x0000_s7197" name="Equation" r:id="rId17" imgW="571320" imgH="380880" progId="Equation.DSMT4">
                  <p:embed/>
                </p:oleObj>
              </mc:Choice>
              <mc:Fallback>
                <p:oleObj name="Equation" r:id="rId17" imgW="571320" imgH="3808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29100" y="4419600"/>
                        <a:ext cx="571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5588000" y="4419600"/>
          <a:ext cx="584200" cy="381000"/>
        </p:xfrm>
        <a:graphic>
          <a:graphicData uri="http://schemas.openxmlformats.org/presentationml/2006/ole">
            <mc:AlternateContent xmlns:mc="http://schemas.openxmlformats.org/markup-compatibility/2006">
              <mc:Choice xmlns:v="urn:schemas-microsoft-com:vml" Requires="v">
                <p:oleObj spid="_x0000_s7198" name="Equation" r:id="rId19" imgW="583920" imgH="380880" progId="Equation.DSMT4">
                  <p:embed/>
                </p:oleObj>
              </mc:Choice>
              <mc:Fallback>
                <p:oleObj name="Equation" r:id="rId19" imgW="583920" imgH="3808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88000" y="4419600"/>
                        <a:ext cx="584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6870700" y="4419600"/>
          <a:ext cx="749300" cy="381000"/>
        </p:xfrm>
        <a:graphic>
          <a:graphicData uri="http://schemas.openxmlformats.org/presentationml/2006/ole">
            <mc:AlternateContent xmlns:mc="http://schemas.openxmlformats.org/markup-compatibility/2006">
              <mc:Choice xmlns:v="urn:schemas-microsoft-com:vml" Requires="v">
                <p:oleObj spid="_x0000_s7199" name="Equation" r:id="rId21" imgW="749160" imgH="380880" progId="Equation.DSMT4">
                  <p:embed/>
                </p:oleObj>
              </mc:Choice>
              <mc:Fallback>
                <p:oleObj name="Equation" r:id="rId21" imgW="749160" imgH="38088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870700" y="4419600"/>
                        <a:ext cx="74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17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17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17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17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3178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 </a:t>
            </a:r>
          </a:p>
        </p:txBody>
      </p:sp>
      <p:sp>
        <p:nvSpPr>
          <p:cNvPr id="3" name="Content Placeholder 2"/>
          <p:cNvSpPr>
            <a:spLocks noGrp="1"/>
          </p:cNvSpPr>
          <p:nvPr>
            <p:ph idx="1"/>
          </p:nvPr>
        </p:nvSpPr>
        <p:spPr>
          <a:xfrm>
            <a:off x="457200" y="1280160"/>
            <a:ext cx="8229600" cy="4572000"/>
          </a:xfrm>
        </p:spPr>
        <p:txBody>
          <a:bodyPr/>
          <a:lstStyle/>
          <a:p>
            <a:r>
              <a:rPr lang="en-US" dirty="0"/>
              <a:t>We multiply rather than write down all 15 scores. However, when the five products are added together, we divide the sum by 15 because the sum represents 15 scores. </a:t>
            </a:r>
          </a:p>
        </p:txBody>
      </p:sp>
      <p:sp>
        <p:nvSpPr>
          <p:cNvPr id="9" name="Rectangle 8"/>
          <p:cNvSpPr/>
          <p:nvPr/>
        </p:nvSpPr>
        <p:spPr>
          <a:xfrm>
            <a:off x="3962400" y="5410200"/>
            <a:ext cx="4317079" cy="523220"/>
          </a:xfrm>
          <a:prstGeom prst="rect">
            <a:avLst/>
          </a:prstGeom>
        </p:spPr>
        <p:txBody>
          <a:bodyPr wrap="none">
            <a:spAutoFit/>
          </a:bodyPr>
          <a:lstStyle/>
          <a:p>
            <a:r>
              <a:rPr lang="en-US" sz="2800" dirty="0"/>
              <a:t>The class mean is </a:t>
            </a:r>
            <a:r>
              <a:rPr lang="en-US" sz="2800" dirty="0">
                <a:solidFill>
                  <a:srgbClr val="FF0000"/>
                </a:solidFill>
              </a:rPr>
              <a:t>82 points</a:t>
            </a:r>
            <a:r>
              <a:rPr lang="en-US" sz="2800" dirty="0"/>
              <a:t>. </a:t>
            </a:r>
          </a:p>
        </p:txBody>
      </p:sp>
      <p:graphicFrame>
        <p:nvGraphicFramePr>
          <p:cNvPr id="332807" name="Object 7"/>
          <p:cNvGraphicFramePr>
            <a:graphicFrameLocks noChangeAspect="1"/>
          </p:cNvGraphicFramePr>
          <p:nvPr/>
        </p:nvGraphicFramePr>
        <p:xfrm>
          <a:off x="1193800" y="3200400"/>
          <a:ext cx="1168400" cy="2146300"/>
        </p:xfrm>
        <a:graphic>
          <a:graphicData uri="http://schemas.openxmlformats.org/presentationml/2006/ole">
            <mc:AlternateContent xmlns:mc="http://schemas.openxmlformats.org/markup-compatibility/2006">
              <mc:Choice xmlns:v="urn:schemas-microsoft-com:vml" Requires="v">
                <p:oleObj spid="_x0000_s8210" name="Equation" r:id="rId3" imgW="1168200" imgH="2145960" progId="Equation.DSMT4">
                  <p:embed/>
                </p:oleObj>
              </mc:Choice>
              <mc:Fallback>
                <p:oleObj name="Equation" r:id="rId3" imgW="1168200" imgH="214596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93800" y="3200400"/>
                        <a:ext cx="1168400" cy="214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2808" name="Object 8"/>
          <p:cNvGraphicFramePr>
            <a:graphicFrameLocks noChangeAspect="1"/>
          </p:cNvGraphicFramePr>
          <p:nvPr/>
        </p:nvGraphicFramePr>
        <p:xfrm>
          <a:off x="4648200" y="3200400"/>
          <a:ext cx="1473200" cy="571500"/>
        </p:xfrm>
        <a:graphic>
          <a:graphicData uri="http://schemas.openxmlformats.org/presentationml/2006/ole">
            <mc:AlternateContent xmlns:mc="http://schemas.openxmlformats.org/markup-compatibility/2006">
              <mc:Choice xmlns:v="urn:schemas-microsoft-com:vml" Requires="v">
                <p:oleObj spid="_x0000_s8211" name="Equation" r:id="rId5" imgW="1473120" imgH="571320" progId="Equation.DSMT4">
                  <p:embed/>
                </p:oleObj>
              </mc:Choice>
              <mc:Fallback>
                <p:oleObj name="Equation" r:id="rId5" imgW="1473120" imgH="57132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3200400"/>
                        <a:ext cx="1473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6476070" y="2779028"/>
            <a:ext cx="1448730" cy="400110"/>
          </a:xfrm>
          <a:prstGeom prst="rect">
            <a:avLst/>
          </a:prstGeom>
        </p:spPr>
        <p:txBody>
          <a:bodyPr wrap="none">
            <a:spAutoFit/>
          </a:bodyPr>
          <a:lstStyle/>
          <a:p>
            <a:r>
              <a:rPr lang="en-US" sz="2000" dirty="0">
                <a:solidFill>
                  <a:srgbClr val="008080"/>
                </a:solidFill>
              </a:rPr>
              <a:t>mean score </a:t>
            </a:r>
          </a:p>
        </p:txBody>
      </p:sp>
      <p:graphicFrame>
        <p:nvGraphicFramePr>
          <p:cNvPr id="8196" name="Object 4"/>
          <p:cNvGraphicFramePr>
            <a:graphicFrameLocks noChangeAspect="1"/>
          </p:cNvGraphicFramePr>
          <p:nvPr/>
        </p:nvGraphicFramePr>
        <p:xfrm>
          <a:off x="1420504" y="5410200"/>
          <a:ext cx="965200" cy="381000"/>
        </p:xfrm>
        <a:graphic>
          <a:graphicData uri="http://schemas.openxmlformats.org/presentationml/2006/ole">
            <mc:AlternateContent xmlns:mc="http://schemas.openxmlformats.org/markup-compatibility/2006">
              <mc:Choice xmlns:v="urn:schemas-microsoft-com:vml" Requires="v">
                <p:oleObj spid="_x0000_s8212" name="Equation" r:id="rId7" imgW="965160" imgH="380880" progId="Equation.DSMT4">
                  <p:embed/>
                </p:oleObj>
              </mc:Choice>
              <mc:Fallback>
                <p:oleObj name="Equation" r:id="rId7" imgW="96516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20504" y="5410200"/>
                        <a:ext cx="96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5601648" y="2863850"/>
          <a:ext cx="203200" cy="292100"/>
        </p:xfrm>
        <a:graphic>
          <a:graphicData uri="http://schemas.openxmlformats.org/presentationml/2006/ole">
            <mc:AlternateContent xmlns:mc="http://schemas.openxmlformats.org/markup-compatibility/2006">
              <mc:Choice xmlns:v="urn:schemas-microsoft-com:vml" Requires="v">
                <p:oleObj spid="_x0000_s8213" name="Equation" r:id="rId9" imgW="203040" imgH="291960" progId="Equation.DSMT4">
                  <p:embed/>
                </p:oleObj>
              </mc:Choice>
              <mc:Fallback>
                <p:oleObj name="Equation" r:id="rId9" imgW="20304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01648" y="28638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5146344" y="3769056"/>
          <a:ext cx="711200" cy="495300"/>
        </p:xfrm>
        <a:graphic>
          <a:graphicData uri="http://schemas.openxmlformats.org/presentationml/2006/ole">
            <mc:AlternateContent xmlns:mc="http://schemas.openxmlformats.org/markup-compatibility/2006">
              <mc:Choice xmlns:v="urn:schemas-microsoft-com:vml" Requires="v">
                <p:oleObj spid="_x0000_s8214" name="Equation" r:id="rId11" imgW="711000" imgH="495000" progId="Equation.DSMT4">
                  <p:embed/>
                </p:oleObj>
              </mc:Choice>
              <mc:Fallback>
                <p:oleObj name="Equation" r:id="rId11" imgW="711000" imgH="495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46344" y="3769056"/>
                        <a:ext cx="71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5636904" y="4310416"/>
          <a:ext cx="469900" cy="381000"/>
        </p:xfrm>
        <a:graphic>
          <a:graphicData uri="http://schemas.openxmlformats.org/presentationml/2006/ole">
            <mc:AlternateContent xmlns:mc="http://schemas.openxmlformats.org/markup-compatibility/2006">
              <mc:Choice xmlns:v="urn:schemas-microsoft-com:vml" Requires="v">
                <p:oleObj spid="_x0000_s8215" name="Equation" r:id="rId13" imgW="469800" imgH="380880" progId="Equation.DSMT4">
                  <p:embed/>
                </p:oleObj>
              </mc:Choice>
              <mc:Fallback>
                <p:oleObj name="Equation" r:id="rId13" imgW="469800" imgH="380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36904" y="4310416"/>
                        <a:ext cx="469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664200" y="4767616"/>
          <a:ext cx="469900" cy="495300"/>
        </p:xfrm>
        <a:graphic>
          <a:graphicData uri="http://schemas.openxmlformats.org/presentationml/2006/ole">
            <mc:AlternateContent xmlns:mc="http://schemas.openxmlformats.org/markup-compatibility/2006">
              <mc:Choice xmlns:v="urn:schemas-microsoft-com:vml" Requires="v">
                <p:oleObj spid="_x0000_s8216" name="Equation" r:id="rId15" imgW="469800" imgH="495000" progId="Equation.DSMT4">
                  <p:embed/>
                </p:oleObj>
              </mc:Choice>
              <mc:Fallback>
                <p:oleObj name="Equation" r:id="rId15" imgW="469800" imgH="49500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64200" y="4767616"/>
                        <a:ext cx="469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5867400" y="2863850"/>
          <a:ext cx="190500" cy="279400"/>
        </p:xfrm>
        <a:graphic>
          <a:graphicData uri="http://schemas.openxmlformats.org/presentationml/2006/ole">
            <mc:AlternateContent xmlns:mc="http://schemas.openxmlformats.org/markup-compatibility/2006">
              <mc:Choice xmlns:v="urn:schemas-microsoft-com:vml" Requires="v">
                <p:oleObj spid="_x0000_s8217" name="Equation" r:id="rId17" imgW="190440" imgH="279360" progId="Equation.DSMT4">
                  <p:embed/>
                </p:oleObj>
              </mc:Choice>
              <mc:Fallback>
                <p:oleObj name="Equation" r:id="rId17" imgW="190440" imgH="2793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867400" y="28638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28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28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a:t>
            </a:r>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marL="463550" indent="-463550"/>
            <a:r>
              <a:rPr lang="en-US" b="1" dirty="0">
                <a:solidFill>
                  <a:srgbClr val="000000"/>
                </a:solidFill>
              </a:rPr>
              <a:t>1.	</a:t>
            </a:r>
            <a:r>
              <a:rPr lang="en-US" dirty="0">
                <a:solidFill>
                  <a:srgbClr val="000000"/>
                </a:solidFill>
              </a:rPr>
              <a:t>David bought a new stereo which was originally priced at $120. He had a coupon which gave him $10 off the price of the stereo. He also bought three CDs at $15 apiece. How much did David pay overall for the stereo and CDs?</a:t>
            </a:r>
            <a:r>
              <a:rPr lang="en-US" b="1" dirty="0">
                <a:solidFill>
                  <a:srgbClr val="000000"/>
                </a:solidFill>
              </a:rPr>
              <a:t> </a:t>
            </a:r>
          </a:p>
          <a:p>
            <a:pPr marL="463550" indent="-463550"/>
            <a:r>
              <a:rPr lang="en-US" b="1" dirty="0">
                <a:solidFill>
                  <a:srgbClr val="000000"/>
                </a:solidFill>
              </a:rPr>
              <a:t>2.	</a:t>
            </a:r>
            <a:r>
              <a:rPr lang="en-US" dirty="0">
                <a:solidFill>
                  <a:srgbClr val="000000"/>
                </a:solidFill>
              </a:rPr>
              <a:t>Mr. Morris opened a checking account and deposited $4000 in it. He wrote two checks for $175 each and one for $300. What was his balance after writing these checks?</a:t>
            </a:r>
            <a:endParaRPr lang="en-US" b="1"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(cont.) </a:t>
            </a:r>
          </a:p>
        </p:txBody>
      </p:sp>
      <p:sp>
        <p:nvSpPr>
          <p:cNvPr id="3"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pPr marL="463550" indent="-463550"/>
            <a:r>
              <a:rPr lang="en-US" b="1" dirty="0">
                <a:solidFill>
                  <a:srgbClr val="000000"/>
                </a:solidFill>
              </a:rPr>
              <a:t>3.	</a:t>
            </a:r>
            <a:r>
              <a:rPr lang="en-US" dirty="0">
                <a:solidFill>
                  <a:srgbClr val="000000"/>
                </a:solidFill>
              </a:rPr>
              <a:t>The Lee family spent $238 on groceries in June, $207 in July and $218 in August. What was their average amount spent on groceries per month?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Realize that problem solving takes time and that the learning process also involves learning from making mistakes. </a:t>
            </a:r>
          </a:p>
          <a:p>
            <a:pPr marL="341313" indent="-341313">
              <a:buFont typeface="Courier New" pitchFamily="49" charset="0"/>
              <a:buChar char="o"/>
            </a:pPr>
            <a:r>
              <a:rPr lang="en-US" dirty="0"/>
              <a:t>Know and understand the Basic Strategy for Solving Word Problems. </a:t>
            </a:r>
          </a:p>
          <a:p>
            <a:pPr marL="341313" indent="-341313">
              <a:buFont typeface="Courier New" pitchFamily="49" charset="0"/>
              <a:buChar char="o"/>
            </a:pPr>
            <a:r>
              <a:rPr lang="en-US" dirty="0"/>
              <a:t>Be able to apply this strategy to problems involving Consumer Items, Checking Accounts, and Averages.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 </a:t>
            </a:r>
          </a:p>
        </p:txBody>
      </p:sp>
      <p:sp>
        <p:nvSpPr>
          <p:cNvPr id="3" name="Content Placeholder 2"/>
          <p:cNvSpPr>
            <a:spLocks noGrp="1"/>
          </p:cNvSpPr>
          <p:nvPr>
            <p:ph idx="1"/>
          </p:nvPr>
        </p:nvSpPr>
        <p:spPr/>
        <p:txBody>
          <a:bodyPr/>
          <a:lstStyle/>
          <a:p>
            <a:pPr marL="463550" indent="-463550"/>
            <a:r>
              <a:rPr lang="en-US" b="1" dirty="0"/>
              <a:t>1.	</a:t>
            </a:r>
            <a:r>
              <a:rPr lang="en-US" dirty="0">
                <a:solidFill>
                  <a:srgbClr val="FF0000"/>
                </a:solidFill>
              </a:rPr>
              <a:t>$155</a:t>
            </a:r>
            <a:r>
              <a:rPr lang="en-US" b="1" dirty="0"/>
              <a:t> </a:t>
            </a:r>
          </a:p>
          <a:p>
            <a:pPr marL="463550" indent="-463550"/>
            <a:r>
              <a:rPr lang="en-US" b="1" dirty="0"/>
              <a:t>2.	</a:t>
            </a:r>
            <a:r>
              <a:rPr lang="en-US" dirty="0">
                <a:solidFill>
                  <a:srgbClr val="FF0000"/>
                </a:solidFill>
              </a:rPr>
              <a:t>$3350 </a:t>
            </a:r>
          </a:p>
          <a:p>
            <a:pPr marL="463550" indent="-463550"/>
            <a:r>
              <a:rPr lang="en-US" b="1" dirty="0"/>
              <a:t>3.	</a:t>
            </a:r>
            <a:r>
              <a:rPr lang="en-US" dirty="0">
                <a:solidFill>
                  <a:srgbClr val="FF0000"/>
                </a:solidFill>
              </a:rPr>
              <a:t>$221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Strategy for Solving Word Problems </a:t>
            </a:r>
          </a:p>
        </p:txBody>
      </p:sp>
      <p:sp>
        <p:nvSpPr>
          <p:cNvPr id="3" name="Content Placeholder 2"/>
          <p:cNvSpPr>
            <a:spLocks noGrp="1"/>
          </p:cNvSpPr>
          <p:nvPr>
            <p:ph idx="1"/>
          </p:nvPr>
        </p:nvSpPr>
        <p:spPr>
          <a:xfrm>
            <a:off x="457200" y="1280160"/>
            <a:ext cx="8229600" cy="2834640"/>
          </a:xfrm>
          <a:noFill/>
          <a:ln w="28575">
            <a:solidFill>
              <a:srgbClr val="FF0000"/>
            </a:solidFill>
          </a:ln>
        </p:spPr>
        <p:txBody>
          <a:bodyPr wrap="square">
            <a:spAutoFit/>
          </a:bodyPr>
          <a:lstStyle/>
          <a:p>
            <a:pPr algn="ctr"/>
            <a:r>
              <a:rPr lang="en-US" b="1" dirty="0">
                <a:solidFill>
                  <a:srgbClr val="000000"/>
                </a:solidFill>
              </a:rPr>
              <a:t>Note</a:t>
            </a:r>
          </a:p>
          <a:p>
            <a:r>
              <a:rPr lang="en-US" dirty="0">
                <a:solidFill>
                  <a:srgbClr val="000000"/>
                </a:solidFill>
              </a:rPr>
              <a:t>If you are not exactly sure of what operations to use, at least try something. Even by making errors in technique or judgment you are learning what does not work. If you do nothing, then you learn nothing. Do not be embarrassed by mistakes.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Strategy for Solving Word Problems </a:t>
            </a:r>
          </a:p>
        </p:txBody>
      </p:sp>
      <p:sp>
        <p:nvSpPr>
          <p:cNvPr id="3"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algn="ctr"/>
            <a:r>
              <a:rPr lang="en-US" b="1" dirty="0">
                <a:solidFill>
                  <a:srgbClr val="000000"/>
                </a:solidFill>
              </a:rPr>
              <a:t>Basic Strategy for Solving Word Problems </a:t>
            </a:r>
          </a:p>
          <a:p>
            <a:pPr marL="463550" indent="-463550"/>
            <a:r>
              <a:rPr lang="en-US" b="1" dirty="0">
                <a:solidFill>
                  <a:srgbClr val="000000"/>
                </a:solidFill>
              </a:rPr>
              <a:t>1.</a:t>
            </a:r>
            <a:r>
              <a:rPr lang="en-US" dirty="0">
                <a:solidFill>
                  <a:srgbClr val="000000"/>
                </a:solidFill>
              </a:rPr>
              <a:t>	Read each problem carefully until you understand the problem and know what is being asked. </a:t>
            </a:r>
          </a:p>
          <a:p>
            <a:pPr marL="463550" indent="-463550"/>
            <a:r>
              <a:rPr lang="en-US" b="1" dirty="0">
                <a:solidFill>
                  <a:srgbClr val="000000"/>
                </a:solidFill>
              </a:rPr>
              <a:t>2.	</a:t>
            </a:r>
            <a:r>
              <a:rPr lang="en-US" dirty="0">
                <a:solidFill>
                  <a:srgbClr val="000000"/>
                </a:solidFill>
              </a:rPr>
              <a:t>Draw any type of figure or diagram that might be helpful and decide what operations are needed. </a:t>
            </a:r>
          </a:p>
          <a:p>
            <a:pPr marL="463550" indent="-463550"/>
            <a:r>
              <a:rPr lang="en-US" b="1" dirty="0">
                <a:solidFill>
                  <a:srgbClr val="000000"/>
                </a:solidFill>
              </a:rPr>
              <a:t>3.	</a:t>
            </a:r>
            <a:r>
              <a:rPr lang="en-US" dirty="0">
                <a:solidFill>
                  <a:srgbClr val="000000"/>
                </a:solidFill>
              </a:rPr>
              <a:t>Perform these operations. </a:t>
            </a:r>
          </a:p>
          <a:p>
            <a:pPr marL="463550" indent="-463550"/>
            <a:r>
              <a:rPr lang="en-US" b="1" dirty="0">
                <a:solidFill>
                  <a:srgbClr val="000000"/>
                </a:solidFill>
              </a:rPr>
              <a:t>4.	</a:t>
            </a:r>
            <a:r>
              <a:rPr lang="en-US" dirty="0">
                <a:solidFill>
                  <a:srgbClr val="000000"/>
                </a:solidFill>
              </a:rPr>
              <a:t>Mentally check to see if your answer is reasonable and see if you can think of another more efficient or more interesting way to do the same problem.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Consumer Items  </a:t>
            </a:r>
          </a:p>
        </p:txBody>
      </p:sp>
      <p:sp>
        <p:nvSpPr>
          <p:cNvPr id="3" name="Content Placeholder 2"/>
          <p:cNvSpPr>
            <a:spLocks noGrp="1"/>
          </p:cNvSpPr>
          <p:nvPr>
            <p:ph idx="1"/>
          </p:nvPr>
        </p:nvSpPr>
        <p:spPr/>
        <p:txBody>
          <a:bodyPr/>
          <a:lstStyle/>
          <a:p>
            <a:r>
              <a:rPr lang="en-US" dirty="0"/>
              <a:t>Bill bought a car for </a:t>
            </a:r>
            <a:r>
              <a:rPr lang="en-US" dirty="0">
                <a:solidFill>
                  <a:srgbClr val="0000FF"/>
                </a:solidFill>
              </a:rPr>
              <a:t>$9000</a:t>
            </a:r>
            <a:r>
              <a:rPr lang="en-US" dirty="0"/>
              <a:t>. The salesman added </a:t>
            </a:r>
            <a:r>
              <a:rPr lang="en-US" dirty="0">
                <a:solidFill>
                  <a:srgbClr val="0000FF"/>
                </a:solidFill>
              </a:rPr>
              <a:t>$540 </a:t>
            </a:r>
            <a:r>
              <a:rPr lang="en-US" dirty="0"/>
              <a:t>for taxes and </a:t>
            </a:r>
            <a:r>
              <a:rPr lang="en-US" dirty="0">
                <a:solidFill>
                  <a:srgbClr val="0000FF"/>
                </a:solidFill>
              </a:rPr>
              <a:t>$150 </a:t>
            </a:r>
            <a:r>
              <a:rPr lang="en-US" dirty="0"/>
              <a:t>for license fees. If Bill made a down payment of </a:t>
            </a:r>
            <a:r>
              <a:rPr lang="en-US" dirty="0">
                <a:solidFill>
                  <a:srgbClr val="0000FF"/>
                </a:solidFill>
              </a:rPr>
              <a:t>$3500 </a:t>
            </a:r>
            <a:r>
              <a:rPr lang="en-US" dirty="0"/>
              <a:t>and financed the rest with his credit union, how much did he finance? </a:t>
            </a:r>
          </a:p>
          <a:p>
            <a:r>
              <a:rPr lang="en-US" b="1" dirty="0"/>
              <a:t>Solution </a:t>
            </a:r>
          </a:p>
          <a:p>
            <a:r>
              <a:rPr lang="en-US" dirty="0"/>
              <a:t>Find the total cost and subtract the down payment. </a:t>
            </a:r>
          </a:p>
        </p:txBody>
      </p:sp>
      <p:sp>
        <p:nvSpPr>
          <p:cNvPr id="8" name="Rectangle 7"/>
          <p:cNvSpPr/>
          <p:nvPr/>
        </p:nvSpPr>
        <p:spPr>
          <a:xfrm>
            <a:off x="2604448" y="5613054"/>
            <a:ext cx="1600200" cy="400110"/>
          </a:xfrm>
          <a:prstGeom prst="rect">
            <a:avLst/>
          </a:prstGeom>
        </p:spPr>
        <p:txBody>
          <a:bodyPr wrap="square">
            <a:spAutoFit/>
          </a:bodyPr>
          <a:lstStyle/>
          <a:p>
            <a:r>
              <a:rPr lang="en-US" sz="2000" dirty="0">
                <a:solidFill>
                  <a:srgbClr val="008080"/>
                </a:solidFill>
              </a:rPr>
              <a:t>total cost </a:t>
            </a:r>
          </a:p>
        </p:txBody>
      </p:sp>
      <p:sp>
        <p:nvSpPr>
          <p:cNvPr id="9" name="Rectangle 8"/>
          <p:cNvSpPr/>
          <p:nvPr/>
        </p:nvSpPr>
        <p:spPr>
          <a:xfrm>
            <a:off x="6324600" y="4204648"/>
            <a:ext cx="2057400" cy="400110"/>
          </a:xfrm>
          <a:prstGeom prst="rect">
            <a:avLst/>
          </a:prstGeom>
        </p:spPr>
        <p:txBody>
          <a:bodyPr wrap="square">
            <a:spAutoFit/>
          </a:bodyPr>
          <a:lstStyle/>
          <a:p>
            <a:r>
              <a:rPr lang="en-US" sz="2000" dirty="0">
                <a:solidFill>
                  <a:srgbClr val="008080"/>
                </a:solidFill>
              </a:rPr>
              <a:t>total cost</a:t>
            </a:r>
          </a:p>
        </p:txBody>
      </p:sp>
      <p:graphicFrame>
        <p:nvGraphicFramePr>
          <p:cNvPr id="1028" name="Object 4"/>
          <p:cNvGraphicFramePr>
            <a:graphicFrameLocks noChangeAspect="1"/>
          </p:cNvGraphicFramePr>
          <p:nvPr/>
        </p:nvGraphicFramePr>
        <p:xfrm>
          <a:off x="1246496" y="5603544"/>
          <a:ext cx="1270000" cy="419100"/>
        </p:xfrm>
        <a:graphic>
          <a:graphicData uri="http://schemas.openxmlformats.org/presentationml/2006/ole">
            <mc:AlternateContent xmlns:mc="http://schemas.openxmlformats.org/markup-compatibility/2006">
              <mc:Choice xmlns:v="urn:schemas-microsoft-com:vml" Requires="v">
                <p:oleObj spid="_x0000_s1042" name="Equation" r:id="rId3" imgW="1269720" imgH="419040" progId="Equation.DSMT4">
                  <p:embed/>
                </p:oleObj>
              </mc:Choice>
              <mc:Fallback>
                <p:oleObj name="Equation" r:id="rId3" imgW="1269720" imgH="419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6496" y="5603544"/>
                        <a:ext cx="1270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219200" y="4114800"/>
          <a:ext cx="1270000" cy="419100"/>
        </p:xfrm>
        <a:graphic>
          <a:graphicData uri="http://schemas.openxmlformats.org/presentationml/2006/ole">
            <mc:AlternateContent xmlns:mc="http://schemas.openxmlformats.org/markup-compatibility/2006">
              <mc:Choice xmlns:v="urn:schemas-microsoft-com:vml" Requires="v">
                <p:oleObj spid="_x0000_s1043" name="Equation" r:id="rId5" imgW="1269720" imgH="419040" progId="Equation.DSMT4">
                  <p:embed/>
                </p:oleObj>
              </mc:Choice>
              <mc:Fallback>
                <p:oleObj name="Equation" r:id="rId5" imgW="1269720" imgH="419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4114800"/>
                        <a:ext cx="1270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752600" y="4648200"/>
          <a:ext cx="749300" cy="381000"/>
        </p:xfrm>
        <a:graphic>
          <a:graphicData uri="http://schemas.openxmlformats.org/presentationml/2006/ole">
            <mc:AlternateContent xmlns:mc="http://schemas.openxmlformats.org/markup-compatibility/2006">
              <mc:Choice xmlns:v="urn:schemas-microsoft-com:vml" Requires="v">
                <p:oleObj spid="_x0000_s1044" name="Equation" r:id="rId7" imgW="749160" imgH="380880" progId="Equation.DSMT4">
                  <p:embed/>
                </p:oleObj>
              </mc:Choice>
              <mc:Fallback>
                <p:oleObj name="Equation" r:id="rId7" imgW="74916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4648200"/>
                        <a:ext cx="74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246496" y="5105400"/>
          <a:ext cx="1244600" cy="495300"/>
        </p:xfrm>
        <a:graphic>
          <a:graphicData uri="http://schemas.openxmlformats.org/presentationml/2006/ole">
            <mc:AlternateContent xmlns:mc="http://schemas.openxmlformats.org/markup-compatibility/2006">
              <mc:Choice xmlns:v="urn:schemas-microsoft-com:vml" Requires="v">
                <p:oleObj spid="_x0000_s1045" name="Equation" r:id="rId9" imgW="1244520" imgH="495000" progId="Equation.DSMT4">
                  <p:embed/>
                </p:oleObj>
              </mc:Choice>
              <mc:Fallback>
                <p:oleObj name="Equation" r:id="rId9" imgW="1244520" imgH="495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46496" y="5105400"/>
                        <a:ext cx="1244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4749800" y="4256396"/>
          <a:ext cx="1270000" cy="419100"/>
        </p:xfrm>
        <a:graphic>
          <a:graphicData uri="http://schemas.openxmlformats.org/presentationml/2006/ole">
            <mc:AlternateContent xmlns:mc="http://schemas.openxmlformats.org/markup-compatibility/2006">
              <mc:Choice xmlns:v="urn:schemas-microsoft-com:vml" Requires="v">
                <p:oleObj spid="_x0000_s1046" name="Equation" r:id="rId11" imgW="1269720" imgH="419040" progId="Equation.DSMT4">
                  <p:embed/>
                </p:oleObj>
              </mc:Choice>
              <mc:Fallback>
                <p:oleObj name="Equation" r:id="rId11" imgW="1269720" imgH="4190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49800" y="4256396"/>
                        <a:ext cx="1270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4648200" y="4765344"/>
          <a:ext cx="1358900" cy="495300"/>
        </p:xfrm>
        <a:graphic>
          <a:graphicData uri="http://schemas.openxmlformats.org/presentationml/2006/ole">
            <mc:AlternateContent xmlns:mc="http://schemas.openxmlformats.org/markup-compatibility/2006">
              <mc:Choice xmlns:v="urn:schemas-microsoft-com:vml" Requires="v">
                <p:oleObj spid="_x0000_s1047" name="Equation" r:id="rId13" imgW="1358640" imgH="495000" progId="Equation.DSMT4">
                  <p:embed/>
                </p:oleObj>
              </mc:Choice>
              <mc:Fallback>
                <p:oleObj name="Equation" r:id="rId13" imgW="1358640" imgH="4950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765344"/>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765344" y="5334000"/>
          <a:ext cx="1244600" cy="419100"/>
        </p:xfrm>
        <a:graphic>
          <a:graphicData uri="http://schemas.openxmlformats.org/presentationml/2006/ole">
            <mc:AlternateContent xmlns:mc="http://schemas.openxmlformats.org/markup-compatibility/2006">
              <mc:Choice xmlns:v="urn:schemas-microsoft-com:vml" Requires="v">
                <p:oleObj spid="_x0000_s1048" name="Equation" r:id="rId15" imgW="1244520" imgH="419040" progId="Equation.DSMT4">
                  <p:embed/>
                </p:oleObj>
              </mc:Choice>
              <mc:Fallback>
                <p:oleObj name="Equation" r:id="rId15" imgW="1244520" imgH="4190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65344" y="5334000"/>
                        <a:ext cx="1244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Rectangle 14"/>
          <p:cNvSpPr/>
          <p:nvPr/>
        </p:nvSpPr>
        <p:spPr>
          <a:xfrm>
            <a:off x="6324600" y="4781490"/>
            <a:ext cx="2057400" cy="400110"/>
          </a:xfrm>
          <a:prstGeom prst="rect">
            <a:avLst/>
          </a:prstGeom>
        </p:spPr>
        <p:txBody>
          <a:bodyPr wrap="square">
            <a:spAutoFit/>
          </a:bodyPr>
          <a:lstStyle/>
          <a:p>
            <a:pPr>
              <a:spcBef>
                <a:spcPts val="1800"/>
              </a:spcBef>
            </a:pPr>
            <a:r>
              <a:rPr lang="en-US" sz="2000" dirty="0">
                <a:solidFill>
                  <a:srgbClr val="008080"/>
                </a:solidFill>
              </a:rPr>
              <a:t>down payment</a:t>
            </a:r>
          </a:p>
        </p:txBody>
      </p:sp>
      <p:sp>
        <p:nvSpPr>
          <p:cNvPr id="16" name="Rectangle 15"/>
          <p:cNvSpPr/>
          <p:nvPr/>
        </p:nvSpPr>
        <p:spPr>
          <a:xfrm>
            <a:off x="6324600" y="5328538"/>
            <a:ext cx="2057400" cy="400110"/>
          </a:xfrm>
          <a:prstGeom prst="rect">
            <a:avLst/>
          </a:prstGeom>
        </p:spPr>
        <p:txBody>
          <a:bodyPr wrap="square">
            <a:spAutoFit/>
          </a:bodyPr>
          <a:lstStyle/>
          <a:p>
            <a:pPr>
              <a:spcBef>
                <a:spcPts val="1800"/>
              </a:spcBef>
            </a:pPr>
            <a:r>
              <a:rPr lang="en-US" sz="2000" dirty="0">
                <a:solidFill>
                  <a:srgbClr val="008080"/>
                </a:solidFill>
              </a:rPr>
              <a:t>to be financed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3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Consumer Items (cont.)  </a:t>
            </a:r>
          </a:p>
        </p:txBody>
      </p:sp>
      <p:sp>
        <p:nvSpPr>
          <p:cNvPr id="3" name="Content Placeholder 2"/>
          <p:cNvSpPr>
            <a:spLocks noGrp="1"/>
          </p:cNvSpPr>
          <p:nvPr>
            <p:ph idx="1"/>
          </p:nvPr>
        </p:nvSpPr>
        <p:spPr/>
        <p:txBody>
          <a:bodyPr/>
          <a:lstStyle/>
          <a:p>
            <a:r>
              <a:rPr lang="en-US" dirty="0"/>
              <a:t>Bill financed </a:t>
            </a:r>
            <a:r>
              <a:rPr lang="en-US" dirty="0">
                <a:solidFill>
                  <a:srgbClr val="FF0000"/>
                </a:solidFill>
              </a:rPr>
              <a:t>$6190</a:t>
            </a:r>
            <a:r>
              <a:rPr lang="en-US" dirty="0"/>
              <a:t>. </a:t>
            </a:r>
          </a:p>
          <a:p>
            <a:r>
              <a:rPr lang="en-US" dirty="0"/>
              <a:t>(Mental checking is difficult here. But you might think that if he paid about $10,000 and put down $3500, an answer around $6500 is reasonable.)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Checking Accounts</a:t>
            </a:r>
          </a:p>
        </p:txBody>
      </p:sp>
      <p:sp>
        <p:nvSpPr>
          <p:cNvPr id="3" name="Content Placeholder 2"/>
          <p:cNvSpPr>
            <a:spLocks noGrp="1"/>
          </p:cNvSpPr>
          <p:nvPr>
            <p:ph idx="1"/>
          </p:nvPr>
        </p:nvSpPr>
        <p:spPr/>
        <p:txBody>
          <a:bodyPr/>
          <a:lstStyle/>
          <a:p>
            <a:r>
              <a:rPr lang="en-US" dirty="0"/>
              <a:t>In July, Ms. Smith opened a checking account and deposited </a:t>
            </a:r>
            <a:r>
              <a:rPr lang="en-US" dirty="0">
                <a:solidFill>
                  <a:srgbClr val="0000FF"/>
                </a:solidFill>
              </a:rPr>
              <a:t>$1528</a:t>
            </a:r>
            <a:r>
              <a:rPr lang="en-US" dirty="0"/>
              <a:t>. She wrote checks for </a:t>
            </a:r>
            <a:r>
              <a:rPr lang="en-US" dirty="0">
                <a:solidFill>
                  <a:srgbClr val="0000FF"/>
                </a:solidFill>
              </a:rPr>
              <a:t>$132</a:t>
            </a:r>
            <a:r>
              <a:rPr lang="en-US" dirty="0"/>
              <a:t>, </a:t>
            </a:r>
            <a:r>
              <a:rPr lang="en-US" dirty="0">
                <a:solidFill>
                  <a:srgbClr val="0000FF"/>
                </a:solidFill>
              </a:rPr>
              <a:t>$425</a:t>
            </a:r>
            <a:r>
              <a:rPr lang="en-US" dirty="0"/>
              <a:t>, </a:t>
            </a:r>
            <a:r>
              <a:rPr lang="en-US" dirty="0">
                <a:solidFill>
                  <a:srgbClr val="0000FF"/>
                </a:solidFill>
              </a:rPr>
              <a:t>$196</a:t>
            </a:r>
            <a:r>
              <a:rPr lang="en-US" dirty="0"/>
              <a:t>, and </a:t>
            </a:r>
            <a:r>
              <a:rPr lang="en-US" dirty="0">
                <a:solidFill>
                  <a:srgbClr val="0000FF"/>
                </a:solidFill>
              </a:rPr>
              <a:t>$350</a:t>
            </a:r>
            <a:r>
              <a:rPr lang="en-US" dirty="0"/>
              <a:t>. What was her balance at the end of July?</a:t>
            </a:r>
          </a:p>
          <a:p>
            <a:r>
              <a:rPr lang="en-US" b="1" dirty="0"/>
              <a:t>Solution </a:t>
            </a:r>
          </a:p>
          <a:p>
            <a:r>
              <a:rPr lang="en-US" dirty="0"/>
              <a:t>To find the balance, find the sum of the checks and subtract the sum from $1528.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Checking Accounts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balance was </a:t>
            </a:r>
            <a:r>
              <a:rPr lang="en-US" dirty="0">
                <a:solidFill>
                  <a:srgbClr val="FF0000"/>
                </a:solidFill>
              </a:rPr>
              <a:t>$425</a:t>
            </a:r>
            <a:r>
              <a:rPr lang="en-US" dirty="0"/>
              <a:t> at the end of July. </a:t>
            </a:r>
          </a:p>
          <a:p>
            <a:r>
              <a:rPr lang="en-US" dirty="0"/>
              <a:t>(Mentally round each check to the nearest hundred to see if the answer is reasonable.)</a:t>
            </a:r>
          </a:p>
        </p:txBody>
      </p:sp>
      <p:sp>
        <p:nvSpPr>
          <p:cNvPr id="5" name="Rectangle 4"/>
          <p:cNvSpPr/>
          <p:nvPr/>
        </p:nvSpPr>
        <p:spPr>
          <a:xfrm>
            <a:off x="2422272" y="3505200"/>
            <a:ext cx="2057400" cy="400110"/>
          </a:xfrm>
          <a:prstGeom prst="rect">
            <a:avLst/>
          </a:prstGeom>
        </p:spPr>
        <p:txBody>
          <a:bodyPr wrap="square">
            <a:spAutoFit/>
          </a:bodyPr>
          <a:lstStyle/>
          <a:p>
            <a:r>
              <a:rPr lang="en-US" sz="2000" dirty="0">
                <a:solidFill>
                  <a:srgbClr val="008080"/>
                </a:solidFill>
              </a:rPr>
              <a:t>total checks </a:t>
            </a:r>
          </a:p>
        </p:txBody>
      </p:sp>
      <p:sp>
        <p:nvSpPr>
          <p:cNvPr id="7" name="Rectangle 6"/>
          <p:cNvSpPr/>
          <p:nvPr/>
        </p:nvSpPr>
        <p:spPr>
          <a:xfrm>
            <a:off x="6324600" y="2692400"/>
            <a:ext cx="1371600" cy="400110"/>
          </a:xfrm>
          <a:prstGeom prst="rect">
            <a:avLst/>
          </a:prstGeom>
        </p:spPr>
        <p:txBody>
          <a:bodyPr wrap="square">
            <a:spAutoFit/>
          </a:bodyPr>
          <a:lstStyle/>
          <a:p>
            <a:r>
              <a:rPr lang="en-US" sz="2000" dirty="0">
                <a:solidFill>
                  <a:srgbClr val="008080"/>
                </a:solidFill>
              </a:rPr>
              <a:t>balance </a:t>
            </a:r>
          </a:p>
        </p:txBody>
      </p:sp>
      <p:graphicFrame>
        <p:nvGraphicFramePr>
          <p:cNvPr id="2052" name="Object 4"/>
          <p:cNvGraphicFramePr>
            <a:graphicFrameLocks noChangeAspect="1"/>
          </p:cNvGraphicFramePr>
          <p:nvPr/>
        </p:nvGraphicFramePr>
        <p:xfrm>
          <a:off x="1107744" y="1426192"/>
          <a:ext cx="1181100" cy="419100"/>
        </p:xfrm>
        <a:graphic>
          <a:graphicData uri="http://schemas.openxmlformats.org/presentationml/2006/ole">
            <mc:AlternateContent xmlns:mc="http://schemas.openxmlformats.org/markup-compatibility/2006">
              <mc:Choice xmlns:v="urn:schemas-microsoft-com:vml" Requires="v">
                <p:oleObj spid="_x0000_s2068" name="Equation" r:id="rId3" imgW="1180800" imgH="419040" progId="Equation.DSMT4">
                  <p:embed/>
                </p:oleObj>
              </mc:Choice>
              <mc:Fallback>
                <p:oleObj name="Equation" r:id="rId3" imgW="1180800" imgH="419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7744" y="1426192"/>
                        <a:ext cx="1181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545608" y="1973240"/>
          <a:ext cx="723900" cy="381000"/>
        </p:xfrm>
        <a:graphic>
          <a:graphicData uri="http://schemas.openxmlformats.org/presentationml/2006/ole">
            <mc:AlternateContent xmlns:mc="http://schemas.openxmlformats.org/markup-compatibility/2006">
              <mc:Choice xmlns:v="urn:schemas-microsoft-com:vml" Requires="v">
                <p:oleObj spid="_x0000_s2069" name="Equation" r:id="rId5" imgW="723600" imgH="380880" progId="Equation.DSMT4">
                  <p:embed/>
                </p:oleObj>
              </mc:Choice>
              <mc:Fallback>
                <p:oleObj name="Equation" r:id="rId5" imgW="723600" imgH="3808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5608" y="1973240"/>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572904" y="2452048"/>
          <a:ext cx="711200" cy="381000"/>
        </p:xfrm>
        <a:graphic>
          <a:graphicData uri="http://schemas.openxmlformats.org/presentationml/2006/ole">
            <mc:AlternateContent xmlns:mc="http://schemas.openxmlformats.org/markup-compatibility/2006">
              <mc:Choice xmlns:v="urn:schemas-microsoft-com:vml" Requires="v">
                <p:oleObj spid="_x0000_s2070" name="Equation" r:id="rId7" imgW="711000" imgH="380880" progId="Equation.DSMT4">
                  <p:embed/>
                </p:oleObj>
              </mc:Choice>
              <mc:Fallback>
                <p:oleObj name="Equation" r:id="rId7" imgW="71100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2904" y="245204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080448" y="2917208"/>
          <a:ext cx="1193800" cy="495300"/>
        </p:xfrm>
        <a:graphic>
          <a:graphicData uri="http://schemas.openxmlformats.org/presentationml/2006/ole">
            <mc:AlternateContent xmlns:mc="http://schemas.openxmlformats.org/markup-compatibility/2006">
              <mc:Choice xmlns:v="urn:schemas-microsoft-com:vml" Requires="v">
                <p:oleObj spid="_x0000_s2071" name="Equation" r:id="rId9" imgW="1193760" imgH="495000" progId="Equation.DSMT4">
                  <p:embed/>
                </p:oleObj>
              </mc:Choice>
              <mc:Fallback>
                <p:oleObj name="Equation" r:id="rId9" imgW="1193760" imgH="495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80448" y="2917208"/>
                        <a:ext cx="1193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066800" y="3505200"/>
          <a:ext cx="1206500" cy="419100"/>
        </p:xfrm>
        <a:graphic>
          <a:graphicData uri="http://schemas.openxmlformats.org/presentationml/2006/ole">
            <mc:AlternateContent xmlns:mc="http://schemas.openxmlformats.org/markup-compatibility/2006">
              <mc:Choice xmlns:v="urn:schemas-microsoft-com:vml" Requires="v">
                <p:oleObj spid="_x0000_s2072" name="Equation" r:id="rId11" imgW="1206360" imgH="419040" progId="Equation.DSMT4">
                  <p:embed/>
                </p:oleObj>
              </mc:Choice>
              <mc:Fallback>
                <p:oleObj name="Equation" r:id="rId11" imgW="1206360" imgH="4190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3505200"/>
                        <a:ext cx="1206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4876800" y="1654792"/>
          <a:ext cx="1219200" cy="419100"/>
        </p:xfrm>
        <a:graphic>
          <a:graphicData uri="http://schemas.openxmlformats.org/presentationml/2006/ole">
            <mc:AlternateContent xmlns:mc="http://schemas.openxmlformats.org/markup-compatibility/2006">
              <mc:Choice xmlns:v="urn:schemas-microsoft-com:vml" Requires="v">
                <p:oleObj spid="_x0000_s2073" name="Equation" r:id="rId13" imgW="1218960" imgH="419040" progId="Equation.DSMT4">
                  <p:embed/>
                </p:oleObj>
              </mc:Choice>
              <mc:Fallback>
                <p:oleObj name="Equation" r:id="rId13" imgW="1218960" imgH="4190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76800" y="1654792"/>
                        <a:ext cx="1219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612944" y="2160896"/>
          <a:ext cx="1485900" cy="495300"/>
        </p:xfrm>
        <a:graphic>
          <a:graphicData uri="http://schemas.openxmlformats.org/presentationml/2006/ole">
            <mc:AlternateContent xmlns:mc="http://schemas.openxmlformats.org/markup-compatibility/2006">
              <mc:Choice xmlns:v="urn:schemas-microsoft-com:vml" Requires="v">
                <p:oleObj spid="_x0000_s2074" name="Equation" r:id="rId15" imgW="1485720" imgH="495000" progId="Equation.DSMT4">
                  <p:embed/>
                </p:oleObj>
              </mc:Choice>
              <mc:Fallback>
                <p:oleObj name="Equation" r:id="rId15" imgW="1485720" imgH="4950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12944" y="2160896"/>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4876800" y="2729552"/>
          <a:ext cx="1219200" cy="419100"/>
        </p:xfrm>
        <a:graphic>
          <a:graphicData uri="http://schemas.openxmlformats.org/presentationml/2006/ole">
            <mc:AlternateContent xmlns:mc="http://schemas.openxmlformats.org/markup-compatibility/2006">
              <mc:Choice xmlns:v="urn:schemas-microsoft-com:vml" Requires="v">
                <p:oleObj spid="_x0000_s2075" name="Equation" r:id="rId17" imgW="1218960" imgH="419040" progId="Equation.DSMT4">
                  <p:embed/>
                </p:oleObj>
              </mc:Choice>
              <mc:Fallback>
                <p:oleObj name="Equation" r:id="rId17" imgW="1218960" imgH="4190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76800" y="2729552"/>
                        <a:ext cx="1219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a:t>
            </a:r>
          </a:p>
        </p:txBody>
      </p:sp>
      <p:sp>
        <p:nvSpPr>
          <p:cNvPr id="3" name="Content Placeholder 2"/>
          <p:cNvSpPr>
            <a:spLocks noGrp="1"/>
          </p:cNvSpPr>
          <p:nvPr>
            <p:ph idx="1"/>
          </p:nvPr>
        </p:nvSpPr>
        <p:spPr/>
        <p:txBody>
          <a:bodyPr/>
          <a:lstStyle/>
          <a:p>
            <a:r>
              <a:rPr lang="en-US" dirty="0"/>
              <a:t>Chancellor Sporting Goods recorded its sales for tennis rackets for six months. They found their profits to be: January, </a:t>
            </a:r>
            <a:r>
              <a:rPr lang="en-US" dirty="0">
                <a:solidFill>
                  <a:srgbClr val="0000FF"/>
                </a:solidFill>
              </a:rPr>
              <a:t>$5380</a:t>
            </a:r>
            <a:r>
              <a:rPr lang="en-US" dirty="0"/>
              <a:t>; February, </a:t>
            </a:r>
            <a:r>
              <a:rPr lang="en-US" dirty="0">
                <a:solidFill>
                  <a:srgbClr val="0000FF"/>
                </a:solidFill>
              </a:rPr>
              <a:t>$7590</a:t>
            </a:r>
            <a:r>
              <a:rPr lang="en-US" dirty="0"/>
              <a:t>; March, </a:t>
            </a:r>
            <a:r>
              <a:rPr lang="en-US" dirty="0">
                <a:solidFill>
                  <a:srgbClr val="0000FF"/>
                </a:solidFill>
              </a:rPr>
              <a:t>$6410</a:t>
            </a:r>
            <a:r>
              <a:rPr lang="en-US" dirty="0"/>
              <a:t>; April, </a:t>
            </a:r>
            <a:r>
              <a:rPr lang="en-US" dirty="0">
                <a:solidFill>
                  <a:srgbClr val="0000FF"/>
                </a:solidFill>
              </a:rPr>
              <a:t>$4530</a:t>
            </a:r>
            <a:r>
              <a:rPr lang="en-US" dirty="0"/>
              <a:t>; May, </a:t>
            </a:r>
            <a:r>
              <a:rPr lang="en-US" dirty="0">
                <a:solidFill>
                  <a:srgbClr val="0000FF"/>
                </a:solidFill>
              </a:rPr>
              <a:t>$5840</a:t>
            </a:r>
            <a:r>
              <a:rPr lang="en-US" dirty="0"/>
              <a:t>; June, </a:t>
            </a:r>
            <a:r>
              <a:rPr lang="en-US" dirty="0">
                <a:solidFill>
                  <a:srgbClr val="0000FF"/>
                </a:solidFill>
              </a:rPr>
              <a:t>$6250</a:t>
            </a:r>
            <a:r>
              <a:rPr lang="en-US" dirty="0"/>
              <a:t>. On the next slide is a bar graph of their findings. </a:t>
            </a:r>
            <a:r>
              <a:rPr lang="en-US" b="1" dirty="0"/>
              <a:t>a. </a:t>
            </a:r>
            <a:r>
              <a:rPr lang="en-US" dirty="0"/>
              <a:t>In what month did they have the most sales of tennis rackets?</a:t>
            </a:r>
            <a:r>
              <a:rPr lang="en-US" b="1" dirty="0"/>
              <a:t> b. </a:t>
            </a:r>
            <a:r>
              <a:rPr lang="en-US" dirty="0"/>
              <a:t>What is the average sales per month over the six months?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716</Words>
  <Application>Microsoft Office PowerPoint</Application>
  <PresentationFormat>On-screen Show (4:3)</PresentationFormat>
  <Paragraphs>86</Paragraphs>
  <Slides>20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Courier New</vt:lpstr>
      <vt:lpstr>Office Theme</vt:lpstr>
      <vt:lpstr>Equation</vt:lpstr>
      <vt:lpstr>Section 1.7</vt:lpstr>
      <vt:lpstr>Objectives</vt:lpstr>
      <vt:lpstr>Strategy for Solving Word Problems </vt:lpstr>
      <vt:lpstr>Strategy for Solving Word Problems </vt:lpstr>
      <vt:lpstr>Example 1: Consumer Items  </vt:lpstr>
      <vt:lpstr>Example 1: Consumer Items (cont.)  </vt:lpstr>
      <vt:lpstr>Example 2: Checking Accounts</vt:lpstr>
      <vt:lpstr>Example 2: Checking Accounts (cont.)</vt:lpstr>
      <vt:lpstr>Example 3</vt:lpstr>
      <vt:lpstr>Example 3 (cont.)</vt:lpstr>
      <vt:lpstr>Example 3 (cont.)</vt:lpstr>
      <vt:lpstr>Example 3 (cont.)</vt:lpstr>
      <vt:lpstr>Example 4 </vt:lpstr>
      <vt:lpstr>Example 5 </vt:lpstr>
      <vt:lpstr>Example 6 </vt:lpstr>
      <vt:lpstr>Example 7 </vt:lpstr>
      <vt:lpstr>Example 7 (cont.) </vt:lpstr>
      <vt:lpstr>Practice Problems </vt:lpstr>
      <vt:lpstr>Practice Problems (cont.) </vt:lpstr>
      <vt:lpstr>Practice Problem Answers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36</cp:revision>
  <dcterms:created xsi:type="dcterms:W3CDTF">2013-04-26T14:43:13Z</dcterms:created>
  <dcterms:modified xsi:type="dcterms:W3CDTF">2016-10-03T14:29:04Z</dcterms:modified>
</cp:coreProperties>
</file>