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7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13FE0-C9AD-4700-B7E4-01AB0BC55DD3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46EB4-BE46-4874-A2B4-BC3F3463F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6649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21.pn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25.png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3.bin"/><Relationship Id="rId3" Type="http://schemas.openxmlformats.org/officeDocument/2006/relationships/image" Target="../media/image31.png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2.bin"/><Relationship Id="rId5" Type="http://schemas.openxmlformats.org/officeDocument/2006/relationships/image" Target="../media/image26.wmf"/><Relationship Id="rId10" Type="http://schemas.openxmlformats.org/officeDocument/2006/relationships/image" Target="../media/image28.wmf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0.pn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9.bin"/><Relationship Id="rId3" Type="http://schemas.openxmlformats.org/officeDocument/2006/relationships/image" Target="../media/image16.png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8.bin"/><Relationship Id="rId5" Type="http://schemas.openxmlformats.org/officeDocument/2006/relationships/image" Target="../media/image7.wmf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Geometry: Perimeter and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41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8250" y="2266950"/>
            <a:ext cx="36385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area of the triangle shown.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39752"/>
            <a:ext cx="4114800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To find the area of the triangle, multiply the base times the height and divide by 2. </a:t>
            </a:r>
          </a:p>
          <a:p>
            <a:endParaRPr lang="en-US" sz="2800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83608" y="4648200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4" imgW="253800" imgH="279360" progId="Equation.DSMT4">
                  <p:embed/>
                </p:oleObj>
              </mc:Choice>
              <mc:Fallback>
                <p:oleObj name="Equation" r:id="rId4" imgW="25380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608" y="4648200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066800" y="45720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6" imgW="1714320" imgH="469800" progId="Equation.DSMT4">
                  <p:embed/>
                </p:oleObj>
              </mc:Choice>
              <mc:Fallback>
                <p:oleObj name="Equation" r:id="rId6" imgW="1714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5720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797792" y="464820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8" imgW="1143000" imgH="291960" progId="Equation.DSMT4">
                  <p:embed/>
                </p:oleObj>
              </mc:Choice>
              <mc:Fallback>
                <p:oleObj name="Equation" r:id="rId8" imgW="1143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792" y="464820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997656" y="457200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0" imgW="1206360" imgH="380880" progId="Equation.DSMT4">
                  <p:embed/>
                </p:oleObj>
              </mc:Choice>
              <mc:Fallback>
                <p:oleObj name="Equation" r:id="rId10" imgW="1206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656" y="457200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1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187357"/>
            <a:ext cx="435483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area of the rectangle shown.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28800"/>
            <a:ext cx="411480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To find the area of the rectangle, multiply the length times the width.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762000" y="4191000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4" imgW="253800" imgH="279360" progId="Equation.DSMT4">
                  <p:embed/>
                </p:oleObj>
              </mc:Choice>
              <mc:Fallback>
                <p:oleObj name="Equation" r:id="rId4" imgW="25380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191000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66800" y="41910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6" imgW="1155600" imgH="291960" progId="Equation.DSMT4">
                  <p:embed/>
                </p:oleObj>
              </mc:Choice>
              <mc:Fallback>
                <p:oleObj name="Equation" r:id="rId6" imgW="11556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1910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286000" y="4101152"/>
          <a:ext cx="1371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8" imgW="1371600" imgH="444240" progId="Equation.DSMT4">
                  <p:embed/>
                </p:oleObj>
              </mc:Choice>
              <mc:Fallback>
                <p:oleObj name="Equation" r:id="rId8" imgW="13716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101152"/>
                        <a:ext cx="1371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840176"/>
            <a:ext cx="374142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72000"/>
          </a:xfrm>
        </p:spPr>
        <p:txBody>
          <a:bodyPr/>
          <a:lstStyle/>
          <a:p>
            <a:r>
              <a:rPr lang="en-US" dirty="0"/>
              <a:t>A square is inside a rectangle as shown. Find the area of the shaded region.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85460"/>
            <a:ext cx="5105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To find the area of the shaded region: </a:t>
            </a:r>
          </a:p>
          <a:p>
            <a:r>
              <a:rPr lang="en-US" sz="2800" dirty="0"/>
              <a:t>First, find the area of the rectangle. Second, find the area of the square.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5070809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Third, find the difference of the two areas. </a:t>
            </a:r>
          </a:p>
          <a:p>
            <a:r>
              <a:rPr lang="en-US" sz="2800" dirty="0"/>
              <a:t>Area of shaded region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838200" y="4648200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4" imgW="253800" imgH="279360" progId="Equation.DSMT4">
                  <p:embed/>
                </p:oleObj>
              </mc:Choice>
              <mc:Fallback>
                <p:oleObj name="Equation" r:id="rId4" imgW="2538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648200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95800" y="4648200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6" imgW="253800" imgH="279360" progId="Equation.DSMT4">
                  <p:embed/>
                </p:oleObj>
              </mc:Choice>
              <mc:Fallback>
                <p:oleObj name="Equation" r:id="rId6" imgW="2538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648200"/>
                        <a:ext cx="254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143000" y="46482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1155600" imgH="291960" progId="Equation.DSMT4">
                  <p:embed/>
                </p:oleObj>
              </mc:Choice>
              <mc:Fallback>
                <p:oleObj name="Equation" r:id="rId7" imgW="1155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6482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313296" y="4572000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1269720" imgH="380880" progId="Equation.DSMT4">
                  <p:embed/>
                </p:oleObj>
              </mc:Choice>
              <mc:Fallback>
                <p:oleObj name="Equation" r:id="rId9" imgW="12697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296" y="4572000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800600" y="46482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1" imgW="1155600" imgH="291960" progId="Equation.DSMT4">
                  <p:embed/>
                </p:oleObj>
              </mc:Choice>
              <mc:Fallback>
                <p:oleObj name="Equation" r:id="rId11" imgW="1155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6482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943600" y="457200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3" imgW="1257120" imgH="380880" progId="Equation.DSMT4">
                  <p:embed/>
                </p:oleObj>
              </mc:Choice>
              <mc:Fallback>
                <p:oleObj name="Equation" r:id="rId13" imgW="12571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57200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712403" y="5508008"/>
            <a:ext cx="18854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FF"/>
                </a:solidFill>
              </a:rPr>
              <a:t>750</a:t>
            </a:r>
            <a:r>
              <a:rPr lang="en-US" sz="2800" dirty="0"/>
              <a:t> − </a:t>
            </a:r>
            <a:r>
              <a:rPr lang="en-US" sz="2800" dirty="0">
                <a:solidFill>
                  <a:srgbClr val="9900CC"/>
                </a:solidFill>
              </a:rPr>
              <a:t>100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5472752" y="5508008"/>
            <a:ext cx="15087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650 ft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6810"/>
            <a:ext cx="8229600" cy="472059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Find the perimeter of the following figure.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Find the area of the following figures.  </a:t>
            </a:r>
          </a:p>
        </p:txBody>
      </p:sp>
      <p:pic>
        <p:nvPicPr>
          <p:cNvPr id="307204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ACE"/>
              </a:clrFrom>
              <a:clrTo>
                <a:srgbClr val="FBFACE">
                  <a:alpha val="0"/>
                </a:srgbClr>
              </a:clrTo>
            </a:clrChange>
            <a:duotone>
              <a:prstClr val="black"/>
              <a:srgbClr val="9900CC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3014663" y="1695450"/>
            <a:ext cx="31146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0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BFACE"/>
              </a:clrFrom>
              <a:clrTo>
                <a:srgbClr val="FBFACE">
                  <a:alpha val="0"/>
                </a:srgbClr>
              </a:clrTo>
            </a:clrChange>
            <a:duotone>
              <a:prstClr val="black"/>
              <a:srgbClr val="00B05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1371600" y="4238625"/>
            <a:ext cx="26193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06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BFACE"/>
              </a:clrFrom>
              <a:clrTo>
                <a:srgbClr val="FBFACE">
                  <a:alpha val="0"/>
                </a:srgbClr>
              </a:clrTo>
            </a:clrChange>
            <a:duotone>
              <a:prstClr val="black"/>
              <a:srgbClr val="0000FF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5629275" y="4171950"/>
            <a:ext cx="183832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908712" y="4362450"/>
            <a:ext cx="464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1211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a. 	b.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54 cm </a:t>
            </a:r>
          </a:p>
          <a:p>
            <a:pPr marL="463550" indent="-463550">
              <a:tabLst>
                <a:tab pos="914400" algn="l"/>
                <a:tab pos="3657600" algn="l"/>
                <a:tab pos="4121150" algn="l"/>
              </a:tabLst>
            </a:pPr>
            <a:r>
              <a:rPr lang="en-US" b="1" dirty="0"/>
              <a:t>2.	a.	</a:t>
            </a:r>
            <a:r>
              <a:rPr lang="en-US" dirty="0">
                <a:solidFill>
                  <a:srgbClr val="FF0000"/>
                </a:solidFill>
              </a:rPr>
              <a:t>117 in.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b="1" dirty="0"/>
              <a:t>	b.	</a:t>
            </a:r>
            <a:r>
              <a:rPr lang="en-US" dirty="0">
                <a:solidFill>
                  <a:srgbClr val="FF0000"/>
                </a:solidFill>
              </a:rPr>
              <a:t>169 ft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Recognize the terms </a:t>
            </a:r>
            <a:r>
              <a:rPr lang="en-US" b="1" dirty="0"/>
              <a:t>point, line, </a:t>
            </a:r>
            <a:r>
              <a:rPr lang="en-US" dirty="0"/>
              <a:t>and</a:t>
            </a:r>
            <a:r>
              <a:rPr lang="en-US" b="1" dirty="0"/>
              <a:t> plane </a:t>
            </a:r>
            <a:r>
              <a:rPr lang="en-US" dirty="0"/>
              <a:t>and know that they are undefined terms.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what a </a:t>
            </a:r>
            <a:r>
              <a:rPr lang="en-US" b="1" dirty="0"/>
              <a:t>polygon </a:t>
            </a:r>
            <a:r>
              <a:rPr lang="en-US" dirty="0"/>
              <a:t>is.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Recognize and be able to define the geometric figures </a:t>
            </a:r>
            <a:r>
              <a:rPr lang="en-US" b="1" dirty="0"/>
              <a:t>triangles, rectangles, </a:t>
            </a:r>
            <a:r>
              <a:rPr lang="en-US" dirty="0"/>
              <a:t>and</a:t>
            </a:r>
            <a:r>
              <a:rPr lang="en-US" b="1" dirty="0"/>
              <a:t> squares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the concepts of </a:t>
            </a:r>
            <a:r>
              <a:rPr lang="en-US" b="1" dirty="0"/>
              <a:t>length </a:t>
            </a:r>
            <a:r>
              <a:rPr lang="en-US" dirty="0"/>
              <a:t>and</a:t>
            </a:r>
            <a:r>
              <a:rPr lang="en-US" b="1" dirty="0"/>
              <a:t> perimeter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the concept of </a:t>
            </a:r>
            <a:r>
              <a:rPr lang="en-US" b="1" dirty="0"/>
              <a:t>area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Geometry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6300"/>
            <a:ext cx="8229600" cy="47411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tabLst>
                <a:tab pos="109538" algn="l"/>
              </a:tabLst>
            </a:pPr>
            <a:r>
              <a:rPr lang="en-US" b="1" dirty="0">
                <a:solidFill>
                  <a:srgbClr val="000000"/>
                </a:solidFill>
              </a:rPr>
              <a:t>	Undefined Term  Representation 	Discussion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1674940"/>
            <a:ext cx="3657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 dot represents a point. Points are labeled with capital letters.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599023"/>
            <a:ext cx="3657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 line has no beginning or end. Lines are labeled with small letters or by two points on the line. </a:t>
            </a:r>
          </a:p>
        </p:txBody>
      </p:sp>
      <p:pic>
        <p:nvPicPr>
          <p:cNvPr id="26726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7860" y="4120960"/>
            <a:ext cx="2872740" cy="105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2792130" y="2970340"/>
            <a:ext cx="13226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</a:rPr>
              <a:t>point </a:t>
            </a:r>
            <a:r>
              <a:rPr lang="en-US" sz="2800" i="1" dirty="0">
                <a:solidFill>
                  <a:srgbClr val="000000"/>
                </a:solidFill>
              </a:rPr>
              <a:t>A 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8333" y="4418140"/>
            <a:ext cx="1241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2. </a:t>
            </a:r>
            <a:r>
              <a:rPr lang="en-US" sz="2800" b="1" dirty="0">
                <a:solidFill>
                  <a:srgbClr val="C00000"/>
                </a:solidFill>
              </a:rPr>
              <a:t>Line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8333" y="2284540"/>
            <a:ext cx="1406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1. </a:t>
            </a:r>
            <a:r>
              <a:rPr lang="en-US" sz="2800" b="1" dirty="0">
                <a:solidFill>
                  <a:srgbClr val="C00000"/>
                </a:solidFill>
              </a:rPr>
              <a:t>Point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67270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73130" y="2249284"/>
            <a:ext cx="5905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98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5103940"/>
            <a:ext cx="21431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Geometry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tabLst>
                <a:tab pos="109538" algn="l"/>
              </a:tabLst>
            </a:pPr>
            <a:r>
              <a:rPr lang="en-US" b="1" dirty="0">
                <a:solidFill>
                  <a:srgbClr val="000000"/>
                </a:solidFill>
              </a:rPr>
              <a:t>	Undefined Term  Representation 	Discussion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455920" y="2057400"/>
            <a:ext cx="32308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Flat surfaces, such as a table top or wall, represent planes. Planes are labeled with capital letters.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399169"/>
            <a:ext cx="1457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3. </a:t>
            </a:r>
            <a:r>
              <a:rPr lang="en-US" sz="2800" b="1" dirty="0">
                <a:solidFill>
                  <a:srgbClr val="C00000"/>
                </a:solidFill>
              </a:rPr>
              <a:t>Plane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9901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5C4"/>
              </a:clrFrom>
              <a:clrTo>
                <a:srgbClr val="FEF5C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65007" y="2094369"/>
            <a:ext cx="3368993" cy="2340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Polygons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Polygon 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polygon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closed plane figure, with three or more sides, in which each side is a line segment. </a:t>
            </a:r>
          </a:p>
          <a:p>
            <a:r>
              <a:rPr lang="en-US" dirty="0">
                <a:solidFill>
                  <a:srgbClr val="000000"/>
                </a:solidFill>
              </a:rPr>
              <a:t>(Each point where two sides meet is called a </a:t>
            </a:r>
            <a:r>
              <a:rPr lang="en-US" b="1" dirty="0">
                <a:solidFill>
                  <a:srgbClr val="C00000"/>
                </a:solidFill>
              </a:rPr>
              <a:t>vertex</a:t>
            </a:r>
            <a:r>
              <a:rPr lang="en-US" dirty="0">
                <a:solidFill>
                  <a:srgbClr val="000000"/>
                </a:solidFill>
              </a:rPr>
              <a:t>.)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</a:t>
            </a:r>
            <a:r>
              <a:rPr lang="en-US" dirty="0">
                <a:solidFill>
                  <a:srgbClr val="000000"/>
                </a:solidFill>
              </a:rPr>
              <a:t>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closed figure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begins and ends at the same point.)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Length and Perimeter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Perimeter 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perimeter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, of a polygon is the sum of the lengths of its sides.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perimeter of the square shown.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66248"/>
            <a:ext cx="438912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Because the figure is a square, each side is </a:t>
            </a:r>
            <a:r>
              <a:rPr lang="en-US" sz="2800" dirty="0">
                <a:solidFill>
                  <a:srgbClr val="0000FF"/>
                </a:solidFill>
              </a:rPr>
              <a:t>16 in. </a:t>
            </a:r>
            <a:r>
              <a:rPr lang="en-US" sz="2800" dirty="0"/>
              <a:t>long. Thus the perimeter can be found as follows: </a:t>
            </a:r>
          </a:p>
          <a:p>
            <a:pPr>
              <a:spcBef>
                <a:spcPts val="600"/>
              </a:spcBef>
            </a:pPr>
            <a:r>
              <a:rPr lang="en-US" sz="2800" i="1" dirty="0">
                <a:solidFill>
                  <a:srgbClr val="0000FF"/>
                </a:solidFill>
              </a:rPr>
              <a:t>P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sz="2800" dirty="0"/>
              <a:t>Or, by using the formula, we have </a:t>
            </a:r>
          </a:p>
          <a:p>
            <a:pPr>
              <a:spcBef>
                <a:spcPts val="600"/>
              </a:spcBef>
            </a:pPr>
            <a:r>
              <a:rPr lang="en-US" sz="2800" i="1" dirty="0">
                <a:solidFill>
                  <a:srgbClr val="0000FF"/>
                </a:solidFill>
              </a:rPr>
              <a:t>	P</a:t>
            </a:r>
            <a:endParaRPr lang="en-US" sz="2800" dirty="0"/>
          </a:p>
        </p:txBody>
      </p:sp>
      <p:pic>
        <p:nvPicPr>
          <p:cNvPr id="300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2286000"/>
            <a:ext cx="257175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715368" y="3973204"/>
            <a:ext cx="29370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16 + 16 + 16 + 16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526808" y="3973204"/>
            <a:ext cx="12554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64 in.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1643416" y="5486400"/>
            <a:ext cx="124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4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16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2783128" y="5500048"/>
            <a:ext cx="12554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64 in.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05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75" y="2663845"/>
            <a:ext cx="3400425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perimeter of the polygon shown.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A 5-sided polygon is called a</a:t>
            </a:r>
            <a:r>
              <a:rPr lang="en-US" b="1" dirty="0"/>
              <a:t> pentagon</a:t>
            </a:r>
            <a:r>
              <a:rPr lang="en-US" dirty="0"/>
              <a:t>.)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38400"/>
            <a:ext cx="4114800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The perimeter of any polygon is found by adding the lengths of the sides. Thus, for this pentagon we have </a:t>
            </a:r>
            <a:r>
              <a:rPr lang="en-US" sz="2800" i="1" dirty="0"/>
              <a:t> </a:t>
            </a:r>
            <a:endParaRPr lang="en-US" sz="2800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3400" y="541020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228600" imgH="279360" progId="Equation.DSMT4">
                  <p:embed/>
                </p:oleObj>
              </mc:Choice>
              <mc:Fallback>
                <p:oleObj name="Equation" r:id="rId4" imgW="22860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41020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97256" y="5410200"/>
          <a:ext cx="326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6" imgW="3263760" imgH="291960" progId="Equation.DSMT4">
                  <p:embed/>
                </p:oleObj>
              </mc:Choice>
              <mc:Fallback>
                <p:oleObj name="Equation" r:id="rId6" imgW="32637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256" y="5410200"/>
                        <a:ext cx="326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150056" y="54102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8" imgW="1333440" imgH="291960" progId="Equation.DSMT4">
                  <p:embed/>
                </p:oleObj>
              </mc:Choice>
              <mc:Fallback>
                <p:oleObj name="Equation" r:id="rId8" imgW="1333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056" y="54102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10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3025" y="2071048"/>
            <a:ext cx="353377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perimeter of the rectangle shown.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50408"/>
            <a:ext cx="4114800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The perimeter can be found by adding the lengths of the sides. Thus, 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Or, by using the formula we have, 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09600" y="3948752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4" imgW="228600" imgH="279360" progId="Equation.DSMT4">
                  <p:embed/>
                </p:oleObj>
              </mc:Choice>
              <mc:Fallback>
                <p:oleObj name="Equation" r:id="rId4" imgW="2286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48752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48640" y="556260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6" imgW="228600" imgH="279360" progId="Equation.DSMT4">
                  <p:embed/>
                </p:oleObj>
              </mc:Choice>
              <mc:Fallback>
                <p:oleObj name="Equation" r:id="rId6" imgW="2286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556260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879144" y="3927144"/>
          <a:ext cx="265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2654280" imgH="291960" progId="Equation.DSMT4">
                  <p:embed/>
                </p:oleObj>
              </mc:Choice>
              <mc:Fallback>
                <p:oleObj name="Equation" r:id="rId7" imgW="2654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144" y="3927144"/>
                        <a:ext cx="265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624616" y="3899848"/>
          <a:ext cx="1143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1143000" imgH="317160" progId="Equation.DSMT4">
                  <p:embed/>
                </p:oleObj>
              </mc:Choice>
              <mc:Fallback>
                <p:oleObj name="Equation" r:id="rId9" imgW="1143000" imgH="317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4616" y="3899848"/>
                        <a:ext cx="1143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789296" y="5535304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1" imgW="1968480" imgH="291960" progId="Equation.DSMT4">
                  <p:embed/>
                </p:oleObj>
              </mc:Choice>
              <mc:Fallback>
                <p:oleObj name="Equation" r:id="rId11" imgW="19684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296" y="5535304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778456" y="5535304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3" imgW="1333440" imgH="291960" progId="Equation.DSMT4">
                  <p:embed/>
                </p:oleObj>
              </mc:Choice>
              <mc:Fallback>
                <p:oleObj name="Equation" r:id="rId13" imgW="13334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456" y="5535304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150056" y="5513696"/>
          <a:ext cx="1143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5" imgW="1143000" imgH="317160" progId="Equation.DSMT4">
                  <p:embed/>
                </p:oleObj>
              </mc:Choice>
              <mc:Fallback>
                <p:oleObj name="Equation" r:id="rId15" imgW="1143000" imgH="317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056" y="5513696"/>
                        <a:ext cx="1143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486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Symbol</vt:lpstr>
      <vt:lpstr>Courier New</vt:lpstr>
      <vt:lpstr>Office Theme</vt:lpstr>
      <vt:lpstr>Equation</vt:lpstr>
      <vt:lpstr>Section 1.8</vt:lpstr>
      <vt:lpstr>Objectives</vt:lpstr>
      <vt:lpstr>Introduction to Geometry </vt:lpstr>
      <vt:lpstr>Introduction to Geometry </vt:lpstr>
      <vt:lpstr>Polygons </vt:lpstr>
      <vt:lpstr>Length and Perimeter </vt:lpstr>
      <vt:lpstr>Example 1 </vt:lpstr>
      <vt:lpstr>Example 2 </vt:lpstr>
      <vt:lpstr>Example 3 </vt:lpstr>
      <vt:lpstr>Example 4 </vt:lpstr>
      <vt:lpstr>Example 5 </vt:lpstr>
      <vt:lpstr>Example 6 </vt:lpstr>
      <vt:lpstr>Practice Problems </vt:lpstr>
      <vt:lpstr>Practice Problem Answers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35</cp:revision>
  <dcterms:created xsi:type="dcterms:W3CDTF">2013-04-26T14:43:13Z</dcterms:created>
  <dcterms:modified xsi:type="dcterms:W3CDTF">2016-10-03T14:34:10Z</dcterms:modified>
</cp:coreProperties>
</file>