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5" Type="http://schemas.openxmlformats.org/officeDocument/2006/relationships/image" Target="../media/image2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8F798-8D48-4212-A72E-114121297A96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37276-3AE7-4EA2-A91B-DC878FD5516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29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19.wmf"/><Relationship Id="rId32" Type="http://schemas.openxmlformats.org/officeDocument/2006/relationships/image" Target="../media/image23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28" Type="http://schemas.openxmlformats.org/officeDocument/2006/relationships/image" Target="../media/image21.wmf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6.bin"/><Relationship Id="rId31" Type="http://schemas.openxmlformats.org/officeDocument/2006/relationships/oleObject" Target="../embeddings/oleObject22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20.bin"/><Relationship Id="rId30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3400" y="1219200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799920" imgH="380880" progId="Equation.DSMT4">
                  <p:embed/>
                </p:oleObj>
              </mc:Choice>
              <mc:Fallback>
                <p:oleObj name="Equation" r:id="rId3" imgW="7999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1958975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812520" imgH="380880" progId="Equation.DSMT4">
                  <p:embed/>
                </p:oleObj>
              </mc:Choice>
              <mc:Fallback>
                <p:oleObj name="Equation" r:id="rId5" imgW="8125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58975"/>
                        <a:ext cx="81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2792413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7" imgW="799920" imgH="380880" progId="Equation.DSMT4">
                  <p:embed/>
                </p:oleObj>
              </mc:Choice>
              <mc:Fallback>
                <p:oleObj name="Equation" r:id="rId7" imgW="799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92413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0352" y="3657600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9" imgW="799920" imgH="380880" progId="Equation.DSMT4">
                  <p:embed/>
                </p:oleObj>
              </mc:Choice>
              <mc:Fallback>
                <p:oleObj name="Equation" r:id="rId9" imgW="799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57600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30352" y="4572000"/>
          <a:ext cx="78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1" imgW="787320" imgH="380880" progId="Equation.DSMT4">
                  <p:embed/>
                </p:oleObj>
              </mc:Choice>
              <mc:Fallback>
                <p:oleObj name="Equation" r:id="rId11" imgW="787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72000"/>
                        <a:ext cx="78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30352" y="5410200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3" imgW="799920" imgH="380880" progId="Equation.DSMT4">
                  <p:embed/>
                </p:oleObj>
              </mc:Choice>
              <mc:Fallback>
                <p:oleObj name="Equation" r:id="rId13" imgW="7999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410200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540000" y="2743200"/>
          <a:ext cx="1422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15" imgW="1422360" imgH="571320" progId="Equation.DSMT4">
                  <p:embed/>
                </p:oleObj>
              </mc:Choice>
              <mc:Fallback>
                <p:oleObj name="Equation" r:id="rId15" imgW="14223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2743200"/>
                        <a:ext cx="1422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540000" y="3619500"/>
          <a:ext cx="172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7" imgW="1726920" imgH="571320" progId="Equation.DSMT4">
                  <p:embed/>
                </p:oleObj>
              </mc:Choice>
              <mc:Fallback>
                <p:oleObj name="Equation" r:id="rId17" imgW="172692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3619500"/>
                        <a:ext cx="1727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540000" y="4495800"/>
          <a:ext cx="170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9" imgW="1701720" imgH="571320" progId="Equation.DSMT4">
                  <p:embed/>
                </p:oleObj>
              </mc:Choice>
              <mc:Fallback>
                <p:oleObj name="Equation" r:id="rId19" imgW="170172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4495800"/>
                        <a:ext cx="1701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397000" y="12954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21" imgW="482400" imgH="291960" progId="Equation.DSMT4">
                  <p:embed/>
                </p:oleObj>
              </mc:Choice>
              <mc:Fallback>
                <p:oleObj name="Equation" r:id="rId21" imgW="4824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1397000" y="20447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23" imgW="457200" imgH="279360" progId="Equation.DSMT4">
                  <p:embed/>
                </p:oleObj>
              </mc:Choice>
              <mc:Fallback>
                <p:oleObj name="Equation" r:id="rId23" imgW="4572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0447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1397000" y="28829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25" imgW="660240" imgH="291960" progId="Equation.DSMT4">
                  <p:embed/>
                </p:oleObj>
              </mc:Choice>
              <mc:Fallback>
                <p:oleObj name="Equation" r:id="rId25" imgW="6602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8829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1397000" y="37592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27" imgW="812520" imgH="291960" progId="Equation.DSMT4">
                  <p:embed/>
                </p:oleObj>
              </mc:Choice>
              <mc:Fallback>
                <p:oleObj name="Equation" r:id="rId27" imgW="81252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3759200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1397000" y="464185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29" imgW="647640" imgH="279360" progId="Equation.DSMT4">
                  <p:embed/>
                </p:oleObj>
              </mc:Choice>
              <mc:Fallback>
                <p:oleObj name="Equation" r:id="rId29" imgW="6476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464185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397000" y="54864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31" imgW="457200" imgH="279360" progId="Equation.DSMT4">
                  <p:embed/>
                </p:oleObj>
              </mc:Choice>
              <mc:Fallback>
                <p:oleObj name="Equation" r:id="rId31" imgW="45720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54864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7301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57200" algn="l"/>
                <a:tab pos="3657600" algn="l"/>
                <a:tab pos="4114800" algn="l"/>
              </a:tabLst>
            </a:pPr>
            <a:r>
              <a:rPr lang="en-US" dirty="0">
                <a:solidFill>
                  <a:srgbClr val="000000"/>
                </a:solidFill>
              </a:rPr>
              <a:t>Find the value of the expression. </a:t>
            </a:r>
          </a:p>
          <a:p>
            <a:pPr>
              <a:tabLst>
                <a:tab pos="457200" algn="l"/>
                <a:tab pos="3657600" algn="l"/>
                <a:tab pos="411480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7</a:t>
            </a:r>
            <a:r>
              <a:rPr lang="en-US" baseline="30000" dirty="0">
                <a:solidFill>
                  <a:srgbClr val="000000"/>
                </a:solidFill>
              </a:rPr>
              <a:t>2	</a:t>
            </a: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3</a:t>
            </a:r>
            <a:r>
              <a:rPr lang="en-US" baseline="30000" dirty="0">
                <a:solidFill>
                  <a:srgbClr val="000000"/>
                </a:solidFill>
              </a:rPr>
              <a:t>3</a:t>
            </a:r>
          </a:p>
          <a:p>
            <a:pPr>
              <a:tabLst>
                <a:tab pos="457200" algn="l"/>
                <a:tab pos="3657600" algn="l"/>
                <a:tab pos="411480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4</a:t>
            </a:r>
            <a:r>
              <a:rPr lang="en-US" baseline="30000" dirty="0">
                <a:solidFill>
                  <a:srgbClr val="000000"/>
                </a:solidFill>
              </a:rPr>
              <a:t>0	</a:t>
            </a: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1</a:t>
            </a:r>
            <a:r>
              <a:rPr lang="en-US" baseline="30000" dirty="0">
                <a:solidFill>
                  <a:srgbClr val="000000"/>
                </a:solidFill>
              </a:rPr>
              <a:t>5</a:t>
            </a:r>
          </a:p>
          <a:p>
            <a:pPr>
              <a:spcBef>
                <a:spcPts val="1200"/>
              </a:spcBef>
              <a:tabLst>
                <a:tab pos="457200" algn="l"/>
                <a:tab pos="3657600" algn="l"/>
                <a:tab pos="4114800" algn="l"/>
              </a:tabLst>
            </a:pPr>
            <a:r>
              <a:rPr lang="en-US" b="1" dirty="0">
                <a:solidFill>
                  <a:srgbClr val="000000"/>
                </a:solidFill>
              </a:rPr>
              <a:t>5.</a:t>
            </a:r>
            <a:r>
              <a:rPr lang="en-US" dirty="0">
                <a:solidFill>
                  <a:srgbClr val="000000"/>
                </a:solidFill>
              </a:rPr>
              <a:t>	Find a base and exponent form for 1,000,000 	without using the exponent 1.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graphicFrame>
        <p:nvGraphicFramePr>
          <p:cNvPr id="299009" name="Object 4"/>
          <p:cNvGraphicFramePr>
            <a:graphicFrameLocks noChangeAspect="1"/>
          </p:cNvGraphicFramePr>
          <p:nvPr/>
        </p:nvGraphicFramePr>
        <p:xfrm>
          <a:off x="571500" y="1371600"/>
          <a:ext cx="6134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6134100" imgH="1054100" progId="Equation.DSMT4">
                  <p:embed/>
                </p:oleObj>
              </mc:Choice>
              <mc:Fallback>
                <p:oleObj name="Equation" r:id="rId3" imgW="6134100" imgH="1054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371600"/>
                        <a:ext cx="61341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that an exponent is used to indicate repeated multiplication.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basic property: For any whole number </a:t>
            </a:r>
            <a:r>
              <a:rPr lang="en-US" i="1" dirty="0"/>
              <a:t>a,   a </a:t>
            </a:r>
            <a:r>
              <a:rPr lang="en-US" dirty="0"/>
              <a:t>=</a:t>
            </a:r>
            <a:r>
              <a:rPr lang="en-US" i="1" dirty="0"/>
              <a:t> a</a:t>
            </a:r>
            <a:r>
              <a:rPr lang="en-US" baseline="30000" dirty="0"/>
              <a:t>1</a:t>
            </a:r>
            <a:r>
              <a:rPr lang="en-US" i="1" dirty="0"/>
              <a:t>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basic property: For any nonzero whole number </a:t>
            </a:r>
            <a:r>
              <a:rPr lang="en-US" i="1" dirty="0"/>
              <a:t>a, a</a:t>
            </a:r>
            <a:r>
              <a:rPr lang="en-US" baseline="30000" dirty="0"/>
              <a:t>0</a:t>
            </a:r>
            <a:r>
              <a:rPr lang="en-US" i="1" dirty="0"/>
              <a:t> </a:t>
            </a:r>
            <a:r>
              <a:rPr lang="en-US" dirty="0"/>
              <a:t>= 1.</a:t>
            </a:r>
            <a:r>
              <a:rPr lang="en-US" i="1" dirty="0"/>
              <a:t> 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the squares of the whole numbers from 1 to 20.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Exponents</a:t>
            </a:r>
          </a:p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exponent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number that tells how many times its base is to be used as a factor. </a:t>
            </a: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(An exponent indicates repeated multiplication of the base times itself.)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  <a:tab pos="4176713" algn="l"/>
              </a:tabLst>
            </a:pPr>
            <a:r>
              <a:rPr lang="en-US" b="1" dirty="0"/>
              <a:t>Repeated Multiplication	Using Exponents </a:t>
            </a:r>
          </a:p>
          <a:p>
            <a:pPr>
              <a:tabLst>
                <a:tab pos="463550" algn="l"/>
                <a:tab pos="4176713" algn="l"/>
              </a:tabLst>
            </a:pPr>
            <a:endParaRPr lang="en-US" sz="4000" dirty="0"/>
          </a:p>
          <a:p>
            <a:pPr marL="514350" indent="-514350">
              <a:tabLst>
                <a:tab pos="463550" algn="l"/>
                <a:tab pos="4176713" algn="l"/>
              </a:tabLst>
            </a:pPr>
            <a:r>
              <a:rPr lang="en-US" dirty="0"/>
              <a:t>			</a:t>
            </a:r>
          </a:p>
          <a:p>
            <a:pPr marL="514350" indent="-514350">
              <a:tabLst>
                <a:tab pos="463550" algn="l"/>
                <a:tab pos="4176713" algn="l"/>
              </a:tabLst>
            </a:pPr>
            <a:endParaRPr lang="en-US" sz="4000" dirty="0">
              <a:solidFill>
                <a:srgbClr val="008080"/>
              </a:solidFill>
            </a:endParaRPr>
          </a:p>
          <a:p>
            <a:pPr>
              <a:tabLst>
                <a:tab pos="463550" algn="l"/>
                <a:tab pos="4176713" algn="l"/>
              </a:tabLst>
            </a:pP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721352" y="1835150"/>
          <a:ext cx="304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304560" imgH="368280" progId="Equation.DSMT4">
                  <p:embed/>
                </p:oleObj>
              </mc:Choice>
              <mc:Fallback>
                <p:oleObj name="Equation" r:id="rId3" imgW="304560" imgH="3682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352" y="1835150"/>
                        <a:ext cx="304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648200" y="2286000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 7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is read “7 to the second power” or “7 squared.”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721352" y="3055610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304560" imgH="380880" progId="Equation.DSMT4">
                  <p:embed/>
                </p:oleObj>
              </mc:Choice>
              <mc:Fallback>
                <p:oleObj name="Equation" r:id="rId5" imgW="304560" imgH="380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352" y="3055610"/>
                        <a:ext cx="304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648200" y="3581400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  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is read “3 to the second power” or “3 squared.” </a:t>
            </a:r>
          </a:p>
        </p:txBody>
      </p:sp>
      <p:graphicFrame>
        <p:nvGraphicFramePr>
          <p:cNvPr id="310277" name="Object 5"/>
          <p:cNvGraphicFramePr>
            <a:graphicFrameLocks noChangeAspect="1"/>
          </p:cNvGraphicFramePr>
          <p:nvPr/>
        </p:nvGraphicFramePr>
        <p:xfrm>
          <a:off x="4721352" y="4293860"/>
          <a:ext cx="304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7" imgW="304560" imgH="368280" progId="Equation.DSMT4">
                  <p:embed/>
                </p:oleObj>
              </mc:Choice>
              <mc:Fallback>
                <p:oleObj name="Equation" r:id="rId7" imgW="304560" imgH="3682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352" y="4293860"/>
                        <a:ext cx="304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648200" y="4724400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  </a:t>
            </a: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baseline="30000" dirty="0">
                <a:solidFill>
                  <a:srgbClr val="008080"/>
                </a:solidFill>
              </a:rPr>
              <a:t>3</a:t>
            </a:r>
            <a:r>
              <a:rPr lang="en-US" sz="2000" dirty="0">
                <a:solidFill>
                  <a:srgbClr val="008080"/>
                </a:solidFill>
              </a:rPr>
              <a:t> is read “2 to the third power” or “2 cubed.”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76400" y="1803400"/>
            <a:ext cx="893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  <a:r>
              <a:rPr lang="en-US" sz="28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676400" y="30226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2078607" y="42672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5029200" y="1803400"/>
            <a:ext cx="893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  <a:r>
              <a:rPr lang="en-US" sz="2800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30226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029200" y="42672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457200" y="1816100"/>
            <a:ext cx="12827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  <a:tab pos="4176713" algn="l"/>
              </a:tabLst>
            </a:pPr>
            <a:r>
              <a:rPr lang="en-US" sz="2800" b="1" dirty="0"/>
              <a:t>a.</a:t>
            </a:r>
            <a:r>
              <a:rPr lang="en-US" sz="2800" dirty="0"/>
              <a:t>	</a:t>
            </a:r>
            <a:r>
              <a:rPr lang="en-US" sz="2800" dirty="0">
                <a:solidFill>
                  <a:srgbClr val="0000FF"/>
                </a:solidFill>
              </a:rPr>
              <a:t>7 ⋅ 7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457200" y="3022600"/>
            <a:ext cx="13580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b="1" dirty="0"/>
              <a:t>b.	</a:t>
            </a:r>
            <a:r>
              <a:rPr lang="en-US" sz="2800" dirty="0">
                <a:solidFill>
                  <a:srgbClr val="0000FF"/>
                </a:solidFill>
              </a:rPr>
              <a:t>3 ⋅ 3 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457200" y="4267200"/>
            <a:ext cx="17299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  <a:tab pos="4176713" algn="l"/>
              </a:tabLst>
            </a:pPr>
            <a:r>
              <a:rPr lang="en-US" sz="2800" b="1" dirty="0"/>
              <a:t>c.	</a:t>
            </a:r>
            <a:r>
              <a:rPr lang="en-US" sz="2800" dirty="0">
                <a:solidFill>
                  <a:srgbClr val="0000FF"/>
                </a:solidFill>
              </a:rPr>
              <a:t>2 ⋅ 2 ⋅ 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4" grpId="0"/>
      <p:bldP spid="10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/>
              <a:t>d.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10 ⋅ 10 ⋅ 10</a:t>
            </a:r>
            <a:endParaRPr lang="en-US" dirty="0">
              <a:solidFill>
                <a:srgbClr val="008080"/>
              </a:solidFill>
            </a:endParaRP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309249" name="Object 1"/>
          <p:cNvGraphicFramePr>
            <a:graphicFrameLocks noChangeAspect="1"/>
          </p:cNvGraphicFramePr>
          <p:nvPr/>
        </p:nvGraphicFramePr>
        <p:xfrm>
          <a:off x="4749800" y="1317625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482400" imgH="380880" progId="Equation.DSMT4">
                  <p:embed/>
                </p:oleObj>
              </mc:Choice>
              <mc:Fallback>
                <p:oleObj name="Equation" r:id="rId3" imgW="48240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1317625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648200" y="1802165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  10</a:t>
            </a:r>
            <a:r>
              <a:rPr lang="en-US" sz="2000" baseline="30000" dirty="0">
                <a:solidFill>
                  <a:srgbClr val="008080"/>
                </a:solidFill>
              </a:rPr>
              <a:t>3</a:t>
            </a:r>
            <a:r>
              <a:rPr lang="en-US" sz="2000" dirty="0">
                <a:solidFill>
                  <a:srgbClr val="008080"/>
                </a:solidFill>
              </a:rPr>
              <a:t> is read “10 to the third power” or “10 cubed.” </a:t>
            </a:r>
          </a:p>
        </p:txBody>
      </p:sp>
      <p:graphicFrame>
        <p:nvGraphicFramePr>
          <p:cNvPr id="309251" name="Object 3"/>
          <p:cNvGraphicFramePr>
            <a:graphicFrameLocks noChangeAspect="1"/>
          </p:cNvGraphicFramePr>
          <p:nvPr/>
        </p:nvGraphicFramePr>
        <p:xfrm>
          <a:off x="4749800" y="2860675"/>
          <a:ext cx="304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304560" imgH="368280" progId="Equation.DSMT4">
                  <p:embed/>
                </p:oleObj>
              </mc:Choice>
              <mc:Fallback>
                <p:oleObj name="Equation" r:id="rId5" imgW="304560" imgH="3682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2860675"/>
                        <a:ext cx="304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648200" y="3380279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 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is read “2 to the fifth power.”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2641600" y="1257300"/>
            <a:ext cx="12586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1000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97200" y="28067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32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5231022" y="1270000"/>
            <a:ext cx="12586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1000</a:t>
            </a:r>
            <a:r>
              <a:rPr lang="en-US" sz="28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16500" y="28067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32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2806700"/>
            <a:ext cx="26180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b="1" dirty="0"/>
              <a:t>e.</a:t>
            </a:r>
            <a:r>
              <a:rPr lang="en-US" sz="2800" dirty="0"/>
              <a:t>	</a:t>
            </a:r>
            <a:r>
              <a:rPr lang="en-US" sz="2800" dirty="0">
                <a:solidFill>
                  <a:srgbClr val="0000FF"/>
                </a:solidFill>
              </a:rPr>
              <a:t>2 ⋅ 2 ⋅ 2 ⋅ 2 ⋅ 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8" grpId="0"/>
      <p:bldP spid="10" grpId="0"/>
      <p:bldP spid="11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79715"/>
          </a:xfr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Common Error</a:t>
            </a:r>
          </a:p>
          <a:p>
            <a:r>
              <a:rPr lang="en-US" b="1" dirty="0">
                <a:solidFill>
                  <a:srgbClr val="FF0000"/>
                </a:solidFill>
              </a:rPr>
              <a:t>     </a:t>
            </a:r>
            <a:r>
              <a:rPr lang="en-US" b="1" dirty="0">
                <a:solidFill>
                  <a:srgbClr val="C00000"/>
                </a:solidFill>
              </a:rPr>
              <a:t>Incorrect Solution </a:t>
            </a:r>
            <a:r>
              <a:rPr lang="en-US" b="1" dirty="0"/>
              <a:t>	 	   </a:t>
            </a:r>
            <a:r>
              <a:rPr lang="en-US" b="1" dirty="0">
                <a:solidFill>
                  <a:srgbClr val="008080"/>
                </a:solidFill>
              </a:rPr>
              <a:t>Correct Solution</a:t>
            </a:r>
          </a:p>
          <a:p>
            <a:pPr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Do NOT</a:t>
            </a:r>
            <a:r>
              <a:rPr lang="en-US" dirty="0">
                <a:solidFill>
                  <a:srgbClr val="000000"/>
                </a:solidFill>
              </a:rPr>
              <a:t> multiply the base	</a:t>
            </a:r>
            <a:r>
              <a:rPr lang="en-US" b="1" dirty="0">
                <a:solidFill>
                  <a:srgbClr val="000000"/>
                </a:solidFill>
              </a:rPr>
              <a:t>Do</a:t>
            </a:r>
            <a:r>
              <a:rPr lang="en-US" dirty="0">
                <a:solidFill>
                  <a:srgbClr val="000000"/>
                </a:solidFill>
              </a:rPr>
              <a:t> multiply the base times the exponent. </a:t>
            </a:r>
            <a:r>
              <a:rPr lang="en-US" dirty="0">
                <a:solidFill>
                  <a:srgbClr val="00808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		times itself.  	</a:t>
            </a:r>
          </a:p>
          <a:p>
            <a:pPr>
              <a:spcBef>
                <a:spcPts val="1800"/>
              </a:spcBef>
            </a:pPr>
            <a:endParaRPr lang="en-US" b="1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endParaRPr lang="en-US" b="1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endParaRPr lang="en-US" b="1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endParaRPr lang="en-US" sz="1500" b="1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17408" y="3505200"/>
            <a:ext cx="3921456" cy="2133600"/>
          </a:xfrm>
          <a:prstGeom prst="ellipse">
            <a:avLst/>
          </a:prstGeom>
          <a:noFill/>
          <a:ln w="317500">
            <a:solidFill>
              <a:srgbClr val="CDEBE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495800" y="3913188"/>
          <a:ext cx="38989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3898800" imgH="1333440" progId="Equation.DSMT4">
                  <p:embed/>
                </p:oleObj>
              </mc:Choice>
              <mc:Fallback>
                <p:oleObj name="Equation" r:id="rId3" imgW="3898800" imgH="13334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913188"/>
                        <a:ext cx="3898900" cy="133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631208" y="3671248"/>
            <a:ext cx="3352800" cy="2057400"/>
            <a:chOff x="631208" y="3823648"/>
            <a:chExt cx="3352800" cy="20574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707408" y="3823648"/>
              <a:ext cx="3276600" cy="2057400"/>
            </a:xfrm>
            <a:prstGeom prst="line">
              <a:avLst/>
            </a:prstGeom>
            <a:ln w="317500">
              <a:solidFill>
                <a:srgbClr val="FFAF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631208" y="3823648"/>
              <a:ext cx="3352800" cy="1981200"/>
            </a:xfrm>
            <a:prstGeom prst="line">
              <a:avLst/>
            </a:prstGeom>
            <a:ln w="317500">
              <a:solidFill>
                <a:srgbClr val="FFAF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31800" y="3836988"/>
          <a:ext cx="37465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3746160" imgH="1511280" progId="Equation.DSMT4">
                  <p:embed/>
                </p:oleObj>
              </mc:Choice>
              <mc:Fallback>
                <p:oleObj name="Equation" r:id="rId5" imgW="3746160" imgH="15112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3836988"/>
                        <a:ext cx="37465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Exponents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Property of Exponents 1</a:t>
            </a:r>
          </a:p>
          <a:p>
            <a:r>
              <a:rPr lang="en-US" dirty="0">
                <a:solidFill>
                  <a:srgbClr val="000000"/>
                </a:solidFill>
              </a:rPr>
              <a:t>For any whole number </a:t>
            </a:r>
            <a:r>
              <a:rPr lang="en-US" i="1" dirty="0">
                <a:solidFill>
                  <a:srgbClr val="000000"/>
                </a:solidFill>
              </a:rPr>
              <a:t>a,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30000" dirty="0">
                <a:solidFill>
                  <a:srgbClr val="0000FF"/>
                </a:solidFill>
              </a:rPr>
              <a:t>1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a</a:t>
            </a:r>
            <a:r>
              <a:rPr lang="en-US" i="1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Exponents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Property of Exponents 2</a:t>
            </a:r>
          </a:p>
          <a:p>
            <a:r>
              <a:rPr lang="en-US" dirty="0">
                <a:solidFill>
                  <a:srgbClr val="000000"/>
                </a:solidFill>
              </a:rPr>
              <a:t>For any nonzero whole number </a:t>
            </a:r>
            <a:r>
              <a:rPr lang="en-US" i="1" dirty="0">
                <a:solidFill>
                  <a:srgbClr val="000000"/>
                </a:solidFill>
              </a:rPr>
              <a:t>a,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1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Exponents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26462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b="1" dirty="0">
                <a:solidFill>
                  <a:srgbClr val="000000"/>
                </a:solidFill>
              </a:rPr>
              <a:t>Special Note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</a:rPr>
              <a:t>The expression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is not defined.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277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Equation</vt:lpstr>
      <vt:lpstr>Section 2.1</vt:lpstr>
      <vt:lpstr>Objectives</vt:lpstr>
      <vt:lpstr>Exponents</vt:lpstr>
      <vt:lpstr>Example 1</vt:lpstr>
      <vt:lpstr>Example 1 (cont.)</vt:lpstr>
      <vt:lpstr>Exponents</vt:lpstr>
      <vt:lpstr>Properties of Exponents</vt:lpstr>
      <vt:lpstr>Properties of Exponents</vt:lpstr>
      <vt:lpstr>Properties of Exponents</vt:lpstr>
      <vt:lpstr>Example 2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47</cp:revision>
  <dcterms:created xsi:type="dcterms:W3CDTF">2013-04-26T14:43:13Z</dcterms:created>
  <dcterms:modified xsi:type="dcterms:W3CDTF">2016-10-03T14:38:14Z</dcterms:modified>
</cp:coreProperties>
</file>