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5" r:id="rId14"/>
    <p:sldId id="271" r:id="rId15"/>
    <p:sldId id="272" r:id="rId16"/>
    <p:sldId id="273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DF1AD-A23A-4A11-90C0-A437EFAE9713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13188B-0DD7-4340-86F0-F576D0FF1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6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681596" y="49022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869950" y="4864100"/>
          <a:ext cx="2857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2857320" imgH="774360" progId="Equation.DSMT4">
                  <p:embed/>
                </p:oleObj>
              </mc:Choice>
              <mc:Fallback>
                <p:oleObj name="Equation" r:id="rId3" imgW="2857320" imgH="774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4864100"/>
                        <a:ext cx="2857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751160" y="3823648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49104" y="381796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869950" y="3746500"/>
          <a:ext cx="308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5" imgW="3085920" imgH="901440" progId="Equation.DSMT4">
                  <p:embed/>
                </p:oleObj>
              </mc:Choice>
              <mc:Fallback>
                <p:oleObj name="Equation" r:id="rId5" imgW="308592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746500"/>
                        <a:ext cx="308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11304" y="2492992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868304" y="248730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41144" y="247934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73100" y="2374900"/>
          <a:ext cx="410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7" imgW="4101840" imgH="914400" progId="Equation.DSMT4">
                  <p:embed/>
                </p:oleObj>
              </mc:Choice>
              <mc:Fallback>
                <p:oleObj name="Equation" r:id="rId7" imgW="4101840" imgH="914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2374900"/>
                        <a:ext cx="4102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30400" y="1258710"/>
          <a:ext cx="3708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9" imgW="3708400" imgH="622300" progId="Equation.DSMT4">
                  <p:embed/>
                </p:oleObj>
              </mc:Choice>
              <mc:Fallback>
                <p:oleObj name="Equation" r:id="rId9" imgW="3708400" imgH="622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58710"/>
                        <a:ext cx="3708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953000" y="2514600"/>
            <a:ext cx="419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Begin by simplifying the exponents and then operate within parentheses (twice).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953000" y="3810000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953000" y="48768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within brackets.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10" grpId="0" animBg="1"/>
      <p:bldP spid="9" grpId="0" animBg="1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24952" y="1613848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981200" y="1581150"/>
          <a:ext cx="3111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3111480" imgH="863280" progId="Equation.DSMT4">
                  <p:embed/>
                </p:oleObj>
              </mc:Choice>
              <mc:Fallback>
                <p:oleObj name="Equation" r:id="rId3" imgW="3111480" imgH="863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81150"/>
                        <a:ext cx="3111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62600" y="1662752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within brackets.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562600" y="259080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981200" y="25908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2311200" imgH="469800" progId="Equation.DSMT4">
                  <p:embed/>
                </p:oleObj>
              </mc:Choice>
              <mc:Fallback>
                <p:oleObj name="Equation" r:id="rId5" imgW="23112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908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981200" y="347980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672840" imgH="279360" progId="Equation.DSMT4">
                  <p:embed/>
                </p:oleObj>
              </mc:Choice>
              <mc:Fallback>
                <p:oleObj name="Equation" r:id="rId7" imgW="6728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7980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660400" y="3814763"/>
          <a:ext cx="3860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3860640" imgH="1269720" progId="Equation.DSMT4">
                  <p:embed/>
                </p:oleObj>
              </mc:Choice>
              <mc:Fallback>
                <p:oleObj name="Equation" r:id="rId3" imgW="3860640" imgH="1269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3814763"/>
                        <a:ext cx="3860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30352" y="1243013"/>
          <a:ext cx="4991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4991040" imgH="622080" progId="Equation.DSMT4">
                  <p:embed/>
                </p:oleObj>
              </mc:Choice>
              <mc:Fallback>
                <p:oleObj name="Equation" r:id="rId5" imgW="4991040" imgH="622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43013"/>
                        <a:ext cx="4991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60400" y="2590800"/>
          <a:ext cx="408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7" imgW="4089240" imgH="914400" progId="Equation.DSMT4">
                  <p:embed/>
                </p:oleObj>
              </mc:Choice>
              <mc:Fallback>
                <p:oleObj name="Equation" r:id="rId7" imgW="4089240" imgH="914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2590800"/>
                        <a:ext cx="4089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>
            <a:off x="1526844" y="3654756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14" idx="0"/>
          </p:cNvCxnSpPr>
          <p:nvPr/>
        </p:nvCxnSpPr>
        <p:spPr>
          <a:xfrm rot="16200000" flipH="1">
            <a:off x="2640572" y="3621476"/>
            <a:ext cx="873456" cy="586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953000" y="2659040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 and find the power.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3000" y="4030162"/>
            <a:ext cx="3643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 within the brackets.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40386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(5)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22896" y="408750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2578894" y="5218906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825500" y="2590800"/>
          <a:ext cx="3175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3174840" imgH="863280" progId="Equation.DSMT4">
                  <p:embed/>
                </p:oleObj>
              </mc:Choice>
              <mc:Fallback>
                <p:oleObj name="Equation" r:id="rId3" imgW="3174840" imgH="863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2590800"/>
                        <a:ext cx="3175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25500" y="1219200"/>
          <a:ext cx="372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1" name="Equation" r:id="rId5" imgW="3720960" imgH="901440" progId="Equation.DSMT4">
                  <p:embed/>
                </p:oleObj>
              </mc:Choice>
              <mc:Fallback>
                <p:oleObj name="Equation" r:id="rId5" imgW="3720960" imgH="901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219200"/>
                        <a:ext cx="3721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/>
          <p:cNvCxnSpPr/>
          <p:nvPr/>
        </p:nvCxnSpPr>
        <p:spPr>
          <a:xfrm rot="5400000">
            <a:off x="2772834" y="2095500"/>
            <a:ext cx="5334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968920" y="1339790"/>
            <a:ext cx="30320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within the brackets.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0" y="114048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(5)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00678" y="1132939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(18)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08673" y="25146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(5)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0" y="2556985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68920" y="2594208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within the brackets. </a:t>
            </a:r>
          </a:p>
        </p:txBody>
      </p:sp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838200" y="4038600"/>
          <a:ext cx="367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2" name="Equation" r:id="rId7" imgW="3670200" imgH="838080" progId="Equation.DSMT4">
                  <p:embed/>
                </p:oleObj>
              </mc:Choice>
              <mc:Fallback>
                <p:oleObj name="Equation" r:id="rId7" imgW="36702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038600"/>
                        <a:ext cx="367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Arrow Connector 26"/>
          <p:cNvCxnSpPr/>
          <p:nvPr/>
        </p:nvCxnSpPr>
        <p:spPr>
          <a:xfrm rot="5400000">
            <a:off x="3086894" y="3479006"/>
            <a:ext cx="5334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2934494" y="4850606"/>
            <a:ext cx="533400" cy="3063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968920" y="389884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47800" y="3898900"/>
            <a:ext cx="5854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(5)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99489" y="394780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626056" y="528699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75</a:t>
            </a:r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838200" y="5600700"/>
          <a:ext cx="2705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3" name="Equation" r:id="rId9" imgW="2705040" imgH="266400" progId="Equation.DSMT4">
                  <p:embed/>
                </p:oleObj>
              </mc:Choice>
              <mc:Fallback>
                <p:oleObj name="Equation" r:id="rId9" imgW="27050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600700"/>
                        <a:ext cx="2705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9" grpId="0"/>
      <p:bldP spid="20" grpId="0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057400" y="5372100"/>
          <a:ext cx="1625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1625400" imgH="266400" progId="Equation.DSMT4">
                  <p:embed/>
                </p:oleObj>
              </mc:Choice>
              <mc:Fallback>
                <p:oleObj name="Equation" r:id="rId3" imgW="1625400" imgH="266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372100"/>
                        <a:ext cx="1625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057400" y="4818380"/>
          <a:ext cx="2984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2984400" imgH="266400" progId="Equation.DSMT4">
                  <p:embed/>
                </p:oleObj>
              </mc:Choice>
              <mc:Fallback>
                <p:oleObj name="Equation" r:id="rId5" imgW="298440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18380"/>
                        <a:ext cx="2984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057400" y="341884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3581280" imgH="469800" progId="Equation.DSMT4">
                  <p:embed/>
                </p:oleObj>
              </mc:Choice>
              <mc:Fallback>
                <p:oleObj name="Equation" r:id="rId7" imgW="3581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1884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057400" y="2661920"/>
          <a:ext cx="400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9" imgW="4000320" imgH="469800" progId="Equation.DSMT4">
                  <p:embed/>
                </p:oleObj>
              </mc:Choice>
              <mc:Fallback>
                <p:oleObj name="Equation" r:id="rId9" imgW="40003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61920"/>
                        <a:ext cx="400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057400" y="4175760"/>
          <a:ext cx="3289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11" imgW="3288960" imgH="355320" progId="Equation.DSMT4">
                  <p:embed/>
                </p:oleObj>
              </mc:Choice>
              <mc:Fallback>
                <p:oleObj name="Equation" r:id="rId11" imgW="32889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75760"/>
                        <a:ext cx="3289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7996"/>
          </a:xfrm>
        </p:spPr>
        <p:txBody>
          <a:bodyPr>
            <a:spAutoFit/>
          </a:bodyPr>
          <a:lstStyle/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</a:p>
        </p:txBody>
      </p:sp>
      <p:graphicFrame>
        <p:nvGraphicFramePr>
          <p:cNvPr id="335873" name="Object 1"/>
          <p:cNvGraphicFramePr>
            <a:graphicFrameLocks noChangeAspect="1"/>
          </p:cNvGraphicFramePr>
          <p:nvPr/>
        </p:nvGraphicFramePr>
        <p:xfrm>
          <a:off x="2057400" y="1943100"/>
          <a:ext cx="2514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13" imgW="2514600" imgH="431640" progId="Equation.DSMT4">
                  <p:embed/>
                </p:oleObj>
              </mc:Choice>
              <mc:Fallback>
                <p:oleObj name="Equation" r:id="rId13" imgW="2514600" imgH="4316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43100"/>
                        <a:ext cx="2514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4" name="Object 2"/>
          <p:cNvGraphicFramePr>
            <a:graphicFrameLocks noChangeAspect="1"/>
          </p:cNvGraphicFramePr>
          <p:nvPr/>
        </p:nvGraphicFramePr>
        <p:xfrm>
          <a:off x="533400" y="1303338"/>
          <a:ext cx="391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15" imgW="3911400" imgH="431640" progId="Equation.DSMT4">
                  <p:embed/>
                </p:oleObj>
              </mc:Choice>
              <mc:Fallback>
                <p:oleObj name="Equation" r:id="rId15" imgW="3911400" imgH="431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03338"/>
                        <a:ext cx="3911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91552" y="2601311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13640" y="2618427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96904" y="338713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63152" y="3390607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95600" y="40386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404206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5600" y="45720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50449" y="457546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37933" y="51054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Find the value for each of the following expressions by using the Rules for Order of Operations. </a:t>
            </a:r>
          </a:p>
          <a:p>
            <a:pPr>
              <a:spcBef>
                <a:spcPts val="2400"/>
              </a:spcBef>
              <a:tabLst>
                <a:tab pos="463550" algn="l"/>
                <a:tab pos="4121150" algn="l"/>
                <a:tab pos="4518025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15 ÷ 15 + 10 ⋅ 2</a:t>
            </a:r>
            <a:r>
              <a:rPr lang="en-US" b="1" dirty="0">
                <a:solidFill>
                  <a:srgbClr val="000000"/>
                </a:solidFill>
              </a:rPr>
              <a:t> 	2.	</a:t>
            </a:r>
            <a:r>
              <a:rPr lang="en-US" dirty="0">
                <a:solidFill>
                  <a:srgbClr val="000000"/>
                </a:solidFill>
              </a:rPr>
              <a:t>3 ⋅ 2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 − 12 − 3 ⋅ 2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2400"/>
              </a:spcBef>
              <a:tabLst>
                <a:tab pos="463550" algn="l"/>
                <a:tab pos="4121150" algn="l"/>
                <a:tab pos="4518025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4 ÷ 2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+ 3 ⋅ 2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 	4.	</a:t>
            </a:r>
            <a:r>
              <a:rPr lang="en-US" dirty="0">
                <a:solidFill>
                  <a:srgbClr val="000000"/>
                </a:solidFill>
              </a:rPr>
              <a:t>(5 + 7) ÷ 3 + 1 </a:t>
            </a:r>
          </a:p>
          <a:p>
            <a:pPr>
              <a:spcBef>
                <a:spcPts val="2400"/>
              </a:spcBef>
              <a:tabLst>
                <a:tab pos="463550" algn="l"/>
                <a:tab pos="4121150" algn="l"/>
                <a:tab pos="4518025" algn="l"/>
              </a:tabLst>
            </a:pPr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19 − 5(3 − 1)</a:t>
            </a:r>
            <a:endParaRPr lang="en-US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graphicFrame>
        <p:nvGraphicFramePr>
          <p:cNvPr id="299009" name="Object 4"/>
          <p:cNvGraphicFramePr>
            <a:graphicFrameLocks noChangeAspect="1"/>
          </p:cNvGraphicFramePr>
          <p:nvPr/>
        </p:nvGraphicFramePr>
        <p:xfrm>
          <a:off x="528638" y="1295400"/>
          <a:ext cx="9144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914400" imgH="2946400" progId="Equation.DSMT4">
                  <p:embed/>
                </p:oleObj>
              </mc:Choice>
              <mc:Fallback>
                <p:oleObj name="Equation" r:id="rId3" imgW="914400" imgH="2946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914400" cy="294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the Rules for Order of Operations.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use the Rules for Order of Operations to simplify numerical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Rules for Order of Operations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</a:t>
            </a:r>
            <a:r>
              <a:rPr lang="en-US" dirty="0">
                <a:solidFill>
                  <a:srgbClr val="000000"/>
                </a:solidFill>
              </a:rPr>
              <a:t>	First, simplify within grouping symbols, such as 	parentheses (  ), brackets [  ], or braces {  }. Start 	with the innermost grouping.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Second, evaluate any numbers or expressions 	indicated by exponents.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</a:t>
            </a:r>
            <a:r>
              <a:rPr lang="en-US" dirty="0">
                <a:solidFill>
                  <a:srgbClr val="000000"/>
                </a:solidFill>
              </a:rPr>
              <a:t>	Third,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multiplication or division in the order in which it 	appears.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Order of Operations 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Rules for Order of Operations (cont.)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</a:t>
            </a:r>
            <a:r>
              <a:rPr lang="en-US" dirty="0">
                <a:solidFill>
                  <a:srgbClr val="000000"/>
                </a:solidFill>
              </a:rPr>
              <a:t>	Fourth, moving from </a:t>
            </a:r>
            <a:r>
              <a:rPr lang="en-US" b="1" dirty="0">
                <a:solidFill>
                  <a:srgbClr val="C00000"/>
                </a:solidFill>
              </a:rPr>
              <a:t>left to right</a:t>
            </a:r>
            <a:r>
              <a:rPr lang="en-US" dirty="0">
                <a:solidFill>
                  <a:srgbClr val="000000"/>
                </a:solidFill>
              </a:rPr>
              <a:t>, perform any 	addition or subtraction in the order in which it 	appears.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429948" y="399624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655248" y="399624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04950" y="4019550"/>
          <a:ext cx="2425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425680" imgH="711000" progId="Equation.DSMT4">
                  <p:embed/>
                </p:oleObj>
              </mc:Choice>
              <mc:Fallback>
                <p:oleObj name="Equation" r:id="rId3" imgW="2425680" imgH="711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4019550"/>
                        <a:ext cx="2425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04548" y="48006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429948" y="328978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655248" y="329774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498600" y="3289300"/>
          <a:ext cx="2438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2438280" imgH="672840" progId="Equation.DSMT4">
                  <p:embed/>
                </p:oleObj>
              </mc:Choice>
              <mc:Fallback>
                <p:oleObj name="Equation" r:id="rId5" imgW="243828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3289300"/>
                        <a:ext cx="24384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442648" y="2514136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686892" y="2500488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98600" y="2514600"/>
          <a:ext cx="2463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7" imgW="2463480" imgH="672840" progId="Equation.DSMT4">
                  <p:embed/>
                </p:oleObj>
              </mc:Choice>
              <mc:Fallback>
                <p:oleObj name="Equation" r:id="rId7" imgW="246348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2514600"/>
                        <a:ext cx="2463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</p:spPr>
        <p:txBody>
          <a:bodyPr>
            <a:spAutoFit/>
          </a:bodyPr>
          <a:lstStyle/>
          <a:p>
            <a:r>
              <a:rPr lang="en-US" dirty="0"/>
              <a:t>Evaluate </a:t>
            </a:r>
            <a:r>
              <a:rPr lang="en-US" dirty="0">
                <a:solidFill>
                  <a:srgbClr val="0000FF"/>
                </a:solidFill>
              </a:rPr>
              <a:t>14 ÷ 7 + 3 ⋅ 2 − 5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524000" y="54991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9" imgW="469800" imgH="291960" progId="Equation.DSMT4">
                  <p:embed/>
                </p:oleObj>
              </mc:Choice>
              <mc:Fallback>
                <p:oleObj name="Equation" r:id="rId9" imgW="469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991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343400" y="25146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before multiplying in this case.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43400" y="32893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before adding or subtracting.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43400" y="40386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before subtracting in this case.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343400" y="4787900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 </a:t>
            </a: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524000" y="483235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1" imgW="2349360" imgH="380880" progId="Equation.DSMT4">
                  <p:embed/>
                </p:oleObj>
              </mc:Choice>
              <mc:Fallback>
                <p:oleObj name="Equation" r:id="rId11" imgW="2349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83235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0" grpId="0" animBg="1"/>
      <p:bldP spid="22" grpId="0" animBg="1"/>
      <p:bldP spid="19" grpId="0" animBg="1"/>
      <p:bldP spid="18" grpId="0" animBg="1"/>
      <p:bldP spid="17" grpId="0" animBg="1"/>
      <p:bldP spid="16" grpId="0" animBg="1"/>
      <p:bldP spid="23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747448" y="2015067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91752" y="2015067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</p:spPr>
        <p:txBody>
          <a:bodyPr>
            <a:spAutoFit/>
          </a:bodyPr>
          <a:lstStyle/>
          <a:p>
            <a:r>
              <a:rPr lang="en-US" dirty="0"/>
              <a:t>Evaluate </a:t>
            </a:r>
            <a:r>
              <a:rPr lang="en-US" dirty="0">
                <a:solidFill>
                  <a:srgbClr val="0000FF"/>
                </a:solidFill>
              </a:rPr>
              <a:t>3 ⋅ 6 ÷ 9 − 1 + 4 ⋅ 7</a:t>
            </a:r>
            <a:r>
              <a:rPr lang="en-US" dirty="0"/>
              <a:t>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lvl="0" eaLnBrk="0" fontAlgn="base" hangingPunct="0">
              <a:lnSpc>
                <a:spcPct val="150000"/>
              </a:lnSpc>
              <a:spcAft>
                <a:spcPct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949450" y="2022475"/>
          <a:ext cx="2641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641320" imgH="672840" progId="Equation.DSMT4">
                  <p:embed/>
                </p:oleObj>
              </mc:Choice>
              <mc:Fallback>
                <p:oleObj name="Equation" r:id="rId3" imgW="26413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2022475"/>
                        <a:ext cx="2641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3683000" y="48768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709348" y="4158523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255107" y="4158523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722048" y="34290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85203" y="34290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755408" y="2670727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314700" y="2684375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955800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660240" imgH="291960" progId="Equation.DSMT4">
                  <p:embed/>
                </p:oleObj>
              </mc:Choice>
              <mc:Fallback>
                <p:oleObj name="Equation" r:id="rId5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8" name="Rectangle 7"/>
          <p:cNvSpPr/>
          <p:nvPr/>
        </p:nvSpPr>
        <p:spPr>
          <a:xfrm>
            <a:off x="5105400" y="2003778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400" y="266065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05400" y="342900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05400" y="4159250"/>
            <a:ext cx="350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 and add, left to right.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105400" y="487680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 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955800" y="2660650"/>
          <a:ext cx="2641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2641320" imgH="799920" progId="Equation.DSMT4">
                  <p:embed/>
                </p:oleObj>
              </mc:Choice>
              <mc:Fallback>
                <p:oleObj name="Equation" r:id="rId7" imgW="264132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660650"/>
                        <a:ext cx="2641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55800" y="3429000"/>
          <a:ext cx="2616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2616120" imgH="672840" progId="Equation.DSMT4">
                  <p:embed/>
                </p:oleObj>
              </mc:Choice>
              <mc:Fallback>
                <p:oleObj name="Equation" r:id="rId9" imgW="261612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3429000"/>
                        <a:ext cx="2616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955800" y="4159250"/>
          <a:ext cx="2413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2412720" imgH="799920" progId="Equation.DSMT4">
                  <p:embed/>
                </p:oleObj>
              </mc:Choice>
              <mc:Fallback>
                <p:oleObj name="Equation" r:id="rId11" imgW="2412720" imgH="799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159250"/>
                        <a:ext cx="2413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955800" y="4927600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2374560" imgH="380880" progId="Equation.DSMT4">
                  <p:embed/>
                </p:oleObj>
              </mc:Choice>
              <mc:Fallback>
                <p:oleObj name="Equation" r:id="rId13" imgW="2374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927600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0" grpId="0" animBg="1"/>
      <p:bldP spid="18" grpId="0" animBg="1"/>
      <p:bldP spid="19" grpId="0" animBg="1"/>
      <p:bldP spid="16" grpId="0" animBg="1"/>
      <p:bldP spid="17" grpId="0" animBg="1"/>
      <p:bldP spid="14" grpId="0" animBg="1"/>
      <p:bldP spid="15" grpId="0" animBg="1"/>
      <p:bldP spid="8" grpId="0"/>
      <p:bldP spid="9" grpId="0"/>
      <p:bldP spid="10" grpId="0"/>
      <p:bldP spid="11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</p:spPr>
        <p:txBody>
          <a:bodyPr>
            <a:spAutoFit/>
          </a:bodyPr>
          <a:lstStyle/>
          <a:p>
            <a:r>
              <a:rPr lang="en-US" dirty="0"/>
              <a:t>Evaluate  </a:t>
            </a:r>
            <a:r>
              <a:rPr lang="en-US" dirty="0">
                <a:solidFill>
                  <a:srgbClr val="0000FF"/>
                </a:solidFill>
              </a:rPr>
              <a:t>(6 + 2) + (8 + 1) ÷ 9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09900" y="351600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0" y="27305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36248" y="2032000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803400" y="43815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482400" imgH="291960" progId="Equation.DSMT4">
                  <p:embed/>
                </p:oleObj>
              </mc:Choice>
              <mc:Fallback>
                <p:oleObj name="Equation" r:id="rId3" imgW="482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43815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5" name="Rectangle 4"/>
          <p:cNvSpPr/>
          <p:nvPr/>
        </p:nvSpPr>
        <p:spPr>
          <a:xfrm>
            <a:off x="4876800" y="2038290"/>
            <a:ext cx="3214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717800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Divide.</a:t>
            </a:r>
          </a:p>
        </p:txBody>
      </p:sp>
      <p:sp>
        <p:nvSpPr>
          <p:cNvPr id="7" name="Rectangle 6"/>
          <p:cNvSpPr/>
          <p:nvPr/>
        </p:nvSpPr>
        <p:spPr>
          <a:xfrm>
            <a:off x="4876800" y="350520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809750" y="2006600"/>
          <a:ext cx="293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2933640" imgH="838080" progId="Equation.DSMT4">
                  <p:embed/>
                </p:oleObj>
              </mc:Choice>
              <mc:Fallback>
                <p:oleObj name="Equation" r:id="rId5" imgW="29336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2006600"/>
                        <a:ext cx="293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03400" y="2717800"/>
          <a:ext cx="28956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2895480" imgH="799920" progId="Equation.DSMT4">
                  <p:embed/>
                </p:oleObj>
              </mc:Choice>
              <mc:Fallback>
                <p:oleObj name="Equation" r:id="rId7" imgW="289548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717800"/>
                        <a:ext cx="28956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803400" y="3562350"/>
          <a:ext cx="238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2387520" imgH="380880" progId="Equation.DSMT4">
                  <p:embed/>
                </p:oleObj>
              </mc:Choice>
              <mc:Fallback>
                <p:oleObj name="Equation" r:id="rId9" imgW="2387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562350"/>
                        <a:ext cx="238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9" grpId="0" animBg="1"/>
      <p:bldP spid="8" grpId="0" animBg="1"/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366448" y="5055283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98650" y="5105400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2145960" imgH="380880" progId="Equation.DSMT4">
                  <p:embed/>
                </p:oleObj>
              </mc:Choice>
              <mc:Fallback>
                <p:oleObj name="Equation" r:id="rId3" imgW="2145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5105400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366448" y="4329972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8650" y="4286250"/>
          <a:ext cx="2349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349360" imgH="825480" progId="Equation.DSMT4">
                  <p:embed/>
                </p:oleObj>
              </mc:Choice>
              <mc:Fallback>
                <p:oleObj name="Equation" r:id="rId5" imgW="234936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4286250"/>
                        <a:ext cx="2349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</p:spPr>
        <p:txBody>
          <a:bodyPr>
            <a:spAutoFit/>
          </a:bodyPr>
          <a:lstStyle/>
          <a:p>
            <a:r>
              <a:rPr lang="en-US" dirty="0"/>
              <a:t>Evaluate </a:t>
            </a:r>
            <a:r>
              <a:rPr lang="en-US" dirty="0">
                <a:solidFill>
                  <a:srgbClr val="0000FF"/>
                </a:solidFill>
              </a:rPr>
              <a:t>30 ÷ 3 ⋅ 2 + 3 (6 − 21 ÷ 7)</a:t>
            </a:r>
            <a:r>
              <a:rPr lang="en-US" dirty="0"/>
              <a:t>.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/>
              <a:t>Solution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55448" y="210630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429000" y="2092656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38800" y="2113763"/>
            <a:ext cx="32551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41800" y="2885016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89931" y="2896305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2286794" y="3885406"/>
            <a:ext cx="7620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886200" y="3733800"/>
            <a:ext cx="762000" cy="457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638800" y="2870200"/>
            <a:ext cx="3383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and simplify within parentheses since the two parts are separated by a + sign. Do </a:t>
            </a:r>
            <a:r>
              <a:rPr lang="en-US" sz="2000" b="1" dirty="0">
                <a:solidFill>
                  <a:srgbClr val="008080"/>
                </a:solidFill>
              </a:rPr>
              <a:t>not </a:t>
            </a:r>
            <a:r>
              <a:rPr lang="en-US" sz="2000" dirty="0">
                <a:solidFill>
                  <a:srgbClr val="008080"/>
                </a:solidFill>
              </a:rPr>
              <a:t>multiply yet.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38800" y="4286250"/>
            <a:ext cx="1158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38800" y="5016500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 </a:t>
            </a:r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898650" y="559435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660240" imgH="291960" progId="Equation.DSMT4">
                  <p:embed/>
                </p:oleObj>
              </mc:Choice>
              <mc:Fallback>
                <p:oleObj name="Equation" r:id="rId7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559435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911350" y="1828800"/>
          <a:ext cx="368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3682800" imgH="977760" progId="Equation.DSMT4">
                  <p:embed/>
                </p:oleObj>
              </mc:Choice>
              <mc:Fallback>
                <p:oleObj name="Equation" r:id="rId9" imgW="3682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1350" y="1828800"/>
                        <a:ext cx="368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98650" y="2870200"/>
          <a:ext cx="3327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3327120" imgH="863280" progId="Equation.DSMT4">
                  <p:embed/>
                </p:oleObj>
              </mc:Choice>
              <mc:Fallback>
                <p:oleObj name="Equation" r:id="rId11" imgW="332712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2870200"/>
                        <a:ext cx="3327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24" grpId="0" animBg="1"/>
      <p:bldP spid="25" grpId="0" animBg="1"/>
      <p:bldP spid="26" grpId="0"/>
      <p:bldP spid="10" grpId="0" animBg="1"/>
      <p:bldP spid="11" grpId="0" animBg="1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202296" y="3112824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025650" y="3086100"/>
          <a:ext cx="23241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3" imgW="2323800" imgH="1117440" progId="Equation.DSMT4">
                  <p:embed/>
                </p:oleObj>
              </mc:Choice>
              <mc:Fallback>
                <p:oleObj name="Equation" r:id="rId3" imgW="232380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086100"/>
                        <a:ext cx="23241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184856" y="4413912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25650" y="44958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5" imgW="1942920" imgH="380880" progId="Equation.DSMT4">
                  <p:embed/>
                </p:oleObj>
              </mc:Choice>
              <mc:Fallback>
                <p:oleObj name="Equation" r:id="rId5" imgW="19429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44958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200400" y="2307608"/>
            <a:ext cx="291152" cy="408296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</p:spPr>
        <p:txBody>
          <a:bodyPr>
            <a:spAutoFit/>
          </a:bodyPr>
          <a:lstStyle/>
          <a:p>
            <a:r>
              <a:rPr lang="en-US" dirty="0"/>
              <a:t>Evaluate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051050" y="2286000"/>
          <a:ext cx="2413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7" imgW="2412720" imgH="711000" progId="Equation.DSMT4">
                  <p:embed/>
                </p:oleObj>
              </mc:Choice>
              <mc:Fallback>
                <p:oleObj name="Equation" r:id="rId7" imgW="2412720" imgH="711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286000"/>
                        <a:ext cx="24130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28989" y="1306689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9" imgW="1968500" imgH="381000" progId="Equation.DSMT4">
                  <p:embed/>
                </p:oleObj>
              </mc:Choice>
              <mc:Fallback>
                <p:oleObj name="Equation" r:id="rId9" imgW="1968500" imgH="381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989" y="1306689"/>
                        <a:ext cx="1968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800600" y="2321256"/>
            <a:ext cx="1574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powers.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800600" y="3102114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and divide since the two parts are separated by a + sign.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800600" y="4430058"/>
            <a:ext cx="7248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Add.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2403938" y="4018470"/>
            <a:ext cx="7620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513314" y="4024158"/>
            <a:ext cx="7620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025650" y="514985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11" imgW="647640" imgH="291960" progId="Equation.DSMT4">
                  <p:embed/>
                </p:oleObj>
              </mc:Choice>
              <mc:Fallback>
                <p:oleObj name="Equation" r:id="rId11" imgW="647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514985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2" grpId="0" animBg="1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pptF2D.tmp</Template>
  <TotalTime>488</TotalTime>
  <Words>347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2.2</vt:lpstr>
      <vt:lpstr>Objectives</vt:lpstr>
      <vt:lpstr>Rules for Order of Operations </vt:lpstr>
      <vt:lpstr>Rules for Order of Operations </vt:lpstr>
      <vt:lpstr>Example 1</vt:lpstr>
      <vt:lpstr>Example 2</vt:lpstr>
      <vt:lpstr>Example 3</vt:lpstr>
      <vt:lpstr>Example 4</vt:lpstr>
      <vt:lpstr>Example 5</vt:lpstr>
      <vt:lpstr>Example 6</vt:lpstr>
      <vt:lpstr>Example 6 (cont.)</vt:lpstr>
      <vt:lpstr>Completion Example 7</vt:lpstr>
      <vt:lpstr>Completion Example 7</vt:lpstr>
      <vt:lpstr>Completion Example 8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78</cp:revision>
  <dcterms:created xsi:type="dcterms:W3CDTF">2013-04-26T14:43:13Z</dcterms:created>
  <dcterms:modified xsi:type="dcterms:W3CDTF">2016-10-03T14:40:33Z</dcterms:modified>
</cp:coreProperties>
</file>