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73B1D-4F5A-4288-9E2B-37C6AB3F7051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B2E64-7EDA-4BA4-A209-57F26A86A6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(2, 3, 5, 6, 9, and 10)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0FF"/>
                </a:solidFill>
              </a:rPr>
              <a:t>3401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(last digit is 1, an odd digit)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3 + 4 + 0 + 1 = 8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8</a:t>
            </a:r>
            <a:r>
              <a:rPr lang="en-US" dirty="0"/>
              <a:t> is not 	divisible by 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dirty="0"/>
              <a:t>)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(last digit is not </a:t>
            </a:r>
            <a:r>
              <a:rPr lang="en-US" dirty="0">
                <a:solidFill>
                  <a:srgbClr val="000099"/>
                </a:solidFill>
              </a:rPr>
              <a:t>0</a:t>
            </a:r>
            <a:r>
              <a:rPr lang="en-US" dirty="0"/>
              <a:t> or </a:t>
            </a:r>
            <a:r>
              <a:rPr lang="en-US" dirty="0">
                <a:solidFill>
                  <a:srgbClr val="000099"/>
                </a:solidFill>
              </a:rPr>
              <a:t>5</a:t>
            </a:r>
            <a:r>
              <a:rPr lang="en-US" dirty="0"/>
              <a:t>)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d.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 (not divisible by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dirty="0"/>
              <a:t> as last digit is </a:t>
            </a:r>
            <a:r>
              <a:rPr lang="en-US" dirty="0">
                <a:solidFill>
                  <a:srgbClr val="000099"/>
                </a:solidFill>
              </a:rPr>
              <a:t>1</a:t>
            </a:r>
            <a:r>
              <a:rPr lang="en-US" dirty="0"/>
              <a:t>, 	an odd digit)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e.</a:t>
            </a:r>
            <a:r>
              <a:rPr lang="en-US" dirty="0"/>
              <a:t>	not divisible by </a:t>
            </a:r>
            <a:r>
              <a:rPr lang="en-US" dirty="0">
                <a:solidFill>
                  <a:srgbClr val="FF0000"/>
                </a:solidFill>
              </a:rPr>
              <a:t>9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3 + 4 + 0 + 1 = 8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8</a:t>
            </a:r>
            <a:r>
              <a:rPr lang="en-US" dirty="0"/>
              <a:t> is not 	divisible by </a:t>
            </a:r>
            <a:r>
              <a:rPr lang="en-US" dirty="0">
                <a:solidFill>
                  <a:srgbClr val="000099"/>
                </a:solidFill>
              </a:rPr>
              <a:t>9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f.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 (last digit is not </a:t>
            </a:r>
            <a:r>
              <a:rPr lang="en-US" dirty="0">
                <a:solidFill>
                  <a:srgbClr val="000099"/>
                </a:solidFill>
              </a:rPr>
              <a:t>0</a:t>
            </a:r>
            <a:r>
              <a:rPr lang="en-US" dirty="0"/>
              <a:t>)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Therefore, </a:t>
            </a:r>
            <a:r>
              <a:rPr lang="en-US" dirty="0">
                <a:solidFill>
                  <a:srgbClr val="0000FF"/>
                </a:solidFill>
              </a:rPr>
              <a:t>3401</a:t>
            </a:r>
            <a:r>
              <a:rPr lang="en-US" dirty="0"/>
              <a:t> is not divisible by any number in this list.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250 is divisible by 10 because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__________________________________________. </a:t>
            </a:r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250 is not divisible by 3 because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__________________________________________. </a:t>
            </a:r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250 is not divisible by 6 because </a:t>
            </a:r>
          </a:p>
          <a:p>
            <a:pPr>
              <a:tabLst>
                <a:tab pos="461963" algn="l"/>
              </a:tabLst>
            </a:pPr>
            <a:r>
              <a:rPr lang="en-US"/>
              <a:t>	__________________________________________.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1746954"/>
            <a:ext cx="2826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units digit is 0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3281134"/>
            <a:ext cx="762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sum of the digits is 7 and 7 is not divisible by 3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4838302"/>
            <a:ext cx="67888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number 250 is not divisible by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512 is divisible by 2 because 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__________________________________________. </a:t>
            </a:r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512 is not divisible by 9 because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__________________________________________. </a:t>
            </a:r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512 is not divisible by 5 because</a:t>
            </a:r>
          </a:p>
          <a:p>
            <a:pPr>
              <a:tabLst>
                <a:tab pos="461963" algn="l"/>
              </a:tabLst>
            </a:pPr>
            <a:r>
              <a:rPr lang="en-US"/>
              <a:t>	__________________________________________.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1783644"/>
            <a:ext cx="7093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number 2 (the last digit) is divisible by 2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600" y="3327352"/>
            <a:ext cx="762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sum of the digits is 8 and 8 is not divisible by 9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4829836"/>
            <a:ext cx="67888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units digit is not 0 or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691232" y="3561826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75674" y="3550174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975100" y="3505200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2120760" imgH="469800" progId="Equation.DSMT4">
                  <p:embed/>
                </p:oleObj>
              </mc:Choice>
              <mc:Fallback>
                <p:oleObj name="Equation" r:id="rId3" imgW="2120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505200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733800" y="3551068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5474" y="3550174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 divide the product </a:t>
            </a:r>
            <a:r>
              <a:rPr lang="en-US" dirty="0">
                <a:solidFill>
                  <a:srgbClr val="0000FF"/>
                </a:solidFill>
              </a:rPr>
              <a:t>3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4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5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7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? If so, how many times?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Because </a:t>
            </a:r>
            <a:r>
              <a:rPr lang="en-US" dirty="0">
                <a:solidFill>
                  <a:srgbClr val="000099"/>
                </a:solidFill>
              </a:rPr>
              <a:t>36 = 4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dirty="0">
                <a:solidFill>
                  <a:srgbClr val="000099"/>
                </a:solidFill>
              </a:rPr>
              <a:t> 9</a:t>
            </a:r>
            <a:r>
              <a:rPr lang="en-US" dirty="0"/>
              <a:t>, we have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 does divide the product, and it divides the product </a:t>
            </a:r>
            <a:r>
              <a:rPr lang="en-US" dirty="0">
                <a:solidFill>
                  <a:srgbClr val="FF0000"/>
                </a:solidFill>
              </a:rPr>
              <a:t>105 times</a:t>
            </a:r>
            <a:r>
              <a:rPr lang="en-US" dirty="0"/>
              <a:t>.</a:t>
            </a: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2438400" y="35814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1485720" imgH="291960" progId="Equation.DSMT4">
                  <p:embed/>
                </p:oleObj>
              </mc:Choice>
              <mc:Fallback>
                <p:oleObj name="Equation" r:id="rId5" imgW="14857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814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975100" y="41148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7" imgW="1320480" imgH="291960" progId="Equation.DSMT4">
                  <p:embed/>
                </p:oleObj>
              </mc:Choice>
              <mc:Fallback>
                <p:oleObj name="Equation" r:id="rId7" imgW="1320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41148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88948" y="3550020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73390" y="3549126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089400" y="3505200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082600" imgH="469800" progId="Equation.DSMT4">
                  <p:embed/>
                </p:oleObj>
              </mc:Choice>
              <mc:Fallback>
                <p:oleObj name="Equation" r:id="rId3" imgW="2082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505200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37474" y="3560778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3559884"/>
            <a:ext cx="196326" cy="35948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</a:t>
            </a:r>
            <a:r>
              <a:rPr lang="en-US" dirty="0">
                <a:solidFill>
                  <a:srgbClr val="0000FF"/>
                </a:solidFill>
              </a:rPr>
              <a:t>15</a:t>
            </a:r>
            <a:r>
              <a:rPr lang="en-US" dirty="0"/>
              <a:t> divide the product </a:t>
            </a:r>
            <a:r>
              <a:rPr lang="en-US" dirty="0">
                <a:solidFill>
                  <a:srgbClr val="0000FF"/>
                </a:solidFill>
              </a:rPr>
              <a:t>5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7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3 ⋅ 2</a:t>
            </a:r>
            <a:r>
              <a:rPr lang="en-US" dirty="0"/>
              <a:t>? If so, how many times?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Because </a:t>
            </a:r>
            <a:r>
              <a:rPr lang="en-US" dirty="0">
                <a:solidFill>
                  <a:srgbClr val="000099"/>
                </a:solidFill>
              </a:rPr>
              <a:t>15 = 3</a:t>
            </a:r>
            <a:r>
              <a:rPr lang="en-US" dirty="0">
                <a:solidFill>
                  <a:srgbClr val="000099"/>
                </a:solidFill>
                <a:sym typeface="Symbol"/>
              </a:rPr>
              <a:t> </a:t>
            </a:r>
            <a:r>
              <a:rPr lang="en-US" dirty="0">
                <a:solidFill>
                  <a:srgbClr val="000099"/>
                </a:solidFill>
              </a:rPr>
              <a:t> 5</a:t>
            </a:r>
            <a:r>
              <a:rPr lang="en-US" dirty="0"/>
              <a:t>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</a:t>
            </a:r>
            <a:r>
              <a:rPr lang="en-US" dirty="0">
                <a:solidFill>
                  <a:srgbClr val="0000FF"/>
                </a:solidFill>
              </a:rPr>
              <a:t>15</a:t>
            </a:r>
            <a:r>
              <a:rPr lang="en-US" dirty="0"/>
              <a:t> does divide the product, and it divides the product </a:t>
            </a:r>
            <a:r>
              <a:rPr lang="en-US" dirty="0">
                <a:solidFill>
                  <a:srgbClr val="FF0000"/>
                </a:solidFill>
              </a:rPr>
              <a:t>28 times</a:t>
            </a:r>
            <a:r>
              <a:rPr lang="en-US" dirty="0"/>
              <a:t>.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03500" y="358140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460160" imgH="291960" progId="Equation.DSMT4">
                  <p:embed/>
                </p:oleObj>
              </mc:Choice>
              <mc:Fallback>
                <p:oleObj name="Equation" r:id="rId5" imgW="1460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58140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089400" y="4089400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1485720" imgH="469800" progId="Equation.DSMT4">
                  <p:embed/>
                </p:oleObj>
              </mc:Choice>
              <mc:Fallback>
                <p:oleObj name="Equation" r:id="rId7" imgW="14857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4089400"/>
                        <a:ext cx="148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</a:t>
            </a:r>
            <a:r>
              <a:rPr lang="en-US" dirty="0">
                <a:solidFill>
                  <a:srgbClr val="0000FF"/>
                </a:solidFill>
              </a:rPr>
              <a:t>35</a:t>
            </a:r>
            <a:r>
              <a:rPr lang="en-US" dirty="0"/>
              <a:t> divide the product </a:t>
            </a:r>
            <a:r>
              <a:rPr lang="en-US" dirty="0">
                <a:solidFill>
                  <a:srgbClr val="0000FF"/>
                </a:solidFill>
              </a:rPr>
              <a:t>3 ⋅ 4 ⋅ 5 ⋅ 11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We know that </a:t>
            </a:r>
            <a:r>
              <a:rPr lang="en-US" dirty="0">
                <a:solidFill>
                  <a:srgbClr val="000099"/>
                </a:solidFill>
              </a:rPr>
              <a:t>35 = 5 ⋅ 7</a:t>
            </a:r>
            <a:r>
              <a:rPr lang="en-US" dirty="0"/>
              <a:t> and even though 5 is a factor of the product, </a:t>
            </a:r>
            <a:r>
              <a:rPr lang="en-US" dirty="0">
                <a:solidFill>
                  <a:srgbClr val="000099"/>
                </a:solidFill>
              </a:rPr>
              <a:t>7</a:t>
            </a:r>
            <a:r>
              <a:rPr lang="en-US" dirty="0"/>
              <a:t> is not. Therefore, </a:t>
            </a:r>
            <a:r>
              <a:rPr lang="en-US" dirty="0">
                <a:solidFill>
                  <a:srgbClr val="0000FF"/>
                </a:solidFill>
              </a:rPr>
              <a:t>35</a:t>
            </a:r>
            <a:r>
              <a:rPr lang="en-US" dirty="0"/>
              <a:t> does not divide the product </a:t>
            </a:r>
            <a:r>
              <a:rPr lang="en-US" dirty="0">
                <a:solidFill>
                  <a:srgbClr val="000099"/>
                </a:solidFill>
              </a:rPr>
              <a:t>3 ⋅ 4 ⋅ 5 ⋅ 11</a:t>
            </a:r>
            <a:r>
              <a:rPr lang="en-US" dirty="0"/>
              <a:t>. </a:t>
            </a:r>
          </a:p>
          <a:p>
            <a:r>
              <a:rPr lang="en-US" dirty="0"/>
              <a:t>In other words, </a:t>
            </a:r>
            <a:r>
              <a:rPr lang="en-US" dirty="0">
                <a:solidFill>
                  <a:srgbClr val="000099"/>
                </a:solidFill>
              </a:rPr>
              <a:t>3 ⋅ 4 ⋅ 5 ⋅ 11 = 660</a:t>
            </a:r>
            <a:r>
              <a:rPr lang="en-US" dirty="0"/>
              <a:t>; </a:t>
            </a:r>
            <a:r>
              <a:rPr lang="en-US" dirty="0">
                <a:solidFill>
                  <a:srgbClr val="FF0000"/>
                </a:solidFill>
              </a:rPr>
              <a:t>660 is not divisible by 35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</a:t>
            </a:r>
            <a:r>
              <a:rPr lang="en-US" dirty="0">
                <a:solidFill>
                  <a:srgbClr val="0000FF"/>
                </a:solidFill>
              </a:rPr>
              <a:t>77</a:t>
            </a:r>
            <a:r>
              <a:rPr lang="en-US" dirty="0"/>
              <a:t> divide the product </a:t>
            </a:r>
            <a:r>
              <a:rPr lang="en-US" dirty="0">
                <a:solidFill>
                  <a:srgbClr val="0000FF"/>
                </a:solidFill>
              </a:rPr>
              <a:t>3 ⋅ 11 ⋅ 6 ⋅ 7 ⋅ 2</a:t>
            </a:r>
            <a:r>
              <a:rPr lang="en-US" dirty="0"/>
              <a:t>? If so, how many times?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Because </a:t>
            </a:r>
            <a:r>
              <a:rPr lang="en-US" dirty="0">
                <a:solidFill>
                  <a:srgbClr val="0000FF"/>
                </a:solidFill>
              </a:rPr>
              <a:t>77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= ____ ⋅ ____</a:t>
            </a:r>
            <a:r>
              <a:rPr lang="en-US" dirty="0"/>
              <a:t>, we have</a:t>
            </a:r>
          </a:p>
          <a:p>
            <a:endParaRPr lang="en-US" sz="1000" dirty="0"/>
          </a:p>
          <a:p>
            <a:pPr>
              <a:tabLst>
                <a:tab pos="515938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⋅ 11 ⋅ 6 ⋅ 7 ⋅ 2</a:t>
            </a: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= (____ ⋅ ____) (____ ⋅ ____ ⋅ ____) </a:t>
            </a:r>
          </a:p>
          <a:p>
            <a:r>
              <a:rPr lang="en-US" dirty="0">
                <a:solidFill>
                  <a:srgbClr val="000099"/>
                </a:solidFill>
              </a:rPr>
              <a:t>			= (____) (____)</a:t>
            </a:r>
          </a:p>
          <a:p>
            <a:endParaRPr lang="en-US" sz="1000" dirty="0"/>
          </a:p>
          <a:p>
            <a:r>
              <a:rPr lang="en-US" dirty="0"/>
              <a:t>Thus </a:t>
            </a:r>
            <a:r>
              <a:rPr lang="en-US" dirty="0">
                <a:solidFill>
                  <a:srgbClr val="0000FF"/>
                </a:solidFill>
              </a:rPr>
              <a:t>77</a:t>
            </a:r>
            <a:r>
              <a:rPr lang="en-US" dirty="0"/>
              <a:t> does divide the product, and it divides the product _____ times.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790032" y="3437466"/>
            <a:ext cx="1550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7         11 </a:t>
            </a:r>
          </a:p>
        </p:txBody>
      </p:sp>
      <p:sp>
        <p:nvSpPr>
          <p:cNvPr id="5" name="Rectangle 4"/>
          <p:cNvSpPr/>
          <p:nvPr/>
        </p:nvSpPr>
        <p:spPr>
          <a:xfrm>
            <a:off x="5754672" y="3437466"/>
            <a:ext cx="25314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2          3          6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713832" y="3936999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77</a:t>
            </a:r>
          </a:p>
        </p:txBody>
      </p:sp>
      <p:sp>
        <p:nvSpPr>
          <p:cNvPr id="7" name="Rectangle 6"/>
          <p:cNvSpPr/>
          <p:nvPr/>
        </p:nvSpPr>
        <p:spPr>
          <a:xfrm>
            <a:off x="4687681" y="394717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8" name="Rectangle 7"/>
          <p:cNvSpPr/>
          <p:nvPr/>
        </p:nvSpPr>
        <p:spPr>
          <a:xfrm>
            <a:off x="1913437" y="505848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9" name="Rectangle 8"/>
          <p:cNvSpPr/>
          <p:nvPr/>
        </p:nvSpPr>
        <p:spPr>
          <a:xfrm>
            <a:off x="2649866" y="271779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50674" y="271779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D0D"/>
                </a:solidFill>
              </a:rPr>
              <a:t>Using the techniques of this section, determine which of the numbers 2, 3, 5, 6, 9, and 10 (if any) will divide exactly into each of the following numbers. </a:t>
            </a:r>
          </a:p>
          <a:p>
            <a:pPr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1.</a:t>
            </a:r>
            <a:r>
              <a:rPr lang="en-US" dirty="0">
                <a:solidFill>
                  <a:srgbClr val="000D0D"/>
                </a:solidFill>
              </a:rPr>
              <a:t>  842</a:t>
            </a:r>
            <a:r>
              <a:rPr lang="en-US" b="1" dirty="0">
                <a:solidFill>
                  <a:srgbClr val="000D0D"/>
                </a:solidFill>
              </a:rPr>
              <a:t>		2.  </a:t>
            </a:r>
            <a:r>
              <a:rPr lang="en-US" dirty="0">
                <a:solidFill>
                  <a:srgbClr val="000D0D"/>
                </a:solidFill>
              </a:rPr>
              <a:t>9030</a:t>
            </a:r>
            <a:r>
              <a:rPr lang="en-US" b="1" dirty="0">
                <a:solidFill>
                  <a:srgbClr val="000D0D"/>
                </a:solidFill>
              </a:rPr>
              <a:t>		3.  </a:t>
            </a:r>
            <a:r>
              <a:rPr lang="en-US" dirty="0">
                <a:solidFill>
                  <a:srgbClr val="000D0D"/>
                </a:solidFill>
              </a:rPr>
              <a:t>4031</a:t>
            </a:r>
            <a:r>
              <a:rPr lang="en-US" b="1" dirty="0">
                <a:solidFill>
                  <a:srgbClr val="000D0D"/>
                </a:solidFill>
              </a:rPr>
              <a:t> </a:t>
            </a:r>
          </a:p>
          <a:p>
            <a:pPr>
              <a:spcBef>
                <a:spcPts val="1800"/>
              </a:spcBef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4.	</a:t>
            </a:r>
            <a:r>
              <a:rPr lang="en-US" dirty="0">
                <a:solidFill>
                  <a:srgbClr val="000D0D"/>
                </a:solidFill>
              </a:rPr>
              <a:t>Does 16 divide the product 3 ⋅ 5 ⋅ 4 ⋅ 7 </a:t>
            </a:r>
            <a:r>
              <a:rPr lang="en-US">
                <a:solidFill>
                  <a:srgbClr val="000D0D"/>
                </a:solidFill>
              </a:rPr>
              <a:t>⋅ 4? </a:t>
            </a:r>
            <a:r>
              <a:rPr lang="en-US" dirty="0">
                <a:solidFill>
                  <a:srgbClr val="000D0D"/>
                </a:solidFill>
              </a:rPr>
              <a:t>If so, how 	many times?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2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2, 3, 5, 6, 10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None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Yes, 105 times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terms </a:t>
            </a:r>
            <a:r>
              <a:rPr lang="en-US" b="1" dirty="0"/>
              <a:t>exactly divisible, divisible, </a:t>
            </a:r>
            <a:r>
              <a:rPr lang="en-US" dirty="0"/>
              <a:t>and </a:t>
            </a:r>
            <a:r>
              <a:rPr lang="en-US" b="1" dirty="0"/>
              <a:t>divides.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tests for easily checking divisibility by 2, 3, 5, 6, 9, and 10.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Tests for Divisibility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algn="ctr"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Divisibility</a:t>
            </a:r>
          </a:p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D0D"/>
                </a:solidFill>
              </a:rPr>
              <a:t>If a number can be divided by another number so that the remainder is 0, then we say: </a:t>
            </a:r>
          </a:p>
          <a:p>
            <a:pPr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1.	</a:t>
            </a:r>
            <a:r>
              <a:rPr lang="en-US" dirty="0">
                <a:solidFill>
                  <a:srgbClr val="000D0D"/>
                </a:solidFill>
              </a:rPr>
              <a:t>The first number is </a:t>
            </a:r>
            <a:r>
              <a:rPr lang="en-US" b="1" dirty="0">
                <a:solidFill>
                  <a:srgbClr val="C00000"/>
                </a:solidFill>
              </a:rPr>
              <a:t>exactly divisible by</a:t>
            </a:r>
            <a:r>
              <a:rPr lang="en-US" dirty="0">
                <a:solidFill>
                  <a:srgbClr val="000D0D"/>
                </a:solidFill>
              </a:rPr>
              <a:t> (or is 	</a:t>
            </a:r>
            <a:r>
              <a:rPr lang="en-US" b="1" dirty="0">
                <a:solidFill>
                  <a:srgbClr val="C00000"/>
                </a:solidFill>
              </a:rPr>
              <a:t>divisible by</a:t>
            </a:r>
            <a:r>
              <a:rPr lang="en-US" dirty="0">
                <a:solidFill>
                  <a:srgbClr val="000D0D"/>
                </a:solidFill>
              </a:rPr>
              <a:t>) the second. </a:t>
            </a:r>
          </a:p>
          <a:p>
            <a:pPr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2.	</a:t>
            </a:r>
            <a:r>
              <a:rPr lang="en-US" dirty="0">
                <a:solidFill>
                  <a:srgbClr val="000D0D"/>
                </a:solidFill>
              </a:rPr>
              <a:t>The second number </a:t>
            </a:r>
            <a:r>
              <a:rPr lang="en-US" b="1" dirty="0">
                <a:solidFill>
                  <a:srgbClr val="C00000"/>
                </a:solidFill>
              </a:rPr>
              <a:t>divides</a:t>
            </a:r>
            <a:r>
              <a:rPr lang="en-US" dirty="0">
                <a:solidFill>
                  <a:srgbClr val="000D0D"/>
                </a:solidFill>
              </a:rPr>
              <a:t> the first.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Tests for Divisibility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algn="ctr">
              <a:tabLst>
                <a:tab pos="1033463" algn="l"/>
              </a:tabLst>
            </a:pPr>
            <a:r>
              <a:rPr lang="en-US" b="1" dirty="0">
                <a:solidFill>
                  <a:srgbClr val="000000"/>
                </a:solidFill>
              </a:rPr>
              <a:t>Tests for Divisibility by 2, 3, 5, 6, 9, and 10</a:t>
            </a:r>
          </a:p>
          <a:p>
            <a:pPr>
              <a:tabLst>
                <a:tab pos="103346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2:	</a:t>
            </a:r>
            <a:r>
              <a:rPr lang="en-US" dirty="0">
                <a:solidFill>
                  <a:srgbClr val="000000"/>
                </a:solidFill>
              </a:rPr>
              <a:t>If the last digit (units digit) of a whole number is 	0, 2, 4, 6, or 8 (an even number), then the whole 	number is divisible by 2. </a:t>
            </a:r>
          </a:p>
          <a:p>
            <a:pPr>
              <a:tabLst>
                <a:tab pos="103346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3:	</a:t>
            </a:r>
            <a:r>
              <a:rPr lang="en-US" dirty="0">
                <a:solidFill>
                  <a:srgbClr val="000000"/>
                </a:solidFill>
              </a:rPr>
              <a:t>If the sum of the digits of a whole number is 	divisible by 3, then the number is divisible by 3. </a:t>
            </a:r>
          </a:p>
          <a:p>
            <a:pPr>
              <a:tabLst>
                <a:tab pos="103346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5:	</a:t>
            </a:r>
            <a:r>
              <a:rPr lang="en-US" dirty="0">
                <a:solidFill>
                  <a:srgbClr val="000000"/>
                </a:solidFill>
              </a:rPr>
              <a:t>If the last digit of a whole number is 0 or 5, then 	the number is divisible by 5.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Tests for Divisibility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algn="ctr">
              <a:tabLst>
                <a:tab pos="1139825" algn="l"/>
              </a:tabLst>
            </a:pPr>
            <a:r>
              <a:rPr lang="en-US" b="1" dirty="0">
                <a:solidFill>
                  <a:srgbClr val="000000"/>
                </a:solidFill>
              </a:rPr>
              <a:t>Tests for Divisibility by 2, 3, 5, 6, 9, and 10 (cont.)</a:t>
            </a:r>
          </a:p>
          <a:p>
            <a:pPr>
              <a:tabLst>
                <a:tab pos="1139825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6:	</a:t>
            </a:r>
            <a:r>
              <a:rPr lang="en-US" dirty="0">
                <a:solidFill>
                  <a:srgbClr val="000000"/>
                </a:solidFill>
              </a:rPr>
              <a:t>If the whole number is divisible by both 2 and 	3, then it is divisible by 6. </a:t>
            </a:r>
          </a:p>
          <a:p>
            <a:pPr>
              <a:tabLst>
                <a:tab pos="1139825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9:	</a:t>
            </a:r>
            <a:r>
              <a:rPr lang="en-US" dirty="0">
                <a:solidFill>
                  <a:srgbClr val="000000"/>
                </a:solidFill>
              </a:rPr>
              <a:t>If the sum of the digits of a whole number is 	divisible by 9, then the number is divisible by 9. </a:t>
            </a:r>
          </a:p>
          <a:p>
            <a:pPr>
              <a:tabLst>
                <a:tab pos="1139825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10:	</a:t>
            </a:r>
            <a:r>
              <a:rPr lang="en-US" dirty="0">
                <a:solidFill>
                  <a:srgbClr val="000000"/>
                </a:solidFill>
              </a:rPr>
              <a:t>If the last digit of a whole number is 0, then the 	number is divisible by 10.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Tests for Divisibility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algn="ctr"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Even and Odd Whole Numbers </a:t>
            </a:r>
          </a:p>
          <a:p>
            <a:pPr>
              <a:tabLst>
                <a:tab pos="461963" algn="l"/>
              </a:tabLst>
            </a:pPr>
            <a:r>
              <a:rPr lang="en-US" b="1" dirty="0">
                <a:solidFill>
                  <a:srgbClr val="C00000"/>
                </a:solidFill>
              </a:rPr>
              <a:t>Even</a:t>
            </a:r>
            <a:r>
              <a:rPr lang="en-US" dirty="0">
                <a:solidFill>
                  <a:srgbClr val="000D0D"/>
                </a:solidFill>
              </a:rPr>
              <a:t> whole numbers are divisible by 2. </a:t>
            </a:r>
          </a:p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D0D"/>
                </a:solidFill>
              </a:rPr>
              <a:t>	(If a whole number is divided by 2 and the 	remainder is 0, then the whole number is even.) </a:t>
            </a:r>
          </a:p>
          <a:p>
            <a:pPr>
              <a:tabLst>
                <a:tab pos="461963" algn="l"/>
              </a:tabLst>
            </a:pPr>
            <a:r>
              <a:rPr lang="en-US" b="1" dirty="0">
                <a:solidFill>
                  <a:srgbClr val="C00000"/>
                </a:solidFill>
              </a:rPr>
              <a:t>Odd</a:t>
            </a:r>
            <a:r>
              <a:rPr lang="en-US" dirty="0">
                <a:solidFill>
                  <a:srgbClr val="000D0D"/>
                </a:solidFill>
              </a:rPr>
              <a:t> whole numbers are not divisible by 2. </a:t>
            </a:r>
          </a:p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D0D"/>
                </a:solidFill>
              </a:rPr>
              <a:t>	(If a whole number is divided by 2 and the 	remainder is 1, then the whole number is odd.)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r>
              <a:rPr lang="en-US" dirty="0"/>
              <a:t> is divisible by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since the last digit is </a:t>
            </a:r>
            <a:r>
              <a:rPr lang="en-US" dirty="0">
                <a:solidFill>
                  <a:srgbClr val="000099"/>
                </a:solidFill>
              </a:rPr>
              <a:t>6</a:t>
            </a:r>
            <a:r>
              <a:rPr lang="en-US" dirty="0"/>
              <a:t>.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6801</a:t>
            </a:r>
            <a:r>
              <a:rPr lang="en-US" dirty="0"/>
              <a:t> is divisible by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since </a:t>
            </a:r>
            <a:r>
              <a:rPr lang="en-US" dirty="0">
                <a:solidFill>
                  <a:srgbClr val="000099"/>
                </a:solidFill>
              </a:rPr>
              <a:t>6 + 8 + 0 + 1 = 15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15</a:t>
            </a:r>
            <a:r>
              <a:rPr lang="en-US" dirty="0"/>
              <a:t> 	is divisible by 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dirty="0"/>
              <a:t>.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1365</a:t>
            </a:r>
            <a:r>
              <a:rPr lang="en-US" dirty="0"/>
              <a:t> is divisible by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since </a:t>
            </a:r>
            <a:r>
              <a:rPr lang="en-US" dirty="0">
                <a:solidFill>
                  <a:srgbClr val="000099"/>
                </a:solidFill>
              </a:rPr>
              <a:t>5</a:t>
            </a:r>
            <a:r>
              <a:rPr lang="en-US" dirty="0"/>
              <a:t> is the last digit.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d.	</a:t>
            </a:r>
            <a:r>
              <a:rPr lang="en-US" dirty="0">
                <a:solidFill>
                  <a:srgbClr val="0000FF"/>
                </a:solidFill>
              </a:rPr>
              <a:t>9054</a:t>
            </a:r>
            <a:r>
              <a:rPr lang="en-US" dirty="0"/>
              <a:t> is divisible by both </a:t>
            </a:r>
            <a:r>
              <a:rPr lang="en-US" dirty="0">
                <a:solidFill>
                  <a:srgbClr val="FF00FF"/>
                </a:solidFill>
              </a:rPr>
              <a:t>2</a:t>
            </a:r>
            <a:r>
              <a:rPr lang="en-US" dirty="0"/>
              <a:t> and </a:t>
            </a:r>
            <a:r>
              <a:rPr lang="en-US" dirty="0">
                <a:solidFill>
                  <a:srgbClr val="FF00FF"/>
                </a:solidFill>
              </a:rPr>
              <a:t>3</a:t>
            </a:r>
            <a:r>
              <a:rPr lang="en-US" dirty="0"/>
              <a:t>. (It is an even 	number and </a:t>
            </a:r>
            <a:r>
              <a:rPr lang="en-US" dirty="0">
                <a:solidFill>
                  <a:srgbClr val="000099"/>
                </a:solidFill>
              </a:rPr>
              <a:t>9 + 0 + 4 + 5 = 18</a:t>
            </a:r>
            <a:r>
              <a:rPr lang="en-US" dirty="0"/>
              <a:t>.) Therefore, </a:t>
            </a:r>
            <a:r>
              <a:rPr lang="en-US" dirty="0">
                <a:solidFill>
                  <a:srgbClr val="0000FF"/>
                </a:solidFill>
              </a:rPr>
              <a:t>9054</a:t>
            </a:r>
            <a:r>
              <a:rPr lang="en-US" dirty="0"/>
              <a:t> is 	divisible by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.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e.	</a:t>
            </a:r>
            <a:r>
              <a:rPr lang="en-US" dirty="0">
                <a:solidFill>
                  <a:srgbClr val="0000FF"/>
                </a:solidFill>
              </a:rPr>
              <a:t>9657</a:t>
            </a:r>
            <a:r>
              <a:rPr lang="en-US" dirty="0"/>
              <a:t> is divisible by </a:t>
            </a:r>
            <a:r>
              <a:rPr lang="en-US" dirty="0">
                <a:solidFill>
                  <a:srgbClr val="FF0000"/>
                </a:solidFill>
              </a:rPr>
              <a:t>9</a:t>
            </a:r>
            <a:r>
              <a:rPr lang="en-US" dirty="0"/>
              <a:t> since </a:t>
            </a:r>
            <a:r>
              <a:rPr lang="en-US" dirty="0">
                <a:solidFill>
                  <a:srgbClr val="000099"/>
                </a:solidFill>
              </a:rPr>
              <a:t>9 + 6 + 5 + 7 = 27 </a:t>
            </a:r>
            <a:r>
              <a:rPr lang="en-US" dirty="0"/>
              <a:t>and </a:t>
            </a:r>
            <a:r>
              <a:rPr lang="en-US" dirty="0">
                <a:solidFill>
                  <a:srgbClr val="000099"/>
                </a:solidFill>
              </a:rPr>
              <a:t>27</a:t>
            </a:r>
            <a:r>
              <a:rPr lang="en-US" dirty="0"/>
              <a:t> 	is divisible by </a:t>
            </a:r>
            <a:r>
              <a:rPr lang="en-US" dirty="0">
                <a:solidFill>
                  <a:srgbClr val="000099"/>
                </a:solidFill>
              </a:rPr>
              <a:t>9</a:t>
            </a:r>
            <a:r>
              <a:rPr lang="en-US" dirty="0"/>
              <a:t>.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f.	</a:t>
            </a:r>
            <a:r>
              <a:rPr lang="en-US" dirty="0">
                <a:solidFill>
                  <a:srgbClr val="0000FF"/>
                </a:solidFill>
              </a:rPr>
              <a:t>3590 </a:t>
            </a:r>
            <a:r>
              <a:rPr lang="en-US" dirty="0"/>
              <a:t>is divisible by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 since </a:t>
            </a:r>
            <a:r>
              <a:rPr lang="en-US" dirty="0">
                <a:solidFill>
                  <a:srgbClr val="000099"/>
                </a:solidFill>
              </a:rPr>
              <a:t>0</a:t>
            </a:r>
            <a:r>
              <a:rPr lang="en-US" dirty="0"/>
              <a:t> is the last digit.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dirty="0">
                <a:solidFill>
                  <a:srgbClr val="0000FF"/>
                </a:solidFill>
              </a:rPr>
              <a:t>5712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Solution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divisible by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(last digit is 2, an even digit)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divisible by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5 + 7 + 1 + 2 = 15</a:t>
            </a:r>
            <a:r>
              <a:rPr lang="en-US" dirty="0"/>
              <a:t> and 15 is </a:t>
            </a:r>
            <a:r>
              <a:rPr lang="en-US"/>
              <a:t>divisible 	by </a:t>
            </a:r>
            <a:r>
              <a:rPr lang="en-US" dirty="0"/>
              <a:t>	3)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(last digit is not 0 or 5)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d.	</a:t>
            </a:r>
            <a:r>
              <a:rPr lang="en-US" dirty="0"/>
              <a:t>divisible by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 (it is divisible by both 2 and 3)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e.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9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5 + 7 + 1 + 2 = 15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15</a:t>
            </a:r>
            <a:r>
              <a:rPr lang="en-US" dirty="0"/>
              <a:t> is not 	divisible by </a:t>
            </a:r>
            <a:r>
              <a:rPr lang="en-US" dirty="0">
                <a:solidFill>
                  <a:srgbClr val="000099"/>
                </a:solidFill>
              </a:rPr>
              <a:t>9</a:t>
            </a:r>
            <a:r>
              <a:rPr lang="en-US" dirty="0"/>
              <a:t>) </a:t>
            </a:r>
          </a:p>
          <a:p>
            <a:pPr>
              <a:spcBef>
                <a:spcPts val="500"/>
              </a:spcBef>
              <a:tabLst>
                <a:tab pos="461963" algn="l"/>
              </a:tabLst>
            </a:pPr>
            <a:r>
              <a:rPr lang="en-US" b="1" dirty="0"/>
              <a:t>f.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 (last digit is not 0)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dirty="0">
                <a:solidFill>
                  <a:srgbClr val="0000FF"/>
                </a:solidFill>
              </a:rPr>
              <a:t>2530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Solution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divisible by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(last digit is 0, an even digit)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2 + 5 + 3 + 0 = 10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10</a:t>
            </a:r>
            <a:r>
              <a:rPr lang="en-US" dirty="0"/>
              <a:t> is not 	divisible by 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dirty="0"/>
              <a:t>)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divisible by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(last digit is 0)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d.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2 + 5 + 3 + 0 = 10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10</a:t>
            </a:r>
            <a:r>
              <a:rPr lang="en-US" dirty="0"/>
              <a:t> is not 	divisible by 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dirty="0"/>
              <a:t>)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e.	</a:t>
            </a:r>
            <a:r>
              <a:rPr lang="en-US" dirty="0"/>
              <a:t>not divisible by </a:t>
            </a:r>
            <a:r>
              <a:rPr lang="en-US" dirty="0">
                <a:solidFill>
                  <a:srgbClr val="FF0000"/>
                </a:solidFill>
              </a:rPr>
              <a:t>9</a:t>
            </a:r>
            <a:r>
              <a:rPr lang="en-US" dirty="0"/>
              <a:t> (</a:t>
            </a:r>
            <a:r>
              <a:rPr lang="en-US" dirty="0">
                <a:solidFill>
                  <a:srgbClr val="000099"/>
                </a:solidFill>
              </a:rPr>
              <a:t>2 + 5 + 3 + 0 = 10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10</a:t>
            </a:r>
            <a:r>
              <a:rPr lang="en-US" dirty="0"/>
              <a:t> is not 	divisible by </a:t>
            </a:r>
            <a:r>
              <a:rPr lang="en-US" dirty="0">
                <a:solidFill>
                  <a:srgbClr val="000099"/>
                </a:solidFill>
              </a:rPr>
              <a:t>9</a:t>
            </a:r>
            <a:r>
              <a:rPr lang="en-US" dirty="0"/>
              <a:t>) </a:t>
            </a:r>
          </a:p>
          <a:p>
            <a:pPr>
              <a:spcBef>
                <a:spcPts val="200"/>
              </a:spcBef>
              <a:tabLst>
                <a:tab pos="461963" algn="l"/>
              </a:tabLst>
            </a:pPr>
            <a:r>
              <a:rPr lang="en-US" b="1" dirty="0"/>
              <a:t>f.	</a:t>
            </a:r>
            <a:r>
              <a:rPr lang="en-US" dirty="0"/>
              <a:t>divisible by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 (last digit is </a:t>
            </a:r>
            <a:r>
              <a:rPr lang="en-US" dirty="0">
                <a:solidFill>
                  <a:srgbClr val="000099"/>
                </a:solidFill>
              </a:rPr>
              <a:t>0</a:t>
            </a:r>
            <a:r>
              <a:rPr lang="en-US" dirty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515</Words>
  <Application>Microsoft Office PowerPoint</Application>
  <PresentationFormat>On-screen Show (4:3)</PresentationFormat>
  <Paragraphs>133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Symbol</vt:lpstr>
      <vt:lpstr>Courier New</vt:lpstr>
      <vt:lpstr>Office Theme</vt:lpstr>
      <vt:lpstr>Equation</vt:lpstr>
      <vt:lpstr>Section 2.3</vt:lpstr>
      <vt:lpstr>Objectives</vt:lpstr>
      <vt:lpstr>Rules of Tests for Divisibility</vt:lpstr>
      <vt:lpstr>Rules of Tests for Divisibility</vt:lpstr>
      <vt:lpstr>Rules of Tests for Divisibility</vt:lpstr>
      <vt:lpstr>Rules of Tests for Divisibility</vt:lpstr>
      <vt:lpstr>Example 1 </vt:lpstr>
      <vt:lpstr>Example 2 </vt:lpstr>
      <vt:lpstr>Example 3 </vt:lpstr>
      <vt:lpstr>Example 4 </vt:lpstr>
      <vt:lpstr>Example 4 (cont.) </vt:lpstr>
      <vt:lpstr>Completion Example 5 </vt:lpstr>
      <vt:lpstr>Completion Example 6 </vt:lpstr>
      <vt:lpstr>Example 7</vt:lpstr>
      <vt:lpstr>Example 8</vt:lpstr>
      <vt:lpstr>Example 9</vt:lpstr>
      <vt:lpstr>Completion Example 10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35</cp:revision>
  <dcterms:created xsi:type="dcterms:W3CDTF">2013-04-26T14:43:13Z</dcterms:created>
  <dcterms:modified xsi:type="dcterms:W3CDTF">2016-10-03T14:42:13Z</dcterms:modified>
</cp:coreProperties>
</file>