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53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00EB5-23D4-4DEC-A068-EE321B73E135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4750C-F71C-41FC-97C2-D229B066F0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76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29" Type="http://schemas.openxmlformats.org/officeDocument/2006/relationships/oleObject" Target="../embeddings/oleObject25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28" Type="http://schemas.openxmlformats.org/officeDocument/2006/relationships/image" Target="../media/image25.wmf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4.bin"/><Relationship Id="rId30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Prime Numbers and Composite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605</a:t>
            </a:r>
            <a:r>
              <a:rPr lang="en-US" dirty="0"/>
              <a:t> prime?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Since the units digit is 5, the number 605 is divisible by 5 (using the divisibility test in Section 2.3) and </a:t>
            </a:r>
            <a:r>
              <a:rPr lang="en-US" dirty="0">
                <a:solidFill>
                  <a:srgbClr val="FF0000"/>
                </a:solidFill>
              </a:rPr>
              <a:t>is not prime</a:t>
            </a:r>
            <a:r>
              <a:rPr lang="en-US" dirty="0"/>
              <a:t>. The number 605 is a composite number. </a:t>
            </a:r>
          </a:p>
          <a:p>
            <a:r>
              <a:rPr lang="en-US" dirty="0"/>
              <a:t>In fact, </a:t>
            </a:r>
            <a:r>
              <a:rPr lang="en-US" dirty="0">
                <a:solidFill>
                  <a:srgbClr val="000099"/>
                </a:solidFill>
              </a:rPr>
              <a:t>605 = 5 ⋅ 121 = 5 ⋅ 11 ⋅ 11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605</a:t>
            </a:r>
            <a:r>
              <a:rPr lang="en-US" dirty="0"/>
              <a:t> has the factors </a:t>
            </a:r>
            <a:r>
              <a:rPr lang="en-US" dirty="0">
                <a:solidFill>
                  <a:srgbClr val="000099"/>
                </a:solidFill>
              </a:rPr>
              <a:t>1, 5, 11, 55, 121, </a:t>
            </a:r>
            <a:r>
              <a:rPr lang="en-US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rgbClr val="000099"/>
                </a:solidFill>
              </a:rPr>
              <a:t> 605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103</a:t>
            </a:r>
            <a:r>
              <a:rPr lang="en-US" dirty="0"/>
              <a:t> prime?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Tests for 2, 3, and 5 fail. (The number </a:t>
            </a:r>
            <a:r>
              <a:rPr lang="en-US" dirty="0">
                <a:solidFill>
                  <a:srgbClr val="0000FF"/>
                </a:solidFill>
              </a:rPr>
              <a:t>103</a:t>
            </a:r>
            <a:r>
              <a:rPr lang="en-US" dirty="0"/>
              <a:t> is not even; </a:t>
            </a:r>
            <a:r>
              <a:rPr lang="en-US" dirty="0">
                <a:solidFill>
                  <a:srgbClr val="000099"/>
                </a:solidFill>
              </a:rPr>
              <a:t>1 + 0 + 3 = 4</a:t>
            </a:r>
            <a:r>
              <a:rPr lang="en-US" dirty="0"/>
              <a:t> and 4 is not divisible by 3; and the last digit is not 0 or 5.)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</p:spPr>
        <p:txBody>
          <a:bodyPr>
            <a:spAutoFit/>
          </a:bodyPr>
          <a:lstStyle/>
          <a:p>
            <a:pPr>
              <a:tabLst>
                <a:tab pos="4167188" algn="l"/>
              </a:tabLst>
            </a:pPr>
            <a:r>
              <a:rPr lang="en-US" dirty="0"/>
              <a:t>Divide by </a:t>
            </a:r>
            <a:r>
              <a:rPr lang="en-US" dirty="0">
                <a:solidFill>
                  <a:srgbClr val="9900CC"/>
                </a:solidFill>
              </a:rPr>
              <a:t>7</a:t>
            </a:r>
            <a:r>
              <a:rPr lang="en-US" dirty="0"/>
              <a:t>: 	</a:t>
            </a:r>
          </a:p>
          <a:p>
            <a:pPr>
              <a:tabLst>
                <a:tab pos="4167188" algn="l"/>
              </a:tabLst>
            </a:pPr>
            <a:endParaRPr lang="en-US" dirty="0"/>
          </a:p>
          <a:p>
            <a:pPr>
              <a:tabLst>
                <a:tab pos="4167188" algn="l"/>
              </a:tabLst>
            </a:pPr>
            <a:endParaRPr lang="en-US" dirty="0"/>
          </a:p>
          <a:p>
            <a:pPr>
              <a:tabLst>
                <a:tab pos="4167188" algn="l"/>
              </a:tabLst>
            </a:pPr>
            <a:endParaRPr lang="en-US" dirty="0"/>
          </a:p>
          <a:p>
            <a:pPr>
              <a:tabLst>
                <a:tab pos="4167188" algn="l"/>
              </a:tabLst>
            </a:pPr>
            <a:endParaRPr lang="en-US" dirty="0"/>
          </a:p>
          <a:p>
            <a:pPr>
              <a:lnSpc>
                <a:spcPct val="200000"/>
              </a:lnSpc>
              <a:tabLst>
                <a:tab pos="4167188" algn="l"/>
              </a:tabLst>
            </a:pPr>
            <a:endParaRPr lang="en-US" dirty="0"/>
          </a:p>
          <a:p>
            <a:pPr>
              <a:tabLst>
                <a:tab pos="4167188" algn="l"/>
              </a:tabLst>
            </a:pPr>
            <a:r>
              <a:rPr lang="en-US" dirty="0"/>
              <a:t>The number </a:t>
            </a:r>
            <a:r>
              <a:rPr lang="en-US" dirty="0">
                <a:solidFill>
                  <a:srgbClr val="0000FF"/>
                </a:solidFill>
              </a:rPr>
              <a:t>103</a:t>
            </a:r>
            <a:r>
              <a:rPr lang="en-US" dirty="0">
                <a:solidFill>
                  <a:srgbClr val="FF0000"/>
                </a:solidFill>
              </a:rPr>
              <a:t> is prime</a:t>
            </a:r>
            <a:r>
              <a:rPr lang="en-US" dirty="0"/>
              <a:t>. 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571500" y="2324100"/>
          <a:ext cx="889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3" imgW="888840" imgH="1041120" progId="Equation.DSMT4">
                  <p:embed/>
                </p:oleObj>
              </mc:Choice>
              <mc:Fallback>
                <p:oleObj name="Equation" r:id="rId3" imgW="888840" imgH="1041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324100"/>
                        <a:ext cx="889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524000" y="1905000"/>
            <a:ext cx="29260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Quotient is greater than divisor. 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191000"/>
            <a:ext cx="22640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is not 0. </a:t>
            </a:r>
          </a:p>
        </p:txBody>
      </p:sp>
      <p:sp>
        <p:nvSpPr>
          <p:cNvPr id="8" name="Rectangle 7"/>
          <p:cNvSpPr/>
          <p:nvPr/>
        </p:nvSpPr>
        <p:spPr>
          <a:xfrm>
            <a:off x="6126237" y="1920920"/>
            <a:ext cx="23800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Quotient is less than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divisor.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193800" y="42291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5" imgW="203040" imgH="291960" progId="Equation.DSMT4">
                  <p:embed/>
                </p:oleObj>
              </mc:Choice>
              <mc:Fallback>
                <p:oleObj name="Equation" r:id="rId5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291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041400" y="373380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7" imgW="380880" imgH="406080" progId="Equation.DSMT4">
                  <p:embed/>
                </p:oleObj>
              </mc:Choice>
              <mc:Fallback>
                <p:oleObj name="Equation" r:id="rId7" imgW="3808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733800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066800" y="2921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9" imgW="203040" imgH="279360" progId="Equation.DSMT4">
                  <p:embed/>
                </p:oleObj>
              </mc:Choice>
              <mc:Fallback>
                <p:oleObj name="Equation" r:id="rId9" imgW="2030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21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219200" y="2006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1" imgW="215640" imgH="279360" progId="Equation.DSMT4">
                  <p:embed/>
                </p:oleObj>
              </mc:Choice>
              <mc:Fallback>
                <p:oleObj name="Equation" r:id="rId11" imgW="215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06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066800" y="2006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06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028700" y="33655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5" imgW="368280" imgH="291960" progId="Equation.DSMT4">
                  <p:embed/>
                </p:oleObj>
              </mc:Choice>
              <mc:Fallback>
                <p:oleObj name="Equation" r:id="rId15" imgW="368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3655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8"/>
          <p:cNvGraphicFramePr>
            <a:graphicFrameLocks noChangeAspect="1"/>
          </p:cNvGraphicFramePr>
          <p:nvPr/>
        </p:nvGraphicFramePr>
        <p:xfrm>
          <a:off x="5029200" y="2235200"/>
          <a:ext cx="10414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7" imgW="1041120" imgH="1041120" progId="Equation.DSMT4">
                  <p:embed/>
                </p:oleObj>
              </mc:Choice>
              <mc:Fallback>
                <p:oleObj name="Equation" r:id="rId17" imgW="1041120" imgH="10411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35200"/>
                        <a:ext cx="10414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842000" y="1930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1930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664200" y="2844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21" imgW="380880" imgH="291960" progId="Equation.DSMT4">
                  <p:embed/>
                </p:oleObj>
              </mc:Choice>
              <mc:Fallback>
                <p:oleObj name="Equation" r:id="rId21" imgW="3808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28448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791200" y="3276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23" imgW="215640" imgH="279360" progId="Equation.DSMT4">
                  <p:embed/>
                </p:oleObj>
              </mc:Choice>
              <mc:Fallback>
                <p:oleObj name="Equation" r:id="rId23" imgW="2156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76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953000" y="1280160"/>
            <a:ext cx="2072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Divide by </a:t>
            </a:r>
            <a:r>
              <a:rPr lang="en-US" sz="2800" dirty="0">
                <a:solidFill>
                  <a:srgbClr val="9900CC"/>
                </a:solidFill>
              </a:rPr>
              <a:t>11</a:t>
            </a:r>
            <a:r>
              <a:rPr lang="en-US" sz="2800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221</a:t>
            </a:r>
            <a:r>
              <a:rPr lang="en-US" dirty="0"/>
              <a:t> prime or composite?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Tests for 2, 3, and 5 fail.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8194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148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	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33400" y="3778190"/>
          <a:ext cx="889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3" imgW="888840" imgH="1002960" progId="Equation.DSMT4">
                  <p:embed/>
                </p:oleObj>
              </mc:Choice>
              <mc:Fallback>
                <p:oleObj name="Equation" r:id="rId3" imgW="888840" imgH="1002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78190"/>
                        <a:ext cx="889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687888" y="3810000"/>
          <a:ext cx="1054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5" imgW="1054080" imgH="990360" progId="Equation.DSMT4">
                  <p:embed/>
                </p:oleObj>
              </mc:Choice>
              <mc:Fallback>
                <p:oleObj name="Equation" r:id="rId5" imgW="1054080" imgH="990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3810000"/>
                        <a:ext cx="1054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398587" y="3409890"/>
            <a:ext cx="3383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Quotient is greater than divisor.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412235" y="5543490"/>
            <a:ext cx="22640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is not 0.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741987" y="3438069"/>
            <a:ext cx="29448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Quotient is greater than divisor.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41987" y="5486400"/>
            <a:ext cx="22640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is not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48200" y="2834640"/>
            <a:ext cx="21546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Divide by </a:t>
            </a:r>
            <a:r>
              <a:rPr lang="en-US" sz="2800" dirty="0">
                <a:solidFill>
                  <a:srgbClr val="9900CC"/>
                </a:solidFill>
              </a:rPr>
              <a:t>11</a:t>
            </a:r>
            <a:r>
              <a:rPr lang="en-US" sz="2800" dirty="0"/>
              <a:t>: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1016000" y="344799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7" imgW="190440" imgH="291960" progId="Equation.DSMT4">
                  <p:embed/>
                </p:oleObj>
              </mc:Choice>
              <mc:Fallback>
                <p:oleObj name="Equation" r:id="rId7" imgW="190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44799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863600" y="434969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Equation" r:id="rId9" imgW="368280" imgH="279360" progId="Equation.DSMT4">
                  <p:embed/>
                </p:oleObj>
              </mc:Choice>
              <mc:Fallback>
                <p:oleObj name="Equation" r:id="rId9" imgW="36828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34969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1041400" y="480689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Equation" r:id="rId11" imgW="368280" imgH="279360" progId="Equation.DSMT4">
                  <p:embed/>
                </p:oleObj>
              </mc:Choice>
              <mc:Fallback>
                <p:oleObj name="Equation" r:id="rId11" imgW="3682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80689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1028700" y="5124390"/>
          <a:ext cx="38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" name="Equation" r:id="rId13" imgW="380880" imgH="393480" progId="Equation.DSMT4">
                  <p:embed/>
                </p:oleObj>
              </mc:Choice>
              <mc:Fallback>
                <p:oleObj name="Equation" r:id="rId13" imgW="3808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124390"/>
                        <a:ext cx="381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1181100" y="556889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15" imgW="215640" imgH="279360" progId="Equation.DSMT4">
                  <p:embed/>
                </p:oleObj>
              </mc:Choice>
              <mc:Fallback>
                <p:oleObj name="Equation" r:id="rId15" imgW="215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556889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1193800" y="344799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344799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340350" y="3505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7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3505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5181600" y="44196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8" name="Equation" r:id="rId21" imgW="368280" imgH="279360" progId="Equation.DSMT4">
                  <p:embed/>
                </p:oleObj>
              </mc:Choice>
              <mc:Fallback>
                <p:oleObj name="Equation" r:id="rId21" imgW="3682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96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5334000" y="48006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9" name="Equation" r:id="rId23" imgW="380880" imgH="291960" progId="Equation.DSMT4">
                  <p:embed/>
                </p:oleObj>
              </mc:Choice>
              <mc:Fallback>
                <p:oleObj name="Equation" r:id="rId23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006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5346700" y="55118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0" name="Equation" r:id="rId25" imgW="393480" imgH="291960" progId="Equation.DSMT4">
                  <p:embed/>
                </p:oleObj>
              </mc:Choice>
              <mc:Fallback>
                <p:oleObj name="Equation" r:id="rId25" imgW="3934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55118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5359400" y="5086350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name="Equation" r:id="rId27" imgW="368280" imgH="393480" progId="Equation.DSMT4">
                  <p:embed/>
                </p:oleObj>
              </mc:Choice>
              <mc:Fallback>
                <p:oleObj name="Equation" r:id="rId27" imgW="36828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5086350"/>
                        <a:ext cx="368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5499100" y="35052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Equation" r:id="rId29" imgW="215640" imgH="291960" progId="Equation.DSMT4">
                  <p:embed/>
                </p:oleObj>
              </mc:Choice>
              <mc:Fallback>
                <p:oleObj name="Equation" r:id="rId29" imgW="2156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35052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>
              <a:tabLst>
                <a:tab pos="4114800" algn="l"/>
              </a:tabLst>
            </a:pPr>
            <a:r>
              <a:rPr lang="en-US" dirty="0"/>
              <a:t>Divide by </a:t>
            </a:r>
            <a:r>
              <a:rPr lang="en-US" dirty="0">
                <a:solidFill>
                  <a:srgbClr val="9900CC"/>
                </a:solidFill>
              </a:rPr>
              <a:t>13</a:t>
            </a:r>
            <a:r>
              <a:rPr lang="en-US" dirty="0"/>
              <a:t>:	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038600"/>
            <a:ext cx="18505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is 0.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762000" y="2209800"/>
          <a:ext cx="1054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1054080" imgH="1041120" progId="Equation.DSMT4">
                  <p:embed/>
                </p:oleObj>
              </mc:Choice>
              <mc:Fallback>
                <p:oleObj name="Equation" r:id="rId3" imgW="1054080" imgH="10411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09800"/>
                        <a:ext cx="1054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44805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number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221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composite and not prime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221 = 13 ⋅ 17; that is, 13 and 17 are factors of 221.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422400" y="1943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5" imgW="190440" imgH="279360" progId="Equation.DSMT4">
                  <p:embed/>
                </p:oleObj>
              </mc:Choice>
              <mc:Fallback>
                <p:oleObj name="Equation" r:id="rId5" imgW="1904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943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244600" y="2819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7" imgW="368280" imgH="291960" progId="Equation.DSMT4">
                  <p:embed/>
                </p:oleObj>
              </mc:Choice>
              <mc:Fallback>
                <p:oleObj name="Equation" r:id="rId7" imgW="3682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28194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409700" y="32893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2893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422400" y="364490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1" imgW="368280" imgH="406080" progId="Equation.DSMT4">
                  <p:embed/>
                </p:oleObj>
              </mc:Choice>
              <mc:Fallback>
                <p:oleObj name="Equation" r:id="rId11" imgW="3682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644900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62100" y="41148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41148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574800" y="19431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5" imgW="203040" imgH="279360" progId="Equation.DSMT4">
                  <p:embed/>
                </p:oleObj>
              </mc:Choice>
              <mc:Fallback>
                <p:oleObj name="Equation" r:id="rId15" imgW="2030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19431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03680"/>
          </a:xfrm>
        </p:spPr>
        <p:txBody>
          <a:bodyPr>
            <a:spAutoFit/>
          </a:bodyPr>
          <a:lstStyle/>
          <a:p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211</a:t>
            </a:r>
            <a:r>
              <a:rPr lang="en-US" dirty="0"/>
              <a:t> prime or composite?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Tests for 2, 3, and 5 all fail.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3657600" algn="l"/>
              </a:tabLst>
            </a:pPr>
            <a:r>
              <a:rPr lang="en-US" dirty="0"/>
              <a:t>Divide by </a:t>
            </a:r>
            <a:r>
              <a:rPr lang="en-US" dirty="0">
                <a:solidFill>
                  <a:srgbClr val="9900CC"/>
                </a:solidFill>
              </a:rPr>
              <a:t>7</a:t>
            </a:r>
            <a:r>
              <a:rPr lang="en-US" dirty="0"/>
              <a:t>:  	</a:t>
            </a: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09600" y="3858280"/>
          <a:ext cx="88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888614" imgH="571252" progId="Equation.DSMT4">
                  <p:embed/>
                </p:oleObj>
              </mc:Choice>
              <mc:Fallback>
                <p:oleObj name="Equation" r:id="rId3" imgW="888614" imgH="57125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58280"/>
                        <a:ext cx="88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4724400" y="3660483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054100" imgH="571500" progId="Equation.DSMT4">
                  <p:embed/>
                </p:oleObj>
              </mc:Choice>
              <mc:Fallback>
                <p:oleObj name="Equation" r:id="rId5" imgW="1054100" imgH="571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60483"/>
                        <a:ext cx="1054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949246" y="343918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Rectangle 8"/>
          <p:cNvSpPr/>
          <p:nvPr/>
        </p:nvSpPr>
        <p:spPr>
          <a:xfrm>
            <a:off x="856161" y="434051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0" name="Rectangle 9"/>
          <p:cNvSpPr/>
          <p:nvPr/>
        </p:nvSpPr>
        <p:spPr>
          <a:xfrm>
            <a:off x="983887" y="4734580"/>
            <a:ext cx="631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01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89607" y="327948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96522" y="410462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92700" y="4561820"/>
            <a:ext cx="814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101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207000" y="4942820"/>
            <a:ext cx="631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 99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48300" y="5323820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34835" y="343918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5397500" y="327660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4632725" y="2895600"/>
            <a:ext cx="2072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000"/>
              </a:spcBef>
              <a:tabLst>
                <a:tab pos="3657600" algn="l"/>
              </a:tabLst>
            </a:pPr>
            <a:r>
              <a:rPr lang="en-US" sz="2800" dirty="0"/>
              <a:t>Divide by </a:t>
            </a:r>
            <a:r>
              <a:rPr lang="en-US" sz="2800" dirty="0">
                <a:solidFill>
                  <a:srgbClr val="9900CC"/>
                </a:solidFill>
              </a:rPr>
              <a:t>11</a:t>
            </a:r>
            <a:r>
              <a:rPr lang="en-US" sz="2800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0"/>
              </a:spcBef>
              <a:tabLst>
                <a:tab pos="3657600" algn="l"/>
              </a:tabLst>
            </a:pPr>
            <a:r>
              <a:rPr lang="en-US" dirty="0"/>
              <a:t>Divide by </a:t>
            </a:r>
            <a:r>
              <a:rPr lang="en-US" dirty="0">
                <a:solidFill>
                  <a:srgbClr val="9900CC"/>
                </a:solidFill>
              </a:rPr>
              <a:t>13</a:t>
            </a:r>
            <a:r>
              <a:rPr lang="en-US" dirty="0"/>
              <a:t>:  	</a:t>
            </a:r>
          </a:p>
          <a:p>
            <a:pPr>
              <a:spcBef>
                <a:spcPts val="3000"/>
              </a:spcBef>
              <a:tabLst>
                <a:tab pos="3657600" algn="l"/>
              </a:tabLst>
            </a:pPr>
            <a:endParaRPr lang="en-US" dirty="0"/>
          </a:p>
          <a:p>
            <a:pPr>
              <a:spcBef>
                <a:spcPts val="3000"/>
              </a:spcBef>
              <a:tabLst>
                <a:tab pos="3657600" algn="l"/>
              </a:tabLst>
            </a:pPr>
            <a:endParaRPr lang="en-US" dirty="0"/>
          </a:p>
          <a:p>
            <a:pPr>
              <a:spcBef>
                <a:spcPts val="3000"/>
              </a:spcBef>
              <a:tabLst>
                <a:tab pos="3657600" algn="l"/>
              </a:tabLst>
            </a:pPr>
            <a:endParaRPr lang="en-US" dirty="0"/>
          </a:p>
          <a:p>
            <a:pPr>
              <a:spcBef>
                <a:spcPts val="3000"/>
              </a:spcBef>
              <a:tabLst>
                <a:tab pos="3657600" algn="l"/>
              </a:tabLst>
            </a:pPr>
            <a:r>
              <a:rPr lang="en-US" dirty="0"/>
              <a:t>211 is __________.</a:t>
            </a:r>
          </a:p>
          <a:p>
            <a:pPr>
              <a:spcBef>
                <a:spcPts val="3000"/>
              </a:spcBef>
              <a:tabLst>
                <a:tab pos="3657600" algn="l"/>
              </a:tabLst>
            </a:pPr>
            <a:endParaRPr lang="en-US" dirty="0"/>
          </a:p>
          <a:p>
            <a:pPr>
              <a:spcBef>
                <a:spcPts val="3000"/>
              </a:spcBef>
              <a:tabLst>
                <a:tab pos="3657600" algn="l"/>
              </a:tabLst>
            </a:pPr>
            <a:endParaRPr lang="en-US" dirty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33400" y="2171700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054100" imgH="571500" progId="Equation.DSMT4">
                  <p:embed/>
                </p:oleObj>
              </mc:Choice>
              <mc:Fallback>
                <p:oleObj name="Equation" r:id="rId3" imgW="1054100" imgH="571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71700"/>
                        <a:ext cx="1054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4210229" y="2147047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054100" imgH="571500" progId="Equation.DSMT4">
                  <p:embed/>
                </p:oleObj>
              </mc:Choice>
              <mc:Fallback>
                <p:oleObj name="Equation" r:id="rId5" imgW="1054100" imgH="571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229" y="2147047"/>
                        <a:ext cx="1054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1031433" y="172794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38348" y="2629284"/>
            <a:ext cx="729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13_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16874" y="3123495"/>
            <a:ext cx="631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81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99989" y="35567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78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282385" y="4011769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5233" y="1764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672148" y="2666295"/>
            <a:ext cx="729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17_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12574" y="3160506"/>
            <a:ext cx="631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41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20363" y="3593758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34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03485" y="4036080"/>
            <a:ext cx="4491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 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205940" y="173953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31" name="Rectangle 30"/>
          <p:cNvSpPr/>
          <p:nvPr/>
        </p:nvSpPr>
        <p:spPr>
          <a:xfrm>
            <a:off x="4990011" y="176566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4114800" y="1305580"/>
            <a:ext cx="2072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Divide by </a:t>
            </a:r>
            <a:r>
              <a:rPr lang="en-US" sz="2800" dirty="0">
                <a:solidFill>
                  <a:srgbClr val="9900CC"/>
                </a:solidFill>
              </a:rPr>
              <a:t>17</a:t>
            </a:r>
            <a:r>
              <a:rPr lang="en-US" sz="2800" dirty="0"/>
              <a:t>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828800" y="4419600"/>
            <a:ext cx="10663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prime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0" grpId="0"/>
      <p:bldP spid="31" grpId="0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interesting application of factors of counting numbers (very useful in beginning algebra) involves finding two factors whose sum is some specified number. For example, find two factors of </a:t>
            </a:r>
            <a:r>
              <a:rPr lang="en-US" dirty="0">
                <a:solidFill>
                  <a:srgbClr val="0000FF"/>
                </a:solidFill>
              </a:rPr>
              <a:t>70</a:t>
            </a:r>
            <a:r>
              <a:rPr lang="en-US" dirty="0"/>
              <a:t> such that their product is </a:t>
            </a:r>
            <a:r>
              <a:rPr lang="en-US" dirty="0">
                <a:solidFill>
                  <a:srgbClr val="0000FF"/>
                </a:solidFill>
              </a:rPr>
              <a:t>70</a:t>
            </a:r>
            <a:r>
              <a:rPr lang="en-US" dirty="0"/>
              <a:t> and their sum is </a:t>
            </a:r>
            <a:r>
              <a:rPr lang="en-US" dirty="0">
                <a:solidFill>
                  <a:srgbClr val="0000FF"/>
                </a:solidFill>
              </a:rPr>
              <a:t>19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factors of </a:t>
            </a:r>
            <a:r>
              <a:rPr lang="en-US" dirty="0">
                <a:solidFill>
                  <a:srgbClr val="0000FF"/>
                </a:solidFill>
              </a:rPr>
              <a:t>70</a:t>
            </a:r>
            <a:r>
              <a:rPr lang="en-US" dirty="0"/>
              <a:t> are </a:t>
            </a:r>
            <a:r>
              <a:rPr lang="en-US" dirty="0">
                <a:solidFill>
                  <a:srgbClr val="000099"/>
                </a:solidFill>
              </a:rPr>
              <a:t>1, 2, 5, 7, 10, 14, 35, and 70</a:t>
            </a:r>
            <a:r>
              <a:rPr lang="en-US" dirty="0"/>
              <a:t>, and the pairs whose products are </a:t>
            </a:r>
            <a:r>
              <a:rPr lang="en-US" dirty="0">
                <a:solidFill>
                  <a:srgbClr val="0000FF"/>
                </a:solidFill>
              </a:rPr>
              <a:t>70</a:t>
            </a:r>
            <a:r>
              <a:rPr lang="en-US" dirty="0"/>
              <a:t> are </a:t>
            </a:r>
          </a:p>
          <a:p>
            <a:pPr algn="ctr"/>
            <a:r>
              <a:rPr lang="en-US" dirty="0">
                <a:solidFill>
                  <a:srgbClr val="000099"/>
                </a:solidFill>
              </a:rPr>
              <a:t>1 ⋅ 70 = 70,     2 ⋅ 35 = 70,     5 ⋅ 14 = 70,     7 ⋅ 10 = 70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Thus the numbers we are looking for are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14 </a:t>
            </a:r>
            <a:r>
              <a:rPr lang="en-US" dirty="0"/>
              <a:t>because </a:t>
            </a:r>
          </a:p>
          <a:p>
            <a:pPr algn="ctr"/>
            <a:r>
              <a:rPr lang="en-US" dirty="0">
                <a:solidFill>
                  <a:srgbClr val="FF00FF"/>
                </a:solidFill>
              </a:rPr>
              <a:t>5 ⋅ 14 = 70</a:t>
            </a:r>
            <a:r>
              <a:rPr lang="en-US" dirty="0"/>
              <a:t>        and       </a:t>
            </a:r>
            <a:r>
              <a:rPr lang="en-US" dirty="0">
                <a:solidFill>
                  <a:srgbClr val="FF00FF"/>
                </a:solidFill>
              </a:rPr>
              <a:t>5 + 14 = 19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637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Decide whether each of the following numbers is prime or composite.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39</a:t>
            </a:r>
            <a:r>
              <a:rPr lang="en-US" b="1" dirty="0">
                <a:solidFill>
                  <a:srgbClr val="000000"/>
                </a:solidFill>
              </a:rPr>
              <a:t> 	2.	</a:t>
            </a:r>
            <a:r>
              <a:rPr lang="en-US" dirty="0">
                <a:solidFill>
                  <a:srgbClr val="000000"/>
                </a:solidFill>
              </a:rPr>
              <a:t>79</a:t>
            </a:r>
            <a:r>
              <a:rPr lang="en-US" b="1" dirty="0">
                <a:solidFill>
                  <a:srgbClr val="000000"/>
                </a:solidFill>
              </a:rPr>
              <a:t> 	3.	</a:t>
            </a:r>
            <a:r>
              <a:rPr lang="en-US" dirty="0">
                <a:solidFill>
                  <a:srgbClr val="000000"/>
                </a:solidFill>
              </a:rPr>
              <a:t>143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Find two factors of 36 such that their product is 36 and their sum is 20.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Know the definition of a prime number.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Know the definition of a composite number.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Be able to list all the prime numbers less than 50.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Be able to determine whether a number is prime or composite.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 Composite</a:t>
            </a:r>
            <a:endParaRPr lang="en-US" b="1" dirty="0">
              <a:solidFill>
                <a:srgbClr val="FF0000"/>
              </a:solidFill>
            </a:endParaRPr>
          </a:p>
          <a:p>
            <a:pPr marL="463550" indent="-463550"/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 Prime </a:t>
            </a:r>
          </a:p>
          <a:p>
            <a:pPr marL="463550" indent="-463550"/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 Composite </a:t>
            </a:r>
          </a:p>
          <a:p>
            <a:pPr marL="463550" indent="-463550"/>
            <a:r>
              <a:rPr lang="en-US" b="1" dirty="0"/>
              <a:t>4.	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2, 18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 Numbers and Composite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Prime Number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prime number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counting number greater than 1 that has only 1 and itself as factors. </a:t>
            </a: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OR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prime number </a:t>
            </a:r>
            <a:r>
              <a:rPr lang="en-US" dirty="0">
                <a:solidFill>
                  <a:srgbClr val="000000"/>
                </a:solidFill>
              </a:rPr>
              <a:t>is a counting number with exactly two different factors (or divisors).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 Numbers and Composite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Composite Number 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composite number</a:t>
            </a:r>
            <a:r>
              <a:rPr lang="en-US" dirty="0">
                <a:solidFill>
                  <a:srgbClr val="000000"/>
                </a:solidFill>
              </a:rPr>
              <a:t> is a counting number with more than two different factors (or divisors).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 Numbers and Composite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1 is </a:t>
            </a:r>
            <a:r>
              <a:rPr lang="en-US" b="1" dirty="0">
                <a:solidFill>
                  <a:srgbClr val="C00000"/>
                </a:solidFill>
              </a:rPr>
              <a:t>neither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 prime nor a composite number. 1 = 1 ⋅ 1, and 1 is the only factor of 1. 1 does not have </a:t>
            </a:r>
            <a:r>
              <a:rPr lang="en-US" b="1" dirty="0">
                <a:solidFill>
                  <a:srgbClr val="C00000"/>
                </a:solidFill>
              </a:rPr>
              <a:t>exactly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two </a:t>
            </a:r>
            <a:r>
              <a:rPr lang="en-US" b="1" dirty="0">
                <a:solidFill>
                  <a:srgbClr val="C00000"/>
                </a:solidFill>
              </a:rPr>
              <a:t>different</a:t>
            </a:r>
            <a:r>
              <a:rPr lang="en-US" dirty="0">
                <a:solidFill>
                  <a:srgbClr val="000000"/>
                </a:solidFill>
              </a:rPr>
              <a:t> factors, and it does not have more than two different factors.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r>
              <a:rPr lang="en-US" dirty="0"/>
              <a:t>Some prime numbers: </a:t>
            </a:r>
          </a:p>
          <a:p>
            <a:pPr>
              <a:tabLst>
                <a:tab pos="914400" algn="l"/>
              </a:tabLst>
            </a:pP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 	</a:t>
            </a:r>
          </a:p>
          <a:p>
            <a:pPr>
              <a:tabLst>
                <a:tab pos="914400" algn="l"/>
              </a:tabLst>
            </a:pP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	</a:t>
            </a:r>
          </a:p>
          <a:p>
            <a:pPr>
              <a:tabLst>
                <a:tab pos="914400" algn="l"/>
              </a:tabLst>
            </a:pPr>
            <a:r>
              <a:rPr lang="en-US" dirty="0">
                <a:solidFill>
                  <a:srgbClr val="0000FF"/>
                </a:solidFill>
              </a:rPr>
              <a:t>11</a:t>
            </a:r>
            <a:r>
              <a:rPr lang="en-US" dirty="0"/>
              <a:t> 	</a:t>
            </a:r>
          </a:p>
          <a:p>
            <a:pPr>
              <a:tabLst>
                <a:tab pos="914400" algn="l"/>
              </a:tabLst>
            </a:pPr>
            <a:r>
              <a:rPr lang="en-US" dirty="0">
                <a:solidFill>
                  <a:srgbClr val="0000FF"/>
                </a:solidFill>
              </a:rPr>
              <a:t>29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1752600"/>
            <a:ext cx="6523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 has exactly two different factors, </a:t>
            </a:r>
            <a:r>
              <a:rPr lang="en-US" sz="2800" dirty="0">
                <a:solidFill>
                  <a:srgbClr val="FF0000"/>
                </a:solidFill>
              </a:rPr>
              <a:t>1 and 2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2286000"/>
            <a:ext cx="6523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dirty="0"/>
              <a:t> has exactly two different factors, </a:t>
            </a:r>
            <a:r>
              <a:rPr lang="en-US" sz="2800" dirty="0">
                <a:solidFill>
                  <a:srgbClr val="FF0000"/>
                </a:solidFill>
              </a:rPr>
              <a:t>1 and 7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95400" y="2819400"/>
            <a:ext cx="6888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11</a:t>
            </a:r>
            <a:r>
              <a:rPr lang="en-US" sz="2800" dirty="0"/>
              <a:t> has exactly two different factors, </a:t>
            </a:r>
            <a:r>
              <a:rPr lang="en-US" sz="2800" dirty="0">
                <a:solidFill>
                  <a:srgbClr val="FF0000"/>
                </a:solidFill>
              </a:rPr>
              <a:t>1 and 11</a:t>
            </a:r>
            <a:r>
              <a:rPr lang="en-US" sz="2800" dirty="0"/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295400" y="3286780"/>
            <a:ext cx="6888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9144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29</a:t>
            </a:r>
            <a:r>
              <a:rPr lang="en-US" sz="2800" dirty="0"/>
              <a:t> has exactly two different factors, </a:t>
            </a:r>
            <a:r>
              <a:rPr lang="en-US" sz="2800" dirty="0">
                <a:solidFill>
                  <a:srgbClr val="FF0000"/>
                </a:solidFill>
              </a:rPr>
              <a:t>1 and 29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composite numbers:</a:t>
            </a:r>
          </a:p>
          <a:p>
            <a:pPr marL="692150" indent="-692150"/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 ⋅ 12 = 12, 2 ⋅ 6 = 12</a:t>
            </a:r>
            <a:r>
              <a:rPr lang="en-US" dirty="0"/>
              <a:t>, and </a:t>
            </a:r>
            <a:r>
              <a:rPr lang="en-US" dirty="0">
                <a:solidFill>
                  <a:srgbClr val="000099"/>
                </a:solidFill>
              </a:rPr>
              <a:t>3 ⋅ 4 = 12</a:t>
            </a:r>
            <a:r>
              <a:rPr lang="en-US" dirty="0"/>
              <a:t>. </a:t>
            </a:r>
          </a:p>
          <a:p>
            <a:pPr marL="692150" indent="-692150"/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1, 2, 3, 4, 6, and 12</a:t>
            </a:r>
            <a:r>
              <a:rPr lang="en-US" dirty="0"/>
              <a:t> are all factors of 12. Thus 12 has more than two different factors. </a:t>
            </a:r>
          </a:p>
          <a:p>
            <a:pPr marL="692150" indent="-692150">
              <a:spcBef>
                <a:spcPts val="1800"/>
              </a:spcBef>
            </a:pPr>
            <a:r>
              <a:rPr lang="en-US" dirty="0"/>
              <a:t> 	</a:t>
            </a:r>
            <a:r>
              <a:rPr lang="en-US" dirty="0">
                <a:solidFill>
                  <a:srgbClr val="000099"/>
                </a:solidFill>
              </a:rPr>
              <a:t>1 ⋅ 33 = 33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3 ⋅ 11 = 33</a:t>
            </a:r>
            <a:r>
              <a:rPr lang="en-US" dirty="0"/>
              <a:t>. </a:t>
            </a:r>
          </a:p>
          <a:p>
            <a:pPr marL="692150" indent="-692150"/>
            <a:r>
              <a:rPr lang="en-US" dirty="0"/>
              <a:t>	So </a:t>
            </a:r>
            <a:r>
              <a:rPr lang="en-US" dirty="0">
                <a:solidFill>
                  <a:srgbClr val="FF0000"/>
                </a:solidFill>
              </a:rPr>
              <a:t>1, 3, 11, and 33</a:t>
            </a:r>
            <a:r>
              <a:rPr lang="en-US" dirty="0"/>
              <a:t> are all factors of 33; and 33 has more than two different factors.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907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12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7200" y="33782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Prime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Determine Whether a Number is Prime </a:t>
            </a:r>
          </a:p>
          <a:p>
            <a:r>
              <a:rPr lang="en-US" dirty="0">
                <a:solidFill>
                  <a:srgbClr val="000000"/>
                </a:solidFill>
              </a:rPr>
              <a:t>Divide the number by progressively larger prime numbers (2, 3, 5, 7, 11, and so forth) until: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b="1" dirty="0">
                <a:solidFill>
                  <a:srgbClr val="C00000"/>
                </a:solidFill>
              </a:rPr>
              <a:t>The remainder is 0.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This means that the prime number is a factor and </a:t>
            </a:r>
            <a:r>
              <a:rPr lang="en-US" b="1" dirty="0">
                <a:solidFill>
                  <a:srgbClr val="C00000"/>
                </a:solidFill>
              </a:rPr>
              <a:t>the given number is composite</a:t>
            </a:r>
            <a:r>
              <a:rPr lang="en-US" dirty="0">
                <a:solidFill>
                  <a:srgbClr val="000000"/>
                </a:solidFill>
              </a:rPr>
              <a:t>; or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b="1" dirty="0">
                <a:solidFill>
                  <a:srgbClr val="C00000"/>
                </a:solidFill>
              </a:rPr>
              <a:t>You find a quotient smaller than the prime divisor.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This means that </a:t>
            </a:r>
            <a:r>
              <a:rPr lang="en-US" b="1" dirty="0">
                <a:solidFill>
                  <a:srgbClr val="C00000"/>
                </a:solidFill>
              </a:rPr>
              <a:t>the given number is prime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because it has no smaller prime factors.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Prime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Determine Whether a Number is Prime (cont.)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Reasoning that if a composite number were a factor, then one of its prime factors would have been found to be a factor in an earlier division, we divide only by prime numbers (that is, there is no need to divide by a composite number).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771</Words>
  <Application>Microsoft Office PowerPoint</Application>
  <PresentationFormat>On-screen Show (4:3)</PresentationFormat>
  <Paragraphs>134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Section 2.4</vt:lpstr>
      <vt:lpstr>Objectives</vt:lpstr>
      <vt:lpstr>Prime Numbers and Composite Numbers </vt:lpstr>
      <vt:lpstr>Prime Numbers and Composite Numbers </vt:lpstr>
      <vt:lpstr>Prime Numbers and Composite Numbers </vt:lpstr>
      <vt:lpstr>Example 1</vt:lpstr>
      <vt:lpstr>Example 2</vt:lpstr>
      <vt:lpstr>Determining Prime Numbers</vt:lpstr>
      <vt:lpstr>Determining Prime Numbers</vt:lpstr>
      <vt:lpstr>Example 3</vt:lpstr>
      <vt:lpstr>Example 4 </vt:lpstr>
      <vt:lpstr>Example 4 (cont.) </vt:lpstr>
      <vt:lpstr>Example 5 </vt:lpstr>
      <vt:lpstr>Example 5 (cont.) </vt:lpstr>
      <vt:lpstr>Completion Example 6</vt:lpstr>
      <vt:lpstr>Completion Example 6 (cont.)</vt:lpstr>
      <vt:lpstr>Example 7 </vt:lpstr>
      <vt:lpstr>Example 7 (cont.) 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45</cp:revision>
  <dcterms:created xsi:type="dcterms:W3CDTF">2013-04-26T14:43:13Z</dcterms:created>
  <dcterms:modified xsi:type="dcterms:W3CDTF">2016-10-03T14:44:56Z</dcterms:modified>
</cp:coreProperties>
</file>