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77" r:id="rId7"/>
    <p:sldId id="263" r:id="rId8"/>
    <p:sldId id="264" r:id="rId9"/>
    <p:sldId id="265" r:id="rId10"/>
    <p:sldId id="266" r:id="rId11"/>
    <p:sldId id="267" r:id="rId12"/>
    <p:sldId id="278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25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F5D63-A737-450C-A1BD-E4B5C8C3A6F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8E032-9146-4E88-9F2F-FF495C9CE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8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Prime Factorizations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/>
              <a:t>c.  </a:t>
            </a:r>
            <a:r>
              <a:rPr lang="en-US" dirty="0">
                <a:solidFill>
                  <a:srgbClr val="0000FF"/>
                </a:solidFill>
              </a:rPr>
              <a:t>245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12954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5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49 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857500" y="18669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3086100" y="18669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856015" y="1853837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14400" y="21463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5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     </a:t>
            </a:r>
            <a:r>
              <a:rPr lang="en-US" sz="2800" dirty="0">
                <a:solidFill>
                  <a:srgbClr val="000099"/>
                </a:solidFill>
              </a:rPr>
              <a:t>  7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7305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5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 7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>
          <a:xfrm>
            <a:off x="457200" y="12293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/>
              <a:t>d.  </a:t>
            </a:r>
            <a:r>
              <a:rPr lang="en-US" dirty="0">
                <a:solidFill>
                  <a:srgbClr val="0000FF"/>
                </a:solidFill>
              </a:rPr>
              <a:t>264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122944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2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132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953000" y="1272822"/>
            <a:ext cx="373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4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66 </a:t>
            </a: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825932" y="1812753"/>
            <a:ext cx="444137" cy="304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3086100" y="1857385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1764703" y="2810051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400300" y="2758722"/>
            <a:ext cx="3810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1969226" y="18443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2933700" y="26825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H="1">
            <a:off x="3162300" y="26825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779354" y="3660520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2210428" y="3673583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2654565" y="3673583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277689" y="3583859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H="1">
            <a:off x="3506289" y="3583859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7124700" y="18443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7353300" y="18443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5814188" y="2796988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H="1">
            <a:off x="7830094" y="2689053"/>
            <a:ext cx="444140" cy="228602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7010400" y="2720622"/>
            <a:ext cx="4572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H="1">
            <a:off x="7200900" y="2682522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6044837" y="1857385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6273437" y="1857385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6325228" y="2833205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4114800" y="12192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944007" y="127000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264</a:t>
            </a:r>
            <a:endParaRPr lang="en-US" sz="2800" dirty="0"/>
          </a:p>
        </p:txBody>
      </p:sp>
      <p:sp>
        <p:nvSpPr>
          <p:cNvPr id="41" name="Rectangle 40"/>
          <p:cNvSpPr/>
          <p:nvPr/>
        </p:nvSpPr>
        <p:spPr>
          <a:xfrm>
            <a:off x="914400" y="20701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   </a:t>
            </a:r>
            <a:r>
              <a:rPr lang="en-US" sz="2800" dirty="0">
                <a:solidFill>
                  <a:srgbClr val="000099"/>
                </a:solidFill>
              </a:rPr>
              <a:t> 2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66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29591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33</a:t>
            </a:r>
            <a:r>
              <a:rPr lang="en-US" sz="2800" dirty="0"/>
              <a:t>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14400" y="389763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sz="2800" dirty="0">
                <a:solidFill>
                  <a:srgbClr val="000099"/>
                </a:solidFill>
              </a:rPr>
              <a:t>11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14400" y="44831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3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11</a:t>
            </a:r>
            <a:r>
              <a:rPr lang="en-US" sz="2800" dirty="0"/>
              <a:t>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953000" y="2133600"/>
            <a:ext cx="373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</a:t>
            </a:r>
            <a:r>
              <a:rPr lang="en-US" sz="2800" dirty="0">
                <a:solidFill>
                  <a:srgbClr val="000099"/>
                </a:solidFill>
              </a:rPr>
              <a:t> 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>
                <a:solidFill>
                  <a:srgbClr val="000099"/>
                </a:solidFill>
              </a:rPr>
              <a:t>  6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11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953000" y="3135630"/>
            <a:ext cx="373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2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sz="2800" dirty="0">
                <a:solidFill>
                  <a:srgbClr val="000099"/>
                </a:solidFill>
              </a:rPr>
              <a:t> 11</a:t>
            </a:r>
            <a:r>
              <a:rPr lang="en-US" sz="2800" dirty="0"/>
              <a:t>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953000" y="3845004"/>
            <a:ext cx="373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11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7" grpId="0"/>
      <p:bldP spid="35" grpId="0"/>
      <p:bldP spid="43" grpId="0"/>
      <p:bldP spid="41" grpId="0"/>
      <p:bldP spid="42" grpId="0"/>
      <p:bldP spid="45" grpId="0"/>
      <p:bldP spid="46" grpId="0"/>
      <p:bldP spid="51" grpId="0"/>
      <p:bldP spid="52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Regardless of your choices for the first two factors, there is only one prime factorization for any composite number.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prime factorization of </a:t>
            </a:r>
            <a:r>
              <a:rPr lang="en-US" dirty="0">
                <a:solidFill>
                  <a:srgbClr val="0000FF"/>
                </a:solidFill>
              </a:rPr>
              <a:t>90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2476703"/>
            <a:ext cx="4953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9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____ 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3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>
                <a:solidFill>
                  <a:srgbClr val="000099"/>
                </a:solidFill>
              </a:rPr>
              <a:t> 3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____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____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__________</a:t>
            </a:r>
            <a:endParaRPr lang="en-US" sz="2800" dirty="0"/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953940" y="3180363"/>
            <a:ext cx="492922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00400" y="2933903"/>
            <a:ext cx="838200" cy="49291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1912623" y="3116581"/>
            <a:ext cx="441956" cy="3047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2172792" y="3161212"/>
            <a:ext cx="455018" cy="2285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962400" y="4474512"/>
            <a:ext cx="203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exponents.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107449" y="24384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191934" y="345294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064001" y="342682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144724" y="4280263"/>
            <a:ext cx="1443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5</a:t>
            </a:r>
            <a:r>
              <a:rPr lang="en-US" sz="28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24993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90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prime factorization of </a:t>
            </a:r>
            <a:r>
              <a:rPr lang="en-US" dirty="0">
                <a:solidFill>
                  <a:srgbClr val="0000FF"/>
                </a:solidFill>
              </a:rPr>
              <a:t>925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2400503"/>
            <a:ext cx="4953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</a:t>
            </a:r>
            <a:r>
              <a:rPr lang="en-US" sz="2800" dirty="0">
                <a:solidFill>
                  <a:srgbClr val="000099"/>
                </a:solidFill>
              </a:rPr>
              <a:t>5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____ 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  5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>
                <a:solidFill>
                  <a:srgbClr val="000099"/>
                </a:solidFill>
              </a:rPr>
              <a:t>  ____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____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__________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3962400" y="4398312"/>
            <a:ext cx="203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exponents. </a:t>
            </a: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1937214" y="3130289"/>
            <a:ext cx="492922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009900" y="3070859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3270069" y="3039290"/>
            <a:ext cx="470263" cy="304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985392" y="236220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09192" y="337674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40849" y="33506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21626" y="4204063"/>
            <a:ext cx="12715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5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37</a:t>
            </a:r>
            <a:r>
              <a:rPr lang="en-US" sz="28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238760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925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prime factorization of </a:t>
            </a:r>
            <a:r>
              <a:rPr lang="en-US" dirty="0">
                <a:solidFill>
                  <a:srgbClr val="0000FF"/>
                </a:solidFill>
              </a:rPr>
              <a:t>196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2286000"/>
            <a:ext cx="495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</a:t>
            </a:r>
            <a:r>
              <a:rPr lang="en-US" sz="2800" dirty="0">
                <a:solidFill>
                  <a:srgbClr val="000099"/>
                </a:solidFill>
              </a:rPr>
              <a:t>2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 98 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 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>
                <a:solidFill>
                  <a:srgbClr val="000099"/>
                </a:solidFill>
              </a:rPr>
              <a:t>  ___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___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 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>
                <a:solidFill>
                  <a:srgbClr val="000099"/>
                </a:solidFill>
              </a:rPr>
              <a:t>  ___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___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</a:t>
            </a:r>
            <a:r>
              <a:rPr lang="en-US" sz="2800" dirty="0">
                <a:solidFill>
                  <a:srgbClr val="000099"/>
                </a:solidFill>
              </a:rPr>
              <a:t> ___</a:t>
            </a:r>
          </a:p>
          <a:p>
            <a:pPr>
              <a:tabLst>
                <a:tab pos="692150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tabLst>
                <a:tab pos="692150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__________</a:t>
            </a:r>
            <a:endParaRPr lang="en-US" sz="2800" dirty="0"/>
          </a:p>
        </p:txBody>
      </p:sp>
      <p:sp>
        <p:nvSpPr>
          <p:cNvPr id="56" name="Rectangle 55"/>
          <p:cNvSpPr/>
          <p:nvPr/>
        </p:nvSpPr>
        <p:spPr>
          <a:xfrm>
            <a:off x="3962400" y="5181600"/>
            <a:ext cx="203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exponents. </a:t>
            </a: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2000795" y="2952205"/>
            <a:ext cx="365760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2996837" y="289322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3257006" y="2861651"/>
            <a:ext cx="470263" cy="304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000794" y="4028599"/>
            <a:ext cx="365760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2865120" y="4028599"/>
            <a:ext cx="365760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651069" y="3991588"/>
            <a:ext cx="394063" cy="761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86200" y="3832655"/>
            <a:ext cx="457202" cy="39406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795452" y="329637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05200" y="328619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19600" y="429203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76365" y="5075099"/>
            <a:ext cx="11288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7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2819400" y="428697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94992" y="427679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228600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196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Factors of Composite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Factors of Composite Numbers </a:t>
            </a:r>
          </a:p>
          <a:p>
            <a:r>
              <a:rPr lang="en-US" dirty="0">
                <a:solidFill>
                  <a:srgbClr val="000000"/>
                </a:solidFill>
              </a:rPr>
              <a:t>The only factors (or divisors) of a composite number are: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1 and the number itself;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Each prime factor; and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Products formed by all combinations of the prime factors (including repeated factors).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all the factors of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 = </a:t>
            </a:r>
            <a:r>
              <a:rPr lang="en-US" dirty="0">
                <a:solidFill>
                  <a:srgbClr val="000099"/>
                </a:solidFill>
              </a:rPr>
              <a:t>2 ⋅ 3 ⋅ 5</a:t>
            </a:r>
            <a:r>
              <a:rPr lang="en-US" dirty="0"/>
              <a:t>, the factors are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1 and the number itself: 1 and 30.</a:t>
            </a:r>
            <a:r>
              <a:rPr lang="en-US" b="1" dirty="0"/>
              <a:t> </a:t>
            </a:r>
          </a:p>
          <a:p>
            <a:pPr marL="457200" indent="-457200"/>
            <a:r>
              <a:rPr lang="en-US" b="1" dirty="0"/>
              <a:t>b.	</a:t>
            </a:r>
            <a:r>
              <a:rPr lang="en-US" dirty="0"/>
              <a:t>Each prime factor: 2, 3, 5.</a:t>
            </a:r>
            <a:r>
              <a:rPr lang="en-US" b="1" dirty="0"/>
              <a:t> </a:t>
            </a:r>
          </a:p>
          <a:p>
            <a:pPr marL="457200" indent="-457200"/>
            <a:r>
              <a:rPr lang="en-US" b="1" dirty="0"/>
              <a:t>c.	</a:t>
            </a:r>
            <a:r>
              <a:rPr lang="en-US" dirty="0"/>
              <a:t>Products of all combinations of the prime factors: </a:t>
            </a:r>
          </a:p>
          <a:p>
            <a:r>
              <a:rPr lang="en-US" dirty="0"/>
              <a:t>	</a:t>
            </a:r>
            <a:r>
              <a:rPr lang="en-US" dirty="0">
                <a:solidFill>
                  <a:srgbClr val="000099"/>
                </a:solidFill>
              </a:rPr>
              <a:t>2 ⋅ 3 = 6,      2 ⋅ 5 = 10,</a:t>
            </a:r>
            <a:r>
              <a:rPr lang="en-US" dirty="0"/>
              <a:t>     </a:t>
            </a:r>
            <a:r>
              <a:rPr lang="en-US" dirty="0">
                <a:solidFill>
                  <a:srgbClr val="000099"/>
                </a:solidFill>
              </a:rPr>
              <a:t>3 ⋅ 5 = 15 </a:t>
            </a:r>
          </a:p>
          <a:p>
            <a:r>
              <a:rPr lang="en-US" dirty="0"/>
              <a:t>The factors are </a:t>
            </a:r>
            <a:r>
              <a:rPr lang="en-US" dirty="0">
                <a:solidFill>
                  <a:srgbClr val="FF0000"/>
                </a:solidFill>
              </a:rPr>
              <a:t>1, 30, 2, 3, 5, 6, 10, and 15</a:t>
            </a:r>
            <a:r>
              <a:rPr lang="en-US" dirty="0"/>
              <a:t>. These are the only factors of </a:t>
            </a:r>
            <a:r>
              <a:rPr lang="en-US" dirty="0">
                <a:solidFill>
                  <a:srgbClr val="0000FF"/>
                </a:solidFill>
              </a:rPr>
              <a:t>30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all factors of </a:t>
            </a:r>
            <a:r>
              <a:rPr lang="en-US" dirty="0">
                <a:solidFill>
                  <a:srgbClr val="0000FF"/>
                </a:solidFill>
              </a:rPr>
              <a:t>140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The factors are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1 and the number itself: 1 and 140. </a:t>
            </a:r>
          </a:p>
          <a:p>
            <a:pPr marL="457200" indent="-457200"/>
            <a:r>
              <a:rPr lang="en-US" b="1" dirty="0"/>
              <a:t>b.	</a:t>
            </a:r>
            <a:r>
              <a:rPr lang="en-US" dirty="0"/>
              <a:t>Each prime factor: 2, 5, 7.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81400" y="25146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545760" imgH="291960" progId="Equation.DSMT4">
                  <p:embed/>
                </p:oleObj>
              </mc:Choice>
              <mc:Fallback>
                <p:oleObj name="Equation" r:id="rId3" imgW="545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165600" y="252730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5" imgW="1143000" imgH="291960" progId="Equation.DSMT4">
                  <p:embed/>
                </p:oleObj>
              </mc:Choice>
              <mc:Fallback>
                <p:oleObj name="Equation" r:id="rId5" imgW="1143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252730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556000" y="304800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2031840" imgH="291960" progId="Equation.DSMT4">
                  <p:embed/>
                </p:oleObj>
              </mc:Choice>
              <mc:Fallback>
                <p:oleObj name="Equation" r:id="rId7" imgW="2031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048000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556000" y="358140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9" imgW="2031840" imgH="291960" progId="Equation.DSMT4">
                  <p:embed/>
                </p:oleObj>
              </mc:Choice>
              <mc:Fallback>
                <p:oleObj name="Equation" r:id="rId9" imgW="2031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581400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c.	</a:t>
            </a:r>
            <a:r>
              <a:rPr lang="en-US" dirty="0"/>
              <a:t>Products of all combinations of the prime factors:</a:t>
            </a:r>
          </a:p>
          <a:p>
            <a:pPr marL="457200"/>
            <a:r>
              <a:rPr lang="en-US" dirty="0">
                <a:solidFill>
                  <a:srgbClr val="000099"/>
                </a:solidFill>
              </a:rPr>
              <a:t>2 ⋅ 2 = 4,      2 ⋅ 5 = 10,      2 ⋅ 7 = 14,      5 ⋅ 7 = 35, </a:t>
            </a:r>
          </a:p>
          <a:p>
            <a:pPr marL="457200"/>
            <a:r>
              <a:rPr lang="en-US" dirty="0">
                <a:solidFill>
                  <a:srgbClr val="000099"/>
                </a:solidFill>
              </a:rPr>
              <a:t>2 ⋅ 2 ⋅ 5 = 20,        2 ⋅ 2 ⋅ 7 = 28,      2 ⋅ 5 ⋅ 7 = 70</a:t>
            </a:r>
            <a:endParaRPr lang="en-US" b="1" dirty="0"/>
          </a:p>
          <a:p>
            <a:pPr>
              <a:spcBef>
                <a:spcPts val="1800"/>
              </a:spcBef>
            </a:pPr>
            <a:r>
              <a:rPr lang="en-US" dirty="0"/>
              <a:t>The factors are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1, 140, 2, 5, 7, 4, 10, 14, 35, 20, 28, and 70</a:t>
            </a:r>
            <a:r>
              <a:rPr lang="en-US" dirty="0"/>
              <a:t>. </a:t>
            </a:r>
          </a:p>
          <a:p>
            <a:pPr>
              <a:spcBef>
                <a:spcPts val="1800"/>
              </a:spcBef>
            </a:pPr>
            <a:r>
              <a:rPr lang="en-US" dirty="0"/>
              <a:t>There are no other factors (or divisors) of </a:t>
            </a:r>
            <a:r>
              <a:rPr lang="en-US" dirty="0">
                <a:solidFill>
                  <a:srgbClr val="0000FF"/>
                </a:solidFill>
              </a:rPr>
              <a:t>140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8138" indent="-338138">
              <a:buFont typeface="Courier New" pitchFamily="49" charset="0"/>
              <a:buChar char="o"/>
            </a:pPr>
            <a:r>
              <a:rPr lang="en-US" dirty="0"/>
              <a:t>Know the Fundamental Theorem of Arithmetic. </a:t>
            </a:r>
          </a:p>
          <a:p>
            <a:pPr marL="338138" indent="-338138">
              <a:buFont typeface="Courier New" pitchFamily="49" charset="0"/>
              <a:buChar char="o"/>
            </a:pPr>
            <a:r>
              <a:rPr lang="en-US" dirty="0"/>
              <a:t>Be able to find the prime factorization of a composite number. </a:t>
            </a:r>
          </a:p>
          <a:p>
            <a:pPr marL="338138" indent="-338138">
              <a:buFont typeface="Courier New" pitchFamily="49" charset="0"/>
              <a:buChar char="o"/>
            </a:pPr>
            <a:r>
              <a:rPr lang="en-US" dirty="0"/>
              <a:t>Know the meaning of the term </a:t>
            </a:r>
            <a:r>
              <a:rPr lang="en-US" b="1" dirty="0"/>
              <a:t>prime factorization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637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prime factorization of each of the following numbers.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42</a:t>
            </a:r>
            <a:r>
              <a:rPr lang="en-US" b="1" dirty="0">
                <a:solidFill>
                  <a:srgbClr val="000000"/>
                </a:solidFill>
              </a:rPr>
              <a:t> 	2.	</a:t>
            </a:r>
            <a:r>
              <a:rPr lang="en-US" dirty="0">
                <a:solidFill>
                  <a:srgbClr val="000000"/>
                </a:solidFill>
              </a:rPr>
              <a:t>56</a:t>
            </a:r>
            <a:r>
              <a:rPr lang="en-US" b="1" dirty="0">
                <a:solidFill>
                  <a:srgbClr val="000000"/>
                </a:solidFill>
              </a:rPr>
              <a:t> 	3.	</a:t>
            </a:r>
            <a:r>
              <a:rPr lang="en-US" dirty="0">
                <a:solidFill>
                  <a:srgbClr val="000000"/>
                </a:solidFill>
              </a:rPr>
              <a:t>230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57200" indent="-45720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Using the prime factorization of 63, find all the factors of 63.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 2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 3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 7</a:t>
            </a:r>
            <a:endParaRPr lang="en-US" b="1" dirty="0"/>
          </a:p>
          <a:p>
            <a:pPr marL="463550" indent="-463550"/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 2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 7 </a:t>
            </a:r>
          </a:p>
          <a:p>
            <a:pPr marL="463550" indent="-463550"/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 2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 5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dirty="0">
                <a:solidFill>
                  <a:srgbClr val="FF0000"/>
                </a:solidFill>
              </a:rPr>
              <a:t> 23</a:t>
            </a:r>
          </a:p>
          <a:p>
            <a:pPr marL="463550" indent="-463550"/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1, 63, 3, 7, 9, 21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Prime Factorization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3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Fundamental Theorem of Arithmetic </a:t>
            </a:r>
          </a:p>
          <a:p>
            <a:r>
              <a:rPr lang="en-US" dirty="0">
                <a:solidFill>
                  <a:srgbClr val="000000"/>
                </a:solidFill>
              </a:rPr>
              <a:t>Every composite number has exactly one prime factorization.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Prime Factorization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Find the Prime Factorization of a Composite Number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Factor the composite number into any two factors.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Factor each factor that is not prime.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Continue this process until all factors are prime. </a:t>
            </a:r>
          </a:p>
          <a:p>
            <a:r>
              <a:rPr lang="en-US" dirty="0">
                <a:solidFill>
                  <a:srgbClr val="000000"/>
                </a:solidFill>
              </a:rPr>
              <a:t>The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prime factorization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number is a factorization of that number using only prime factors.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prime factorization of 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/>
              <a:t>or,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09600" y="23622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  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</a:t>
            </a:r>
            <a:r>
              <a:rPr lang="en-US" sz="2800" dirty="0">
                <a:solidFill>
                  <a:srgbClr val="000099"/>
                </a:solidFill>
              </a:rPr>
              <a:t>6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10 </a:t>
            </a:r>
          </a:p>
          <a:p>
            <a:pPr>
              <a:tabLst>
                <a:tab pos="576263" algn="l"/>
              </a:tabLst>
            </a:pPr>
            <a:endParaRPr lang="en-US" sz="2800" dirty="0">
              <a:solidFill>
                <a:srgbClr val="000099"/>
              </a:solidFill>
            </a:endParaRPr>
          </a:p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3    2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5</a:t>
            </a:r>
            <a:r>
              <a:rPr lang="en-US" sz="2800" dirty="0"/>
              <a:t> 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485900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1714500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04414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2633014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2458521"/>
            <a:ext cx="510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 last digit is 0, we know 10 is a factor.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3087231"/>
            <a:ext cx="502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6 and 10 can both be factored so that each factor is a prime number. This is the prime factorization of 60.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23622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60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10" grpId="0"/>
      <p:bldP spid="12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2954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  	=    </a:t>
            </a:r>
            <a:r>
              <a:rPr lang="en-US" sz="2800" dirty="0">
                <a:solidFill>
                  <a:srgbClr val="000099"/>
                </a:solidFill>
              </a:rPr>
              <a:t>3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20 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1593503" y="1898997"/>
            <a:ext cx="394395" cy="76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404414" y="18542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2633014" y="18542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409700" y="2781995"/>
            <a:ext cx="457200" cy="76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108200" y="2718495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2336800" y="2718495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2895600" y="2743895"/>
            <a:ext cx="381000" cy="76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657600" y="1448931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3 is prime, but 20 is not.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8080"/>
                </a:solidFill>
              </a:rPr>
              <a:t>4 is not prime. </a:t>
            </a:r>
          </a:p>
          <a:p>
            <a:pPr>
              <a:lnSpc>
                <a:spcPct val="30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All factors are prime.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600" y="1295400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60</a:t>
            </a:r>
            <a:r>
              <a:rPr lang="en-US" sz="28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600" y="21336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 3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4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5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609600" y="2998331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3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 2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 2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5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multiplication is commutative, the order of the factors is not important. What is important is that </a:t>
            </a:r>
            <a:r>
              <a:rPr lang="en-US" b="1" dirty="0"/>
              <a:t>all of the factors must be prime numbers. </a:t>
            </a:r>
          </a:p>
          <a:p>
            <a:endParaRPr lang="en-US" dirty="0"/>
          </a:p>
          <a:p>
            <a:r>
              <a:rPr lang="en-US" dirty="0"/>
              <a:t>Writing the factors in order, we see the prime factorization of 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2 ⋅ 2 ⋅ 3 ⋅ 5</a:t>
            </a:r>
            <a:r>
              <a:rPr lang="en-US" dirty="0"/>
              <a:t> or, using exponents,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⋅ 3 ⋅ 5</a:t>
            </a:r>
            <a:r>
              <a:rPr lang="en-US" dirty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Find the prime factorization of </a:t>
            </a:r>
            <a:r>
              <a:rPr lang="en-US" dirty="0">
                <a:solidFill>
                  <a:srgbClr val="0000FF"/>
                </a:solidFill>
              </a:rPr>
              <a:t>70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362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  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</a:t>
            </a:r>
            <a:r>
              <a:rPr lang="en-US" sz="2800" dirty="0">
                <a:solidFill>
                  <a:srgbClr val="000099"/>
                </a:solidFill>
              </a:rPr>
              <a:t>7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10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409700" y="29337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328214" y="29337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2556814" y="29337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57600" y="241478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 is a factor since the last digit is 0.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0" y="3823395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Writing the factors in order is not necessary, but it is convenient for comparing answers.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23723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70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533400" y="32131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7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2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5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533400" y="380690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 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FF0000"/>
                </a:solidFill>
              </a:rPr>
              <a:t>    5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43746"/>
          </a:xfrm>
        </p:spPr>
        <p:txBody>
          <a:bodyPr>
            <a:spAutoFit/>
          </a:bodyPr>
          <a:lstStyle/>
          <a:p>
            <a:r>
              <a:rPr lang="en-US" dirty="0"/>
              <a:t>Find the prime factorization of each number.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85</a:t>
            </a:r>
            <a:r>
              <a:rPr lang="en-US" dirty="0"/>
              <a:t> </a:t>
            </a:r>
            <a:r>
              <a:rPr lang="en-US" b="1" dirty="0">
                <a:solidFill>
                  <a:srgbClr val="000099"/>
                </a:solidFill>
              </a:rPr>
              <a:t> </a:t>
            </a:r>
          </a:p>
          <a:p>
            <a:pPr>
              <a:tabLst>
                <a:tab pos="457200" algn="l"/>
              </a:tabLst>
            </a:pPr>
            <a:endParaRPr lang="en-US" sz="2000" dirty="0">
              <a:solidFill>
                <a:srgbClr val="000099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/>
              <a:t>b.  </a:t>
            </a:r>
            <a:r>
              <a:rPr lang="en-US" dirty="0">
                <a:solidFill>
                  <a:srgbClr val="0000FF"/>
                </a:solidFill>
              </a:rPr>
              <a:t>72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2362200"/>
            <a:ext cx="58521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5 is a factor since the last digit is 5. Since both 5 and 17 are prime, 5 ⋅ 17 is the prime factorization. 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197577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 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8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 9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857500" y="3769077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3086100" y="3769077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663171" y="4721743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209006" y="4708514"/>
            <a:ext cx="381794" cy="7699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2362200" y="4632314"/>
            <a:ext cx="457200" cy="304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3467100" y="4670414"/>
            <a:ext cx="304800" cy="76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856015" y="37560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6200000" flipH="1">
            <a:off x="2084615" y="37560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2857500" y="4670414"/>
            <a:ext cx="381000" cy="152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572000" y="3174999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/>
              <a:t>  	</a:t>
            </a:r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</a:t>
            </a:r>
            <a:r>
              <a:rPr lang="en-US" sz="2800" dirty="0">
                <a:solidFill>
                  <a:srgbClr val="000099"/>
                </a:solidFill>
              </a:rPr>
              <a:t>2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 36 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6515100" y="37560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H="1">
            <a:off x="6743700" y="37560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320771" y="4708680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5513615" y="3742951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6902632" y="4676945"/>
            <a:ext cx="444137" cy="76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7131232" y="4524545"/>
            <a:ext cx="444137" cy="381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6134100" y="45942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6362700" y="4594214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705600" y="5554779"/>
            <a:ext cx="2031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exponents.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346200" y="2308880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5 ⋅ 17</a:t>
            </a:r>
            <a:r>
              <a:rPr lang="en-US" sz="2800" b="1" dirty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4567949" y="319353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72</a:t>
            </a:r>
            <a:endParaRPr lang="en-US" sz="2800" dirty="0"/>
          </a:p>
        </p:txBody>
      </p:sp>
      <p:sp>
        <p:nvSpPr>
          <p:cNvPr id="29" name="Rectangle 28"/>
          <p:cNvSpPr/>
          <p:nvPr/>
        </p:nvSpPr>
        <p:spPr>
          <a:xfrm>
            <a:off x="914400" y="40386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sz="2800" dirty="0">
                <a:solidFill>
                  <a:srgbClr val="000099"/>
                </a:solidFill>
              </a:rPr>
              <a:t> 4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3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14400" y="49022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914400" y="54864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0" y="40259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     </a:t>
            </a:r>
            <a:r>
              <a:rPr lang="en-US" sz="2800" dirty="0">
                <a:solidFill>
                  <a:srgbClr val="000099"/>
                </a:solidFill>
              </a:rPr>
              <a:t>  6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 6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0" y="487553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   2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>
                <a:solidFill>
                  <a:srgbClr val="000099"/>
                </a:solidFill>
              </a:rPr>
              <a:t> 3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 </a:t>
            </a:r>
            <a:r>
              <a:rPr lang="en-US" sz="2800" dirty="0">
                <a:solidFill>
                  <a:srgbClr val="000099"/>
                </a:solidFill>
              </a:rPr>
              <a:t> 3</a:t>
            </a:r>
            <a:endParaRPr lang="en-US" sz="2800" dirty="0"/>
          </a:p>
        </p:txBody>
      </p:sp>
      <p:sp>
        <p:nvSpPr>
          <p:cNvPr id="42" name="Rectangle 41"/>
          <p:cNvSpPr/>
          <p:nvPr/>
        </p:nvSpPr>
        <p:spPr>
          <a:xfrm>
            <a:off x="4572000" y="54610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>
                <a:solidFill>
                  <a:srgbClr val="000099"/>
                </a:solidFill>
              </a:rPr>
              <a:t>	=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baseline="300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797300" y="31877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5" grpId="0"/>
      <p:bldP spid="41" grpId="0"/>
      <p:bldP spid="31" grpId="0"/>
      <p:bldP spid="33" grpId="0"/>
      <p:bldP spid="29" grpId="0"/>
      <p:bldP spid="30" grpId="0"/>
      <p:bldP spid="34" grpId="0"/>
      <p:bldP spid="39" grpId="0"/>
      <p:bldP spid="40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498</Words>
  <Application>Microsoft Office PowerPoint</Application>
  <PresentationFormat>On-screen Show (4:3)</PresentationFormat>
  <Paragraphs>177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Courier New</vt:lpstr>
      <vt:lpstr>Office Theme</vt:lpstr>
      <vt:lpstr>Equation</vt:lpstr>
      <vt:lpstr>Section 2.5</vt:lpstr>
      <vt:lpstr>Objectives</vt:lpstr>
      <vt:lpstr>Finding a Prime Factorization </vt:lpstr>
      <vt:lpstr>Finding a Prime Factorization </vt:lpstr>
      <vt:lpstr>Example 1 </vt:lpstr>
      <vt:lpstr>Example 1 </vt:lpstr>
      <vt:lpstr>Example 1 (cont.) </vt:lpstr>
      <vt:lpstr>Example 2</vt:lpstr>
      <vt:lpstr>Example 3 </vt:lpstr>
      <vt:lpstr>Example 3 (cont.) </vt:lpstr>
      <vt:lpstr>Example 3 (cont.) </vt:lpstr>
      <vt:lpstr>Example 3 (cont.) </vt:lpstr>
      <vt:lpstr>Completion Example 4</vt:lpstr>
      <vt:lpstr>Completion Example 5</vt:lpstr>
      <vt:lpstr>Completion Example 6</vt:lpstr>
      <vt:lpstr>Finding Factors of Composite Numbers</vt:lpstr>
      <vt:lpstr>Example 7</vt:lpstr>
      <vt:lpstr>Example 8</vt:lpstr>
      <vt:lpstr>Example 8 (cont.)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54</cp:revision>
  <dcterms:created xsi:type="dcterms:W3CDTF">2013-04-26T14:43:13Z</dcterms:created>
  <dcterms:modified xsi:type="dcterms:W3CDTF">2016-10-03T14:49:47Z</dcterms:modified>
</cp:coreProperties>
</file>