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87" r:id="rId18"/>
    <p:sldId id="274" r:id="rId19"/>
    <p:sldId id="275" r:id="rId20"/>
    <p:sldId id="288"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image" Target="../media/image76.wmf"/><Relationship Id="rId7" Type="http://schemas.openxmlformats.org/officeDocument/2006/relationships/image" Target="../media/image80.wmf"/><Relationship Id="rId2" Type="http://schemas.openxmlformats.org/officeDocument/2006/relationships/image" Target="../media/image75.wmf"/><Relationship Id="rId1" Type="http://schemas.openxmlformats.org/officeDocument/2006/relationships/image" Target="../media/image74.wmf"/><Relationship Id="rId6" Type="http://schemas.openxmlformats.org/officeDocument/2006/relationships/image" Target="../media/image79.wmf"/><Relationship Id="rId5" Type="http://schemas.openxmlformats.org/officeDocument/2006/relationships/image" Target="../media/image78.wmf"/><Relationship Id="rId4" Type="http://schemas.openxmlformats.org/officeDocument/2006/relationships/image" Target="../media/image77.wmf"/><Relationship Id="rId9" Type="http://schemas.openxmlformats.org/officeDocument/2006/relationships/image" Target="../media/image8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image" Target="../media/image24.wmf"/><Relationship Id="rId3" Type="http://schemas.openxmlformats.org/officeDocument/2006/relationships/image" Target="../media/image14.wmf"/><Relationship Id="rId7" Type="http://schemas.openxmlformats.org/officeDocument/2006/relationships/image" Target="../media/image18.wmf"/><Relationship Id="rId12" Type="http://schemas.openxmlformats.org/officeDocument/2006/relationships/image" Target="../media/image23.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11" Type="http://schemas.openxmlformats.org/officeDocument/2006/relationships/image" Target="../media/image22.wmf"/><Relationship Id="rId5" Type="http://schemas.openxmlformats.org/officeDocument/2006/relationships/image" Target="../media/image16.wmf"/><Relationship Id="rId10" Type="http://schemas.openxmlformats.org/officeDocument/2006/relationships/image" Target="../media/image21.wmf"/><Relationship Id="rId4" Type="http://schemas.openxmlformats.org/officeDocument/2006/relationships/image" Target="../media/image15.wmf"/><Relationship Id="rId9" Type="http://schemas.openxmlformats.org/officeDocument/2006/relationships/image" Target="../media/image20.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image" Target="../media/image37.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11" Type="http://schemas.openxmlformats.org/officeDocument/2006/relationships/image" Target="../media/image48.wmf"/><Relationship Id="rId5" Type="http://schemas.openxmlformats.org/officeDocument/2006/relationships/image" Target="../media/image42.wmf"/><Relationship Id="rId10" Type="http://schemas.openxmlformats.org/officeDocument/2006/relationships/image" Target="../media/image47.wmf"/><Relationship Id="rId4" Type="http://schemas.openxmlformats.org/officeDocument/2006/relationships/image" Target="../media/image41.wmf"/><Relationship Id="rId9" Type="http://schemas.openxmlformats.org/officeDocument/2006/relationships/image" Target="../media/image46.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image" Target="../media/image51.wmf"/><Relationship Id="rId7" Type="http://schemas.openxmlformats.org/officeDocument/2006/relationships/image" Target="../media/image55.wmf"/><Relationship Id="rId2" Type="http://schemas.openxmlformats.org/officeDocument/2006/relationships/image" Target="../media/image50.wmf"/><Relationship Id="rId1" Type="http://schemas.openxmlformats.org/officeDocument/2006/relationships/image" Target="../media/image49.wmf"/><Relationship Id="rId6" Type="http://schemas.openxmlformats.org/officeDocument/2006/relationships/image" Target="../media/image54.wmf"/><Relationship Id="rId11" Type="http://schemas.openxmlformats.org/officeDocument/2006/relationships/image" Target="../media/image59.wmf"/><Relationship Id="rId5" Type="http://schemas.openxmlformats.org/officeDocument/2006/relationships/image" Target="../media/image53.wmf"/><Relationship Id="rId10" Type="http://schemas.openxmlformats.org/officeDocument/2006/relationships/image" Target="../media/image58.wmf"/><Relationship Id="rId4" Type="http://schemas.openxmlformats.org/officeDocument/2006/relationships/image" Target="../media/image52.wmf"/><Relationship Id="rId9" Type="http://schemas.openxmlformats.org/officeDocument/2006/relationships/image" Target="../media/image57.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image" Target="../media/image37.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60.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image" Target="../media/image63.wmf"/><Relationship Id="rId7" Type="http://schemas.openxmlformats.org/officeDocument/2006/relationships/image" Target="../media/image67.wmf"/><Relationship Id="rId2" Type="http://schemas.openxmlformats.org/officeDocument/2006/relationships/image" Target="../media/image62.wmf"/><Relationship Id="rId1" Type="http://schemas.openxmlformats.org/officeDocument/2006/relationships/image" Target="../media/image61.wmf"/><Relationship Id="rId6" Type="http://schemas.openxmlformats.org/officeDocument/2006/relationships/image" Target="../media/image66.wmf"/><Relationship Id="rId5" Type="http://schemas.openxmlformats.org/officeDocument/2006/relationships/image" Target="../media/image65.wmf"/><Relationship Id="rId10" Type="http://schemas.openxmlformats.org/officeDocument/2006/relationships/image" Target="../media/image70.wmf"/><Relationship Id="rId4" Type="http://schemas.openxmlformats.org/officeDocument/2006/relationships/image" Target="../media/image64.wmf"/><Relationship Id="rId9" Type="http://schemas.openxmlformats.org/officeDocument/2006/relationships/image" Target="../media/image69.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72.wmf"/><Relationship Id="rId1" Type="http://schemas.openxmlformats.org/officeDocument/2006/relationships/image" Target="../media/image7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CEB5A2-1156-4976-938E-7B2F85F60357}"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9BA5C1-1C0B-46D8-A4FB-4B24D492B68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1507"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42.bin"/><Relationship Id="rId18" Type="http://schemas.openxmlformats.org/officeDocument/2006/relationships/image" Target="../media/image45.wmf"/><Relationship Id="rId3" Type="http://schemas.openxmlformats.org/officeDocument/2006/relationships/oleObject" Target="../embeddings/oleObject37.bin"/><Relationship Id="rId21" Type="http://schemas.openxmlformats.org/officeDocument/2006/relationships/oleObject" Target="../embeddings/oleObject46.bin"/><Relationship Id="rId7" Type="http://schemas.openxmlformats.org/officeDocument/2006/relationships/oleObject" Target="../embeddings/oleObject39.bin"/><Relationship Id="rId12" Type="http://schemas.openxmlformats.org/officeDocument/2006/relationships/image" Target="../media/image42.wmf"/><Relationship Id="rId17" Type="http://schemas.openxmlformats.org/officeDocument/2006/relationships/oleObject" Target="../embeddings/oleObject44.bin"/><Relationship Id="rId2" Type="http://schemas.openxmlformats.org/officeDocument/2006/relationships/slideLayout" Target="../slideLayouts/slideLayout2.xml"/><Relationship Id="rId16" Type="http://schemas.openxmlformats.org/officeDocument/2006/relationships/image" Target="../media/image44.wmf"/><Relationship Id="rId20" Type="http://schemas.openxmlformats.org/officeDocument/2006/relationships/image" Target="../media/image46.wmf"/><Relationship Id="rId1" Type="http://schemas.openxmlformats.org/officeDocument/2006/relationships/vmlDrawing" Target="../drawings/vmlDrawing5.vml"/><Relationship Id="rId6" Type="http://schemas.openxmlformats.org/officeDocument/2006/relationships/image" Target="../media/image39.wmf"/><Relationship Id="rId11" Type="http://schemas.openxmlformats.org/officeDocument/2006/relationships/oleObject" Target="../embeddings/oleObject41.bin"/><Relationship Id="rId24" Type="http://schemas.openxmlformats.org/officeDocument/2006/relationships/image" Target="../media/image48.wmf"/><Relationship Id="rId5" Type="http://schemas.openxmlformats.org/officeDocument/2006/relationships/oleObject" Target="../embeddings/oleObject38.bin"/><Relationship Id="rId15" Type="http://schemas.openxmlformats.org/officeDocument/2006/relationships/oleObject" Target="../embeddings/oleObject43.bin"/><Relationship Id="rId23" Type="http://schemas.openxmlformats.org/officeDocument/2006/relationships/oleObject" Target="../embeddings/oleObject47.bin"/><Relationship Id="rId10" Type="http://schemas.openxmlformats.org/officeDocument/2006/relationships/image" Target="../media/image41.wmf"/><Relationship Id="rId19" Type="http://schemas.openxmlformats.org/officeDocument/2006/relationships/oleObject" Target="../embeddings/oleObject45.bin"/><Relationship Id="rId4" Type="http://schemas.openxmlformats.org/officeDocument/2006/relationships/image" Target="../media/image38.wmf"/><Relationship Id="rId9" Type="http://schemas.openxmlformats.org/officeDocument/2006/relationships/oleObject" Target="../embeddings/oleObject40.bin"/><Relationship Id="rId14" Type="http://schemas.openxmlformats.org/officeDocument/2006/relationships/image" Target="../media/image43.wmf"/><Relationship Id="rId22" Type="http://schemas.openxmlformats.org/officeDocument/2006/relationships/image" Target="../media/image47.wmf"/></Relationships>
</file>

<file path=ppt/slides/_rels/slide15.x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oleObject" Target="../embeddings/oleObject53.bin"/><Relationship Id="rId18" Type="http://schemas.openxmlformats.org/officeDocument/2006/relationships/image" Target="../media/image56.wmf"/><Relationship Id="rId3" Type="http://schemas.openxmlformats.org/officeDocument/2006/relationships/oleObject" Target="../embeddings/oleObject48.bin"/><Relationship Id="rId21" Type="http://schemas.openxmlformats.org/officeDocument/2006/relationships/oleObject" Target="../embeddings/oleObject57.bin"/><Relationship Id="rId7" Type="http://schemas.openxmlformats.org/officeDocument/2006/relationships/oleObject" Target="../embeddings/oleObject50.bin"/><Relationship Id="rId12" Type="http://schemas.openxmlformats.org/officeDocument/2006/relationships/image" Target="../media/image53.wmf"/><Relationship Id="rId17" Type="http://schemas.openxmlformats.org/officeDocument/2006/relationships/oleObject" Target="../embeddings/oleObject55.bin"/><Relationship Id="rId2" Type="http://schemas.openxmlformats.org/officeDocument/2006/relationships/slideLayout" Target="../slideLayouts/slideLayout2.xml"/><Relationship Id="rId16" Type="http://schemas.openxmlformats.org/officeDocument/2006/relationships/image" Target="../media/image55.wmf"/><Relationship Id="rId20" Type="http://schemas.openxmlformats.org/officeDocument/2006/relationships/image" Target="../media/image57.wmf"/><Relationship Id="rId1" Type="http://schemas.openxmlformats.org/officeDocument/2006/relationships/vmlDrawing" Target="../drawings/vmlDrawing6.vml"/><Relationship Id="rId6" Type="http://schemas.openxmlformats.org/officeDocument/2006/relationships/image" Target="../media/image50.wmf"/><Relationship Id="rId11" Type="http://schemas.openxmlformats.org/officeDocument/2006/relationships/oleObject" Target="../embeddings/oleObject52.bin"/><Relationship Id="rId24" Type="http://schemas.openxmlformats.org/officeDocument/2006/relationships/image" Target="../media/image59.wmf"/><Relationship Id="rId5" Type="http://schemas.openxmlformats.org/officeDocument/2006/relationships/oleObject" Target="../embeddings/oleObject49.bin"/><Relationship Id="rId15" Type="http://schemas.openxmlformats.org/officeDocument/2006/relationships/oleObject" Target="../embeddings/oleObject54.bin"/><Relationship Id="rId23" Type="http://schemas.openxmlformats.org/officeDocument/2006/relationships/oleObject" Target="../embeddings/oleObject58.bin"/><Relationship Id="rId10" Type="http://schemas.openxmlformats.org/officeDocument/2006/relationships/image" Target="../media/image52.wmf"/><Relationship Id="rId19" Type="http://schemas.openxmlformats.org/officeDocument/2006/relationships/oleObject" Target="../embeddings/oleObject56.bin"/><Relationship Id="rId4" Type="http://schemas.openxmlformats.org/officeDocument/2006/relationships/image" Target="../media/image49.wmf"/><Relationship Id="rId9" Type="http://schemas.openxmlformats.org/officeDocument/2006/relationships/oleObject" Target="../embeddings/oleObject51.bin"/><Relationship Id="rId14" Type="http://schemas.openxmlformats.org/officeDocument/2006/relationships/image" Target="../media/image54.wmf"/><Relationship Id="rId22" Type="http://schemas.openxmlformats.org/officeDocument/2006/relationships/image" Target="../media/image58.wmf"/></Relationships>
</file>

<file path=ppt/slides/_rels/slide16.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64.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59.bin"/><Relationship Id="rId21" Type="http://schemas.openxmlformats.org/officeDocument/2006/relationships/oleObject" Target="../embeddings/oleObject68.bin"/><Relationship Id="rId7" Type="http://schemas.openxmlformats.org/officeDocument/2006/relationships/oleObject" Target="../embeddings/oleObject61.bin"/><Relationship Id="rId12" Type="http://schemas.openxmlformats.org/officeDocument/2006/relationships/image" Target="../media/image60.wmf"/><Relationship Id="rId17" Type="http://schemas.openxmlformats.org/officeDocument/2006/relationships/oleObject" Target="../embeddings/oleObject66.bin"/><Relationship Id="rId25" Type="http://schemas.openxmlformats.org/officeDocument/2006/relationships/oleObject" Target="../embeddings/oleObject70.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7.vml"/><Relationship Id="rId6" Type="http://schemas.openxmlformats.org/officeDocument/2006/relationships/image" Target="../media/image26.wmf"/><Relationship Id="rId11" Type="http://schemas.openxmlformats.org/officeDocument/2006/relationships/oleObject" Target="../embeddings/oleObject63.bin"/><Relationship Id="rId24" Type="http://schemas.openxmlformats.org/officeDocument/2006/relationships/image" Target="../media/image35.wmf"/><Relationship Id="rId5" Type="http://schemas.openxmlformats.org/officeDocument/2006/relationships/oleObject" Target="../embeddings/oleObject60.bin"/><Relationship Id="rId15" Type="http://schemas.openxmlformats.org/officeDocument/2006/relationships/oleObject" Target="../embeddings/oleObject65.bin"/><Relationship Id="rId23" Type="http://schemas.openxmlformats.org/officeDocument/2006/relationships/oleObject" Target="../embeddings/oleObject69.bin"/><Relationship Id="rId28" Type="http://schemas.openxmlformats.org/officeDocument/2006/relationships/image" Target="../media/image37.wmf"/><Relationship Id="rId10" Type="http://schemas.openxmlformats.org/officeDocument/2006/relationships/image" Target="../media/image28.wmf"/><Relationship Id="rId19" Type="http://schemas.openxmlformats.org/officeDocument/2006/relationships/oleObject" Target="../embeddings/oleObject67.bin"/><Relationship Id="rId4" Type="http://schemas.openxmlformats.org/officeDocument/2006/relationships/image" Target="../media/image25.wmf"/><Relationship Id="rId9" Type="http://schemas.openxmlformats.org/officeDocument/2006/relationships/oleObject" Target="../embeddings/oleObject62.bin"/><Relationship Id="rId14" Type="http://schemas.openxmlformats.org/officeDocument/2006/relationships/image" Target="../media/image30.wmf"/><Relationship Id="rId22" Type="http://schemas.openxmlformats.org/officeDocument/2006/relationships/image" Target="../media/image34.wmf"/><Relationship Id="rId27" Type="http://schemas.openxmlformats.org/officeDocument/2006/relationships/oleObject" Target="../embeddings/oleObject7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63.wmf"/><Relationship Id="rId13" Type="http://schemas.openxmlformats.org/officeDocument/2006/relationships/oleObject" Target="../embeddings/oleObject77.bin"/><Relationship Id="rId18" Type="http://schemas.openxmlformats.org/officeDocument/2006/relationships/image" Target="../media/image68.wmf"/><Relationship Id="rId3" Type="http://schemas.openxmlformats.org/officeDocument/2006/relationships/oleObject" Target="../embeddings/oleObject72.bin"/><Relationship Id="rId21" Type="http://schemas.openxmlformats.org/officeDocument/2006/relationships/oleObject" Target="../embeddings/oleObject81.bin"/><Relationship Id="rId7" Type="http://schemas.openxmlformats.org/officeDocument/2006/relationships/oleObject" Target="../embeddings/oleObject74.bin"/><Relationship Id="rId12" Type="http://schemas.openxmlformats.org/officeDocument/2006/relationships/image" Target="../media/image65.wmf"/><Relationship Id="rId17" Type="http://schemas.openxmlformats.org/officeDocument/2006/relationships/oleObject" Target="../embeddings/oleObject79.bin"/><Relationship Id="rId2" Type="http://schemas.openxmlformats.org/officeDocument/2006/relationships/slideLayout" Target="../slideLayouts/slideLayout2.xml"/><Relationship Id="rId16" Type="http://schemas.openxmlformats.org/officeDocument/2006/relationships/image" Target="../media/image67.wmf"/><Relationship Id="rId20" Type="http://schemas.openxmlformats.org/officeDocument/2006/relationships/image" Target="../media/image69.wmf"/><Relationship Id="rId1" Type="http://schemas.openxmlformats.org/officeDocument/2006/relationships/vmlDrawing" Target="../drawings/vmlDrawing8.vml"/><Relationship Id="rId6" Type="http://schemas.openxmlformats.org/officeDocument/2006/relationships/image" Target="../media/image62.wmf"/><Relationship Id="rId11" Type="http://schemas.openxmlformats.org/officeDocument/2006/relationships/oleObject" Target="../embeddings/oleObject76.bin"/><Relationship Id="rId5" Type="http://schemas.openxmlformats.org/officeDocument/2006/relationships/oleObject" Target="../embeddings/oleObject73.bin"/><Relationship Id="rId15" Type="http://schemas.openxmlformats.org/officeDocument/2006/relationships/oleObject" Target="../embeddings/oleObject78.bin"/><Relationship Id="rId10" Type="http://schemas.openxmlformats.org/officeDocument/2006/relationships/image" Target="../media/image64.wmf"/><Relationship Id="rId19" Type="http://schemas.openxmlformats.org/officeDocument/2006/relationships/oleObject" Target="../embeddings/oleObject80.bin"/><Relationship Id="rId4" Type="http://schemas.openxmlformats.org/officeDocument/2006/relationships/image" Target="../media/image61.wmf"/><Relationship Id="rId9" Type="http://schemas.openxmlformats.org/officeDocument/2006/relationships/oleObject" Target="../embeddings/oleObject75.bin"/><Relationship Id="rId14" Type="http://schemas.openxmlformats.org/officeDocument/2006/relationships/image" Target="../media/image66.wmf"/><Relationship Id="rId22" Type="http://schemas.openxmlformats.org/officeDocument/2006/relationships/image" Target="../media/image7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72.wmf"/><Relationship Id="rId5" Type="http://schemas.openxmlformats.org/officeDocument/2006/relationships/oleObject" Target="../embeddings/oleObject83.bin"/><Relationship Id="rId4" Type="http://schemas.openxmlformats.org/officeDocument/2006/relationships/image" Target="../media/image71.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76.wmf"/><Relationship Id="rId13" Type="http://schemas.openxmlformats.org/officeDocument/2006/relationships/oleObject" Target="../embeddings/oleObject89.bin"/><Relationship Id="rId18" Type="http://schemas.openxmlformats.org/officeDocument/2006/relationships/image" Target="../media/image81.wmf"/><Relationship Id="rId3" Type="http://schemas.openxmlformats.org/officeDocument/2006/relationships/oleObject" Target="../embeddings/oleObject84.bin"/><Relationship Id="rId7" Type="http://schemas.openxmlformats.org/officeDocument/2006/relationships/oleObject" Target="../embeddings/oleObject86.bin"/><Relationship Id="rId12" Type="http://schemas.openxmlformats.org/officeDocument/2006/relationships/image" Target="../media/image78.wmf"/><Relationship Id="rId17" Type="http://schemas.openxmlformats.org/officeDocument/2006/relationships/oleObject" Target="../embeddings/oleObject91.bin"/><Relationship Id="rId2" Type="http://schemas.openxmlformats.org/officeDocument/2006/relationships/slideLayout" Target="../slideLayouts/slideLayout2.xml"/><Relationship Id="rId16" Type="http://schemas.openxmlformats.org/officeDocument/2006/relationships/image" Target="../media/image80.wmf"/><Relationship Id="rId20" Type="http://schemas.openxmlformats.org/officeDocument/2006/relationships/image" Target="../media/image82.wmf"/><Relationship Id="rId1" Type="http://schemas.openxmlformats.org/officeDocument/2006/relationships/vmlDrawing" Target="../drawings/vmlDrawing10.vml"/><Relationship Id="rId6" Type="http://schemas.openxmlformats.org/officeDocument/2006/relationships/image" Target="../media/image75.wmf"/><Relationship Id="rId11" Type="http://schemas.openxmlformats.org/officeDocument/2006/relationships/oleObject" Target="../embeddings/oleObject88.bin"/><Relationship Id="rId5" Type="http://schemas.openxmlformats.org/officeDocument/2006/relationships/oleObject" Target="../embeddings/oleObject85.bin"/><Relationship Id="rId15" Type="http://schemas.openxmlformats.org/officeDocument/2006/relationships/oleObject" Target="../embeddings/oleObject90.bin"/><Relationship Id="rId10" Type="http://schemas.openxmlformats.org/officeDocument/2006/relationships/image" Target="../media/image77.wmf"/><Relationship Id="rId19" Type="http://schemas.openxmlformats.org/officeDocument/2006/relationships/oleObject" Target="../embeddings/oleObject92.bin"/><Relationship Id="rId4" Type="http://schemas.openxmlformats.org/officeDocument/2006/relationships/image" Target="../media/image74.wmf"/><Relationship Id="rId9" Type="http://schemas.openxmlformats.org/officeDocument/2006/relationships/oleObject" Target="../embeddings/oleObject87.bin"/><Relationship Id="rId14" Type="http://schemas.openxmlformats.org/officeDocument/2006/relationships/image" Target="../media/image79.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7.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26" Type="http://schemas.openxmlformats.org/officeDocument/2006/relationships/image" Target="../media/image23.wmf"/><Relationship Id="rId3" Type="http://schemas.openxmlformats.org/officeDocument/2006/relationships/oleObject" Target="../embeddings/oleObject11.bin"/><Relationship Id="rId21" Type="http://schemas.openxmlformats.org/officeDocument/2006/relationships/oleObject" Target="../embeddings/oleObject20.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5" Type="http://schemas.openxmlformats.org/officeDocument/2006/relationships/oleObject" Target="../embeddings/oleObject22.bin"/><Relationship Id="rId2" Type="http://schemas.openxmlformats.org/officeDocument/2006/relationships/slideLayout" Target="../slideLayouts/slideLayout2.xml"/><Relationship Id="rId16" Type="http://schemas.openxmlformats.org/officeDocument/2006/relationships/image" Target="../media/image18.wmf"/><Relationship Id="rId20" Type="http://schemas.openxmlformats.org/officeDocument/2006/relationships/image" Target="../media/image20.wmf"/><Relationship Id="rId1" Type="http://schemas.openxmlformats.org/officeDocument/2006/relationships/vmlDrawing" Target="../drawings/vmlDrawing3.vml"/><Relationship Id="rId6" Type="http://schemas.openxmlformats.org/officeDocument/2006/relationships/image" Target="../media/image13.wmf"/><Relationship Id="rId11" Type="http://schemas.openxmlformats.org/officeDocument/2006/relationships/oleObject" Target="../embeddings/oleObject15.bin"/><Relationship Id="rId24" Type="http://schemas.openxmlformats.org/officeDocument/2006/relationships/image" Target="../media/image22.wmf"/><Relationship Id="rId5" Type="http://schemas.openxmlformats.org/officeDocument/2006/relationships/oleObject" Target="../embeddings/oleObject12.bin"/><Relationship Id="rId15" Type="http://schemas.openxmlformats.org/officeDocument/2006/relationships/oleObject" Target="../embeddings/oleObject17.bin"/><Relationship Id="rId23" Type="http://schemas.openxmlformats.org/officeDocument/2006/relationships/oleObject" Target="../embeddings/oleObject21.bin"/><Relationship Id="rId28" Type="http://schemas.openxmlformats.org/officeDocument/2006/relationships/image" Target="../media/image24.wmf"/><Relationship Id="rId10" Type="http://schemas.openxmlformats.org/officeDocument/2006/relationships/image" Target="../media/image15.wmf"/><Relationship Id="rId19" Type="http://schemas.openxmlformats.org/officeDocument/2006/relationships/oleObject" Target="../embeddings/oleObject19.bin"/><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 Id="rId22" Type="http://schemas.openxmlformats.org/officeDocument/2006/relationships/image" Target="../media/image21.wmf"/><Relationship Id="rId27" Type="http://schemas.openxmlformats.org/officeDocument/2006/relationships/oleObject" Target="../embeddings/oleObject23.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9.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24.bin"/><Relationship Id="rId21" Type="http://schemas.openxmlformats.org/officeDocument/2006/relationships/oleObject" Target="../embeddings/oleObject33.bin"/><Relationship Id="rId7" Type="http://schemas.openxmlformats.org/officeDocument/2006/relationships/oleObject" Target="../embeddings/oleObject26.bin"/><Relationship Id="rId12" Type="http://schemas.openxmlformats.org/officeDocument/2006/relationships/image" Target="../media/image29.wmf"/><Relationship Id="rId17" Type="http://schemas.openxmlformats.org/officeDocument/2006/relationships/oleObject" Target="../embeddings/oleObject31.bin"/><Relationship Id="rId25" Type="http://schemas.openxmlformats.org/officeDocument/2006/relationships/oleObject" Target="../embeddings/oleObject35.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4.vml"/><Relationship Id="rId6" Type="http://schemas.openxmlformats.org/officeDocument/2006/relationships/image" Target="../media/image26.wmf"/><Relationship Id="rId11" Type="http://schemas.openxmlformats.org/officeDocument/2006/relationships/oleObject" Target="../embeddings/oleObject28.bin"/><Relationship Id="rId24" Type="http://schemas.openxmlformats.org/officeDocument/2006/relationships/image" Target="../media/image35.wmf"/><Relationship Id="rId5" Type="http://schemas.openxmlformats.org/officeDocument/2006/relationships/oleObject" Target="../embeddings/oleObject25.bin"/><Relationship Id="rId15" Type="http://schemas.openxmlformats.org/officeDocument/2006/relationships/oleObject" Target="../embeddings/oleObject30.bin"/><Relationship Id="rId23" Type="http://schemas.openxmlformats.org/officeDocument/2006/relationships/oleObject" Target="../embeddings/oleObject34.bin"/><Relationship Id="rId28" Type="http://schemas.openxmlformats.org/officeDocument/2006/relationships/image" Target="../media/image37.wmf"/><Relationship Id="rId10" Type="http://schemas.openxmlformats.org/officeDocument/2006/relationships/image" Target="../media/image28.wmf"/><Relationship Id="rId19" Type="http://schemas.openxmlformats.org/officeDocument/2006/relationships/oleObject" Target="../embeddings/oleObject32.bin"/><Relationship Id="rId4" Type="http://schemas.openxmlformats.org/officeDocument/2006/relationships/image" Target="../media/image25.wmf"/><Relationship Id="rId9" Type="http://schemas.openxmlformats.org/officeDocument/2006/relationships/oleObject" Target="../embeddings/oleObject27.bin"/><Relationship Id="rId14" Type="http://schemas.openxmlformats.org/officeDocument/2006/relationships/image" Target="../media/image30.wmf"/><Relationship Id="rId22" Type="http://schemas.openxmlformats.org/officeDocument/2006/relationships/image" Target="../media/image34.wmf"/><Relationship Id="rId27" Type="http://schemas.openxmlformats.org/officeDocument/2006/relationships/oleObject" Target="../embeddings/oleObject3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Multiple (LCM) with Applications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36</a:t>
            </a:r>
            <a:r>
              <a:rPr lang="en-US" dirty="0"/>
              <a:t>, </a:t>
            </a:r>
            <a:r>
              <a:rPr lang="en-US" dirty="0">
                <a:solidFill>
                  <a:srgbClr val="0000FF"/>
                </a:solidFill>
              </a:rPr>
              <a:t>24</a:t>
            </a:r>
            <a:r>
              <a:rPr lang="en-US" dirty="0"/>
              <a:t>, and </a:t>
            </a:r>
            <a:r>
              <a:rPr lang="en-US" dirty="0">
                <a:solidFill>
                  <a:srgbClr val="0000FF"/>
                </a:solidFill>
              </a:rPr>
              <a:t>48</a:t>
            </a:r>
            <a:r>
              <a:rPr lang="en-US" dirty="0"/>
              <a:t>. </a:t>
            </a:r>
          </a:p>
          <a:p>
            <a:r>
              <a:rPr lang="en-US" b="1" dirty="0"/>
              <a:t>Solution </a:t>
            </a:r>
          </a:p>
          <a:p>
            <a:pPr>
              <a:tabLst>
                <a:tab pos="457200" algn="l"/>
              </a:tabLst>
            </a:pPr>
            <a:r>
              <a:rPr lang="en-US" b="1" dirty="0"/>
              <a:t>a.	</a:t>
            </a:r>
            <a:r>
              <a:rPr lang="en-US" dirty="0"/>
              <a:t>Prime factorizations:</a:t>
            </a:r>
          </a:p>
          <a:p>
            <a:pPr marL="457200">
              <a:spcBef>
                <a:spcPts val="1200"/>
              </a:spcBef>
            </a:pPr>
            <a:r>
              <a:rPr lang="en-US" dirty="0">
                <a:solidFill>
                  <a:srgbClr val="000099"/>
                </a:solidFill>
              </a:rPr>
              <a:t>36 = _____________ </a:t>
            </a:r>
          </a:p>
          <a:p>
            <a:pPr marL="457200">
              <a:spcBef>
                <a:spcPts val="1200"/>
              </a:spcBef>
            </a:pPr>
            <a:r>
              <a:rPr lang="en-US" dirty="0">
                <a:solidFill>
                  <a:srgbClr val="000099"/>
                </a:solidFill>
              </a:rPr>
              <a:t>24 = _____________ </a:t>
            </a:r>
          </a:p>
          <a:p>
            <a:pPr marL="457200">
              <a:spcBef>
                <a:spcPts val="1200"/>
              </a:spcBef>
            </a:pPr>
            <a:r>
              <a:rPr lang="en-US" dirty="0">
                <a:solidFill>
                  <a:srgbClr val="000099"/>
                </a:solidFill>
              </a:rPr>
              <a:t>48 = _____________ </a:t>
            </a:r>
          </a:p>
          <a:p>
            <a:pPr>
              <a:spcBef>
                <a:spcPts val="2400"/>
              </a:spcBef>
              <a:tabLst>
                <a:tab pos="457200" algn="l"/>
              </a:tabLst>
            </a:pPr>
            <a:r>
              <a:rPr lang="en-US" b="1"/>
              <a:t>b.	</a:t>
            </a:r>
            <a:r>
              <a:rPr lang="en-US"/>
              <a:t>_____ and _____ are the only prime factors.</a:t>
            </a:r>
            <a:endParaRPr lang="en-US" dirty="0"/>
          </a:p>
        </p:txBody>
      </p:sp>
      <p:sp>
        <p:nvSpPr>
          <p:cNvPr id="4" name="Rectangle 3"/>
          <p:cNvSpPr/>
          <p:nvPr/>
        </p:nvSpPr>
        <p:spPr>
          <a:xfrm>
            <a:off x="1752600" y="2847621"/>
            <a:ext cx="1828800" cy="523220"/>
          </a:xfrm>
          <a:prstGeom prst="rect">
            <a:avLst/>
          </a:prstGeom>
        </p:spPr>
        <p:txBody>
          <a:bodyPr wrap="square">
            <a:spAutoFit/>
          </a:bodyPr>
          <a:lstStyle/>
          <a:p>
            <a:r>
              <a:rPr lang="en-US" sz="2800" dirty="0">
                <a:solidFill>
                  <a:srgbClr val="FF0000"/>
                </a:solidFill>
              </a:rPr>
              <a:t>2 ⋅ 2 ⋅ 3 ⋅ 3 </a:t>
            </a:r>
          </a:p>
        </p:txBody>
      </p:sp>
      <p:sp>
        <p:nvSpPr>
          <p:cNvPr id="5" name="Rectangle 4"/>
          <p:cNvSpPr/>
          <p:nvPr/>
        </p:nvSpPr>
        <p:spPr>
          <a:xfrm>
            <a:off x="1752600" y="3437293"/>
            <a:ext cx="1905000" cy="523220"/>
          </a:xfrm>
          <a:prstGeom prst="rect">
            <a:avLst/>
          </a:prstGeom>
        </p:spPr>
        <p:txBody>
          <a:bodyPr wrap="square">
            <a:spAutoFit/>
          </a:bodyPr>
          <a:lstStyle/>
          <a:p>
            <a:r>
              <a:rPr lang="en-US" sz="2800" dirty="0">
                <a:solidFill>
                  <a:srgbClr val="FF0000"/>
                </a:solidFill>
              </a:rPr>
              <a:t>2 ⋅ 2 ⋅ 2 ⋅ 3 </a:t>
            </a:r>
          </a:p>
        </p:txBody>
      </p:sp>
      <p:sp>
        <p:nvSpPr>
          <p:cNvPr id="6" name="Rectangle 5"/>
          <p:cNvSpPr/>
          <p:nvPr/>
        </p:nvSpPr>
        <p:spPr>
          <a:xfrm>
            <a:off x="1738532" y="4034797"/>
            <a:ext cx="2362200" cy="523220"/>
          </a:xfrm>
          <a:prstGeom prst="rect">
            <a:avLst/>
          </a:prstGeom>
        </p:spPr>
        <p:txBody>
          <a:bodyPr wrap="square">
            <a:spAutoFit/>
          </a:bodyPr>
          <a:lstStyle/>
          <a:p>
            <a:r>
              <a:rPr lang="en-US" sz="2800" dirty="0">
                <a:solidFill>
                  <a:srgbClr val="FF0000"/>
                </a:solidFill>
              </a:rPr>
              <a:t>2 ⋅ 2 ⋅ 2 ⋅ 2 ⋅ 3 </a:t>
            </a:r>
          </a:p>
        </p:txBody>
      </p:sp>
      <p:sp>
        <p:nvSpPr>
          <p:cNvPr id="7" name="Rectangle 6"/>
          <p:cNvSpPr/>
          <p:nvPr/>
        </p:nvSpPr>
        <p:spPr>
          <a:xfrm>
            <a:off x="1219200" y="4748733"/>
            <a:ext cx="457200" cy="523220"/>
          </a:xfrm>
          <a:prstGeom prst="rect">
            <a:avLst/>
          </a:prstGeom>
        </p:spPr>
        <p:txBody>
          <a:bodyPr wrap="square">
            <a:spAutoFit/>
          </a:bodyPr>
          <a:lstStyle/>
          <a:p>
            <a:r>
              <a:rPr lang="en-US" sz="2800" dirty="0">
                <a:solidFill>
                  <a:srgbClr val="FF0000"/>
                </a:solidFill>
              </a:rPr>
              <a:t>2 </a:t>
            </a:r>
          </a:p>
        </p:txBody>
      </p:sp>
      <p:sp>
        <p:nvSpPr>
          <p:cNvPr id="8" name="Rectangle 7"/>
          <p:cNvSpPr/>
          <p:nvPr/>
        </p:nvSpPr>
        <p:spPr>
          <a:xfrm>
            <a:off x="2743200" y="4738553"/>
            <a:ext cx="457200" cy="523220"/>
          </a:xfrm>
          <a:prstGeom prst="rect">
            <a:avLst/>
          </a:prstGeom>
        </p:spPr>
        <p:txBody>
          <a:bodyPr wrap="square">
            <a:spAutoFit/>
          </a:bodyPr>
          <a:lstStyle/>
          <a:p>
            <a:r>
              <a:rPr lang="en-US" sz="2800" dirty="0">
                <a:solidFill>
                  <a:srgbClr val="FF0000"/>
                </a:solidFill>
              </a:rPr>
              <a:t>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 (cont.)</a:t>
            </a:r>
          </a:p>
        </p:txBody>
      </p:sp>
      <p:sp>
        <p:nvSpPr>
          <p:cNvPr id="3" name="Content Placeholder 2"/>
          <p:cNvSpPr>
            <a:spLocks noGrp="1"/>
          </p:cNvSpPr>
          <p:nvPr>
            <p:ph idx="1"/>
          </p:nvPr>
        </p:nvSpPr>
        <p:spPr/>
        <p:txBody>
          <a:bodyPr/>
          <a:lstStyle/>
          <a:p>
            <a:pPr>
              <a:tabLst>
                <a:tab pos="463550" algn="l"/>
              </a:tabLst>
            </a:pPr>
            <a:r>
              <a:rPr lang="en-US" b="1" dirty="0"/>
              <a:t>c.	</a:t>
            </a:r>
            <a:r>
              <a:rPr lang="en-US" dirty="0"/>
              <a:t>Most of each factor in any one factorization: </a:t>
            </a:r>
          </a:p>
          <a:p>
            <a:pPr marL="457200">
              <a:spcBef>
                <a:spcPts val="1200"/>
              </a:spcBef>
              <a:tabLst>
                <a:tab pos="463550" algn="l"/>
              </a:tabLst>
            </a:pPr>
            <a:r>
              <a:rPr lang="en-US" dirty="0"/>
              <a:t>__________ (in 48) </a:t>
            </a:r>
          </a:p>
          <a:p>
            <a:pPr marL="457200">
              <a:spcBef>
                <a:spcPts val="1200"/>
              </a:spcBef>
              <a:tabLst>
                <a:tab pos="463550" algn="l"/>
              </a:tabLst>
            </a:pPr>
            <a:r>
              <a:rPr lang="en-US" dirty="0"/>
              <a:t>__________ (in 36) </a:t>
            </a:r>
          </a:p>
          <a:p>
            <a:pPr marL="457200">
              <a:spcBef>
                <a:spcPts val="1200"/>
              </a:spcBef>
              <a:tabLst>
                <a:tab pos="463550" algn="l"/>
              </a:tabLst>
            </a:pPr>
            <a:r>
              <a:rPr lang="en-US" dirty="0"/>
              <a:t>LCM = ______________ = _______ = 144 </a:t>
            </a:r>
          </a:p>
          <a:p>
            <a:pPr>
              <a:spcBef>
                <a:spcPts val="1200"/>
              </a:spcBef>
              <a:tabLst>
                <a:tab pos="463550" algn="l"/>
              </a:tabLst>
            </a:pPr>
            <a:r>
              <a:rPr lang="en-US" dirty="0"/>
              <a:t>	_______ is the smallest number divisible by all the 	numbers 36, 24, and 48.</a:t>
            </a:r>
          </a:p>
        </p:txBody>
      </p:sp>
      <p:sp>
        <p:nvSpPr>
          <p:cNvPr id="4" name="Rectangle 3"/>
          <p:cNvSpPr/>
          <p:nvPr/>
        </p:nvSpPr>
        <p:spPr>
          <a:xfrm>
            <a:off x="1287233" y="1828800"/>
            <a:ext cx="1143000" cy="523220"/>
          </a:xfrm>
          <a:prstGeom prst="rect">
            <a:avLst/>
          </a:prstGeom>
        </p:spPr>
        <p:txBody>
          <a:bodyPr wrap="square">
            <a:spAutoFit/>
          </a:bodyPr>
          <a:lstStyle/>
          <a:p>
            <a:r>
              <a:rPr lang="en-US" sz="2800" dirty="0">
                <a:solidFill>
                  <a:srgbClr val="FF0000"/>
                </a:solidFill>
              </a:rPr>
              <a:t>4    2’s </a:t>
            </a:r>
          </a:p>
        </p:txBody>
      </p:sp>
      <p:sp>
        <p:nvSpPr>
          <p:cNvPr id="5" name="Rectangle 4"/>
          <p:cNvSpPr/>
          <p:nvPr/>
        </p:nvSpPr>
        <p:spPr>
          <a:xfrm>
            <a:off x="1287233" y="2420444"/>
            <a:ext cx="1143000" cy="523220"/>
          </a:xfrm>
          <a:prstGeom prst="rect">
            <a:avLst/>
          </a:prstGeom>
        </p:spPr>
        <p:txBody>
          <a:bodyPr wrap="square">
            <a:spAutoFit/>
          </a:bodyPr>
          <a:lstStyle/>
          <a:p>
            <a:r>
              <a:rPr lang="en-US" sz="2800" dirty="0">
                <a:solidFill>
                  <a:srgbClr val="FF0000"/>
                </a:solidFill>
              </a:rPr>
              <a:t>2    3’s </a:t>
            </a:r>
          </a:p>
        </p:txBody>
      </p:sp>
      <p:sp>
        <p:nvSpPr>
          <p:cNvPr id="7" name="Rectangle 6"/>
          <p:cNvSpPr/>
          <p:nvPr/>
        </p:nvSpPr>
        <p:spPr>
          <a:xfrm>
            <a:off x="1958965" y="2999936"/>
            <a:ext cx="2604868" cy="523220"/>
          </a:xfrm>
          <a:prstGeom prst="rect">
            <a:avLst/>
          </a:prstGeom>
        </p:spPr>
        <p:txBody>
          <a:bodyPr wrap="square">
            <a:spAutoFit/>
          </a:bodyPr>
          <a:lstStyle/>
          <a:p>
            <a:r>
              <a:rPr lang="en-US" sz="2800" dirty="0">
                <a:solidFill>
                  <a:srgbClr val="FF0000"/>
                </a:solidFill>
              </a:rPr>
              <a:t>2 ⋅ 2 ⋅ 2 ⋅ 2 ⋅ 3 ⋅ 3 </a:t>
            </a:r>
          </a:p>
        </p:txBody>
      </p:sp>
      <p:sp>
        <p:nvSpPr>
          <p:cNvPr id="8" name="Rectangle 7"/>
          <p:cNvSpPr/>
          <p:nvPr/>
        </p:nvSpPr>
        <p:spPr>
          <a:xfrm>
            <a:off x="4967109" y="2980008"/>
            <a:ext cx="1143000" cy="523220"/>
          </a:xfrm>
          <a:prstGeom prst="rect">
            <a:avLst/>
          </a:prstGeom>
        </p:spPr>
        <p:txBody>
          <a:bodyPr wrap="square">
            <a:spAutoFit/>
          </a:bodyPr>
          <a:lstStyle/>
          <a:p>
            <a:r>
              <a:rPr lang="en-US" sz="2800" dirty="0">
                <a:solidFill>
                  <a:srgbClr val="FF0000"/>
                </a:solidFill>
              </a:rPr>
              <a:t>2</a:t>
            </a:r>
            <a:r>
              <a:rPr lang="en-US" sz="2800" baseline="30000" dirty="0">
                <a:solidFill>
                  <a:srgbClr val="FF0000"/>
                </a:solidFill>
              </a:rPr>
              <a:t>4</a:t>
            </a:r>
            <a:r>
              <a:rPr lang="en-US" sz="2800" dirty="0">
                <a:solidFill>
                  <a:srgbClr val="FF0000"/>
                </a:solidFill>
              </a:rPr>
              <a:t> ⋅ 3</a:t>
            </a:r>
            <a:r>
              <a:rPr lang="en-US" sz="2800" baseline="30000" dirty="0">
                <a:solidFill>
                  <a:srgbClr val="FF0000"/>
                </a:solidFill>
              </a:rPr>
              <a:t>2</a:t>
            </a:r>
          </a:p>
        </p:txBody>
      </p:sp>
      <p:sp>
        <p:nvSpPr>
          <p:cNvPr id="9" name="Rectangle 8"/>
          <p:cNvSpPr/>
          <p:nvPr/>
        </p:nvSpPr>
        <p:spPr>
          <a:xfrm>
            <a:off x="1293225" y="3581400"/>
            <a:ext cx="762000" cy="523220"/>
          </a:xfrm>
          <a:prstGeom prst="rect">
            <a:avLst/>
          </a:prstGeom>
        </p:spPr>
        <p:txBody>
          <a:bodyPr wrap="square">
            <a:spAutoFit/>
          </a:bodyPr>
          <a:lstStyle/>
          <a:p>
            <a:r>
              <a:rPr lang="en-US" sz="2800" dirty="0">
                <a:solidFill>
                  <a:srgbClr val="FF0000"/>
                </a:solidFill>
              </a:rPr>
              <a:t>144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LCM of a Set of Counting Numbers</a:t>
            </a:r>
          </a:p>
        </p:txBody>
      </p:sp>
      <p:sp>
        <p:nvSpPr>
          <p:cNvPr id="3" name="Content Placeholder 2"/>
          <p:cNvSpPr>
            <a:spLocks noGrp="1"/>
          </p:cNvSpPr>
          <p:nvPr>
            <p:ph idx="1"/>
          </p:nvPr>
        </p:nvSpPr>
        <p:spPr>
          <a:xfrm>
            <a:off x="457200" y="1280160"/>
            <a:ext cx="8229600" cy="3825240"/>
          </a:xfrm>
          <a:solidFill>
            <a:srgbClr val="FFFFCC"/>
          </a:solidFill>
          <a:ln w="28575">
            <a:solidFill>
              <a:srgbClr val="000000"/>
            </a:solidFill>
          </a:ln>
        </p:spPr>
        <p:txBody>
          <a:bodyPr/>
          <a:lstStyle/>
          <a:p>
            <a:pPr algn="ctr"/>
            <a:r>
              <a:rPr lang="en-US" b="1" dirty="0">
                <a:solidFill>
                  <a:srgbClr val="000000"/>
                </a:solidFill>
              </a:rPr>
              <a:t>Method II for Finding the LCM </a:t>
            </a:r>
          </a:p>
          <a:p>
            <a:r>
              <a:rPr lang="en-US" dirty="0">
                <a:solidFill>
                  <a:srgbClr val="000000"/>
                </a:solidFill>
              </a:rPr>
              <a:t>To find the LCM of a set of counting numbers: </a:t>
            </a:r>
          </a:p>
          <a:p>
            <a:pPr marL="457200" indent="-457200"/>
            <a:r>
              <a:rPr lang="en-US" b="1" dirty="0">
                <a:solidFill>
                  <a:srgbClr val="000000"/>
                </a:solidFill>
              </a:rPr>
              <a:t>1.	</a:t>
            </a:r>
            <a:r>
              <a:rPr lang="en-US" dirty="0">
                <a:solidFill>
                  <a:srgbClr val="000000"/>
                </a:solidFill>
              </a:rPr>
              <a:t>Write the numbers horizontally and find a prime number that will divide into more than one number, if possible. </a:t>
            </a:r>
          </a:p>
          <a:p>
            <a:pPr marL="457200" indent="-457200"/>
            <a:r>
              <a:rPr lang="en-US" b="1" dirty="0">
                <a:solidFill>
                  <a:srgbClr val="000000"/>
                </a:solidFill>
              </a:rPr>
              <a:t>2.	</a:t>
            </a:r>
            <a:r>
              <a:rPr lang="en-US" dirty="0">
                <a:solidFill>
                  <a:srgbClr val="000000"/>
                </a:solidFill>
              </a:rPr>
              <a:t>Divide by that prime and write the quotients beneath the dividends. Rewrite any numbers not divided beneath themselves.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LCM of a Set of Counting Numbers</a:t>
            </a:r>
          </a:p>
        </p:txBody>
      </p:sp>
      <p:sp>
        <p:nvSpPr>
          <p:cNvPr id="3" name="Content Placeholder 2"/>
          <p:cNvSpPr>
            <a:spLocks noGrp="1"/>
          </p:cNvSpPr>
          <p:nvPr>
            <p:ph idx="1"/>
          </p:nvPr>
        </p:nvSpPr>
        <p:spPr>
          <a:xfrm>
            <a:off x="457200" y="1280160"/>
            <a:ext cx="8229600" cy="2453640"/>
          </a:xfrm>
          <a:solidFill>
            <a:srgbClr val="FFFFCC"/>
          </a:solidFill>
          <a:ln w="28575">
            <a:solidFill>
              <a:srgbClr val="000000"/>
            </a:solidFill>
          </a:ln>
        </p:spPr>
        <p:txBody>
          <a:bodyPr/>
          <a:lstStyle/>
          <a:p>
            <a:pPr algn="ctr"/>
            <a:r>
              <a:rPr lang="en-US" b="1" dirty="0">
                <a:solidFill>
                  <a:srgbClr val="000000"/>
                </a:solidFill>
              </a:rPr>
              <a:t>Method II for Finding the LCM (cont.) </a:t>
            </a:r>
          </a:p>
          <a:p>
            <a:pPr marL="457200" indent="-457200"/>
            <a:r>
              <a:rPr lang="en-US" b="1" dirty="0">
                <a:solidFill>
                  <a:srgbClr val="000000"/>
                </a:solidFill>
              </a:rPr>
              <a:t>3.	</a:t>
            </a:r>
            <a:r>
              <a:rPr lang="en-US" dirty="0">
                <a:solidFill>
                  <a:srgbClr val="000000"/>
                </a:solidFill>
              </a:rPr>
              <a:t>Continue the process until no two numbers have a common prime divisor. </a:t>
            </a:r>
          </a:p>
          <a:p>
            <a:pPr marL="457200" indent="-457200"/>
            <a:r>
              <a:rPr lang="en-US" b="1" dirty="0">
                <a:solidFill>
                  <a:srgbClr val="000000"/>
                </a:solidFill>
              </a:rPr>
              <a:t>4.	</a:t>
            </a:r>
            <a:r>
              <a:rPr lang="en-US" dirty="0">
                <a:solidFill>
                  <a:srgbClr val="000000"/>
                </a:solidFill>
              </a:rPr>
              <a:t>The LCM is the product of all the prime divisors and the last set of quotients.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20</a:t>
            </a:r>
            <a:r>
              <a:rPr lang="en-US" dirty="0"/>
              <a:t>, </a:t>
            </a:r>
            <a:r>
              <a:rPr lang="en-US" dirty="0">
                <a:solidFill>
                  <a:srgbClr val="0000FF"/>
                </a:solidFill>
              </a:rPr>
              <a:t>25</a:t>
            </a:r>
            <a:r>
              <a:rPr lang="en-US" dirty="0"/>
              <a:t>, </a:t>
            </a:r>
            <a:r>
              <a:rPr lang="en-US" dirty="0">
                <a:solidFill>
                  <a:srgbClr val="0000FF"/>
                </a:solidFill>
              </a:rPr>
              <a:t>18</a:t>
            </a:r>
            <a:r>
              <a:rPr lang="en-US" dirty="0"/>
              <a:t>, and </a:t>
            </a:r>
            <a:r>
              <a:rPr lang="en-US" dirty="0">
                <a:solidFill>
                  <a:srgbClr val="0000FF"/>
                </a:solidFill>
              </a:rPr>
              <a:t>6</a:t>
            </a:r>
            <a:r>
              <a:rPr lang="en-US" dirty="0"/>
              <a:t>. </a:t>
            </a:r>
          </a:p>
          <a:p>
            <a:r>
              <a:rPr lang="en-US" b="1" dirty="0"/>
              <a:t>Solution</a:t>
            </a:r>
            <a:endParaRPr lang="en-US" dirty="0"/>
          </a:p>
        </p:txBody>
      </p:sp>
      <p:graphicFrame>
        <p:nvGraphicFramePr>
          <p:cNvPr id="338947" name="Object 3"/>
          <p:cNvGraphicFramePr>
            <a:graphicFrameLocks noChangeAspect="1"/>
          </p:cNvGraphicFramePr>
          <p:nvPr/>
        </p:nvGraphicFramePr>
        <p:xfrm>
          <a:off x="3644900" y="2819400"/>
          <a:ext cx="469900" cy="228600"/>
        </p:xfrm>
        <a:graphic>
          <a:graphicData uri="http://schemas.openxmlformats.org/presentationml/2006/ole">
            <mc:AlternateContent xmlns:mc="http://schemas.openxmlformats.org/markup-compatibility/2006">
              <mc:Choice xmlns:v="urn:schemas-microsoft-com:vml" Requires="v">
                <p:oleObj spid="_x0000_s5134" name="Equation" r:id="rId3" imgW="469800" imgH="228600" progId="Equation.DSMT4">
                  <p:embed/>
                </p:oleObj>
              </mc:Choice>
              <mc:Fallback>
                <p:oleObj name="Equation" r:id="rId3" imgW="469800" imgH="2286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44900" y="2819400"/>
                        <a:ext cx="469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1549400" y="2667000"/>
          <a:ext cx="1663700" cy="406400"/>
        </p:xfrm>
        <a:graphic>
          <a:graphicData uri="http://schemas.openxmlformats.org/presentationml/2006/ole">
            <mc:AlternateContent xmlns:mc="http://schemas.openxmlformats.org/markup-compatibility/2006">
              <mc:Choice xmlns:v="urn:schemas-microsoft-com:vml" Requires="v">
                <p:oleObj spid="_x0000_s5135" name="Equation" r:id="rId5" imgW="1663560" imgH="406080" progId="Equation.DSMT4">
                  <p:embed/>
                </p:oleObj>
              </mc:Choice>
              <mc:Fallback>
                <p:oleObj name="Equation" r:id="rId5" imgW="1663560" imgH="406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9400" y="2667000"/>
                        <a:ext cx="1663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549400" y="3378200"/>
          <a:ext cx="1663700" cy="406400"/>
        </p:xfrm>
        <a:graphic>
          <a:graphicData uri="http://schemas.openxmlformats.org/presentationml/2006/ole">
            <mc:AlternateContent xmlns:mc="http://schemas.openxmlformats.org/markup-compatibility/2006">
              <mc:Choice xmlns:v="urn:schemas-microsoft-com:vml" Requires="v">
                <p:oleObj spid="_x0000_s5136" name="Equation" r:id="rId7" imgW="1663560" imgH="406080" progId="Equation.DSMT4">
                  <p:embed/>
                </p:oleObj>
              </mc:Choice>
              <mc:Fallback>
                <p:oleObj name="Equation" r:id="rId7" imgW="166356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49400" y="3378200"/>
                        <a:ext cx="1663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549400" y="4089400"/>
          <a:ext cx="1663700" cy="406400"/>
        </p:xfrm>
        <a:graphic>
          <a:graphicData uri="http://schemas.openxmlformats.org/presentationml/2006/ole">
            <mc:AlternateContent xmlns:mc="http://schemas.openxmlformats.org/markup-compatibility/2006">
              <mc:Choice xmlns:v="urn:schemas-microsoft-com:vml" Requires="v">
                <p:oleObj spid="_x0000_s5137" name="Equation" r:id="rId9" imgW="1663560" imgH="406080" progId="Equation.DSMT4">
                  <p:embed/>
                </p:oleObj>
              </mc:Choice>
              <mc:Fallback>
                <p:oleObj name="Equation" r:id="rId9" imgW="1663560" imgH="406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49400" y="4089400"/>
                        <a:ext cx="1663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371600" y="4800600"/>
          <a:ext cx="1841500" cy="292100"/>
        </p:xfrm>
        <a:graphic>
          <a:graphicData uri="http://schemas.openxmlformats.org/presentationml/2006/ole">
            <mc:AlternateContent xmlns:mc="http://schemas.openxmlformats.org/markup-compatibility/2006">
              <mc:Choice xmlns:v="urn:schemas-microsoft-com:vml" Requires="v">
                <p:oleObj spid="_x0000_s5138" name="Equation" r:id="rId11" imgW="1841400" imgH="291960" progId="Equation.DSMT4">
                  <p:embed/>
                </p:oleObj>
              </mc:Choice>
              <mc:Fallback>
                <p:oleObj name="Equation" r:id="rId11" imgW="18414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71600" y="4800600"/>
                        <a:ext cx="184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4165600" y="2819400"/>
          <a:ext cx="1701800" cy="228600"/>
        </p:xfrm>
        <a:graphic>
          <a:graphicData uri="http://schemas.openxmlformats.org/presentationml/2006/ole">
            <mc:AlternateContent xmlns:mc="http://schemas.openxmlformats.org/markup-compatibility/2006">
              <mc:Choice xmlns:v="urn:schemas-microsoft-com:vml" Requires="v">
                <p:oleObj spid="_x0000_s5139" name="Equation" r:id="rId13" imgW="1701720" imgH="228600" progId="Equation.DSMT4">
                  <p:embed/>
                </p:oleObj>
              </mc:Choice>
              <mc:Fallback>
                <p:oleObj name="Equation" r:id="rId13" imgW="1701720" imgH="2286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65600" y="2819400"/>
                        <a:ext cx="1701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4165600" y="3200400"/>
          <a:ext cx="1092200" cy="292100"/>
        </p:xfrm>
        <a:graphic>
          <a:graphicData uri="http://schemas.openxmlformats.org/presentationml/2006/ole">
            <mc:AlternateContent xmlns:mc="http://schemas.openxmlformats.org/markup-compatibility/2006">
              <mc:Choice xmlns:v="urn:schemas-microsoft-com:vml" Requires="v">
                <p:oleObj spid="_x0000_s5140" name="Equation" r:id="rId15" imgW="1091880" imgH="291960" progId="Equation.DSMT4">
                  <p:embed/>
                </p:oleObj>
              </mc:Choice>
              <mc:Fallback>
                <p:oleObj name="Equation" r:id="rId15" imgW="10918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65600" y="320040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4165600" y="3657600"/>
          <a:ext cx="622300" cy="228600"/>
        </p:xfrm>
        <a:graphic>
          <a:graphicData uri="http://schemas.openxmlformats.org/presentationml/2006/ole">
            <mc:AlternateContent xmlns:mc="http://schemas.openxmlformats.org/markup-compatibility/2006">
              <mc:Choice xmlns:v="urn:schemas-microsoft-com:vml" Requires="v">
                <p:oleObj spid="_x0000_s5141" name="Equation" r:id="rId17" imgW="622080" imgH="228600" progId="Equation.DSMT4">
                  <p:embed/>
                </p:oleObj>
              </mc:Choice>
              <mc:Fallback>
                <p:oleObj name="Equation" r:id="rId17" imgW="622080" imgH="2286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165600" y="3657600"/>
                        <a:ext cx="622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1397000" y="2743200"/>
          <a:ext cx="203200" cy="292100"/>
        </p:xfrm>
        <a:graphic>
          <a:graphicData uri="http://schemas.openxmlformats.org/presentationml/2006/ole">
            <mc:AlternateContent xmlns:mc="http://schemas.openxmlformats.org/markup-compatibility/2006">
              <mc:Choice xmlns:v="urn:schemas-microsoft-com:vml" Requires="v">
                <p:oleObj spid="_x0000_s5142" name="Equation" r:id="rId19" imgW="203040" imgH="291960" progId="Equation.DSMT4">
                  <p:embed/>
                </p:oleObj>
              </mc:Choice>
              <mc:Fallback>
                <p:oleObj name="Equation" r:id="rId19" imgW="20304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397000" y="2743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1397000" y="3429000"/>
          <a:ext cx="190500" cy="279400"/>
        </p:xfrm>
        <a:graphic>
          <a:graphicData uri="http://schemas.openxmlformats.org/presentationml/2006/ole">
            <mc:AlternateContent xmlns:mc="http://schemas.openxmlformats.org/markup-compatibility/2006">
              <mc:Choice xmlns:v="urn:schemas-microsoft-com:vml" Requires="v">
                <p:oleObj spid="_x0000_s5143" name="Equation" r:id="rId21" imgW="190440" imgH="279360" progId="Equation.DSMT4">
                  <p:embed/>
                </p:oleObj>
              </mc:Choice>
              <mc:Fallback>
                <p:oleObj name="Equation" r:id="rId21" imgW="190440" imgH="2793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397000" y="34290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1397000" y="4127500"/>
          <a:ext cx="190500" cy="292100"/>
        </p:xfrm>
        <a:graphic>
          <a:graphicData uri="http://schemas.openxmlformats.org/presentationml/2006/ole">
            <mc:AlternateContent xmlns:mc="http://schemas.openxmlformats.org/markup-compatibility/2006">
              <mc:Choice xmlns:v="urn:schemas-microsoft-com:vml" Requires="v">
                <p:oleObj spid="_x0000_s5144" name="Equation" r:id="rId23" imgW="190440" imgH="291960" progId="Equation.DSMT4">
                  <p:embed/>
                </p:oleObj>
              </mc:Choice>
              <mc:Fallback>
                <p:oleObj name="Equation" r:id="rId23" imgW="190440" imgH="2919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397000" y="41275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3894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12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15</a:t>
            </a:r>
            <a:r>
              <a:rPr lang="en-US" dirty="0"/>
              <a:t>, </a:t>
            </a:r>
            <a:r>
              <a:rPr lang="en-US" dirty="0">
                <a:solidFill>
                  <a:srgbClr val="0000FF"/>
                </a:solidFill>
              </a:rPr>
              <a:t>49</a:t>
            </a:r>
            <a:r>
              <a:rPr lang="en-US" dirty="0"/>
              <a:t>, and </a:t>
            </a:r>
            <a:r>
              <a:rPr lang="en-US" dirty="0">
                <a:solidFill>
                  <a:srgbClr val="0000FF"/>
                </a:solidFill>
              </a:rPr>
              <a:t>35</a:t>
            </a:r>
            <a:r>
              <a:rPr lang="en-US" dirty="0"/>
              <a:t>. </a:t>
            </a:r>
          </a:p>
          <a:p>
            <a:r>
              <a:rPr lang="en-US" b="1" dirty="0"/>
              <a:t>Solution</a:t>
            </a:r>
            <a:endParaRPr lang="en-US" dirty="0"/>
          </a:p>
        </p:txBody>
      </p:sp>
      <p:graphicFrame>
        <p:nvGraphicFramePr>
          <p:cNvPr id="339970" name="Object 2"/>
          <p:cNvGraphicFramePr>
            <a:graphicFrameLocks noChangeAspect="1"/>
          </p:cNvGraphicFramePr>
          <p:nvPr/>
        </p:nvGraphicFramePr>
        <p:xfrm>
          <a:off x="1079500" y="4292600"/>
          <a:ext cx="1587500" cy="292100"/>
        </p:xfrm>
        <a:graphic>
          <a:graphicData uri="http://schemas.openxmlformats.org/presentationml/2006/ole">
            <mc:AlternateContent xmlns:mc="http://schemas.openxmlformats.org/markup-compatibility/2006">
              <mc:Choice xmlns:v="urn:schemas-microsoft-com:vml" Requires="v">
                <p:oleObj spid="_x0000_s6160" name="Equation" r:id="rId3" imgW="1587240" imgH="291960" progId="Equation.DSMT4">
                  <p:embed/>
                </p:oleObj>
              </mc:Choice>
              <mc:Fallback>
                <p:oleObj name="Equation" r:id="rId3" imgW="1587240" imgH="29196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0" y="4292600"/>
                        <a:ext cx="1587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9971" name="Object 3"/>
          <p:cNvGraphicFramePr>
            <a:graphicFrameLocks noChangeAspect="1"/>
          </p:cNvGraphicFramePr>
          <p:nvPr/>
        </p:nvGraphicFramePr>
        <p:xfrm>
          <a:off x="3200400" y="2667000"/>
          <a:ext cx="469900" cy="228600"/>
        </p:xfrm>
        <a:graphic>
          <a:graphicData uri="http://schemas.openxmlformats.org/presentationml/2006/ole">
            <mc:AlternateContent xmlns:mc="http://schemas.openxmlformats.org/markup-compatibility/2006">
              <mc:Choice xmlns:v="urn:schemas-microsoft-com:vml" Requires="v">
                <p:oleObj spid="_x0000_s6161" name="Equation" r:id="rId5" imgW="469800" imgH="228600" progId="Equation.DSMT4">
                  <p:embed/>
                </p:oleObj>
              </mc:Choice>
              <mc:Fallback>
                <p:oleObj name="Equation" r:id="rId5" imgW="469800" imgH="2286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2667000"/>
                        <a:ext cx="469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1257300" y="2590800"/>
          <a:ext cx="1485900" cy="406400"/>
        </p:xfrm>
        <a:graphic>
          <a:graphicData uri="http://schemas.openxmlformats.org/presentationml/2006/ole">
            <mc:AlternateContent xmlns:mc="http://schemas.openxmlformats.org/markup-compatibility/2006">
              <mc:Choice xmlns:v="urn:schemas-microsoft-com:vml" Requires="v">
                <p:oleObj spid="_x0000_s6162" name="Equation" r:id="rId7" imgW="1485720" imgH="406080" progId="Equation.DSMT4">
                  <p:embed/>
                </p:oleObj>
              </mc:Choice>
              <mc:Fallback>
                <p:oleObj name="Equation" r:id="rId7" imgW="1485720" imgH="406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57300" y="2590800"/>
                        <a:ext cx="1485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1257300" y="3157538"/>
          <a:ext cx="1447800" cy="406400"/>
        </p:xfrm>
        <a:graphic>
          <a:graphicData uri="http://schemas.openxmlformats.org/presentationml/2006/ole">
            <mc:AlternateContent xmlns:mc="http://schemas.openxmlformats.org/markup-compatibility/2006">
              <mc:Choice xmlns:v="urn:schemas-microsoft-com:vml" Requires="v">
                <p:oleObj spid="_x0000_s6163" name="Equation" r:id="rId9" imgW="1447560" imgH="406080" progId="Equation.DSMT4">
                  <p:embed/>
                </p:oleObj>
              </mc:Choice>
              <mc:Fallback>
                <p:oleObj name="Equation" r:id="rId9" imgW="1447560" imgH="406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57300" y="3157538"/>
                        <a:ext cx="1447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1257300" y="3725863"/>
          <a:ext cx="1409700" cy="406400"/>
        </p:xfrm>
        <a:graphic>
          <a:graphicData uri="http://schemas.openxmlformats.org/presentationml/2006/ole">
            <mc:AlternateContent xmlns:mc="http://schemas.openxmlformats.org/markup-compatibility/2006">
              <mc:Choice xmlns:v="urn:schemas-microsoft-com:vml" Requires="v">
                <p:oleObj spid="_x0000_s6164" name="Equation" r:id="rId11" imgW="1409400" imgH="406080" progId="Equation.DSMT4">
                  <p:embed/>
                </p:oleObj>
              </mc:Choice>
              <mc:Fallback>
                <p:oleObj name="Equation" r:id="rId11" imgW="1409400" imgH="406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57300" y="3725863"/>
                        <a:ext cx="1409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1092200" y="2667000"/>
          <a:ext cx="203200" cy="292100"/>
        </p:xfrm>
        <a:graphic>
          <a:graphicData uri="http://schemas.openxmlformats.org/presentationml/2006/ole">
            <mc:AlternateContent xmlns:mc="http://schemas.openxmlformats.org/markup-compatibility/2006">
              <mc:Choice xmlns:v="urn:schemas-microsoft-com:vml" Requires="v">
                <p:oleObj spid="_x0000_s6165" name="Equation" r:id="rId13" imgW="203040" imgH="291960" progId="Equation.DSMT4">
                  <p:embed/>
                </p:oleObj>
              </mc:Choice>
              <mc:Fallback>
                <p:oleObj name="Equation" r:id="rId13" imgW="203040" imgH="2919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92200" y="2667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1092200" y="3200400"/>
          <a:ext cx="190500" cy="292100"/>
        </p:xfrm>
        <a:graphic>
          <a:graphicData uri="http://schemas.openxmlformats.org/presentationml/2006/ole">
            <mc:AlternateContent xmlns:mc="http://schemas.openxmlformats.org/markup-compatibility/2006">
              <mc:Choice xmlns:v="urn:schemas-microsoft-com:vml" Requires="v">
                <p:oleObj spid="_x0000_s6166" name="Equation" r:id="rId15" imgW="190440" imgH="291960" progId="Equation.DSMT4">
                  <p:embed/>
                </p:oleObj>
              </mc:Choice>
              <mc:Fallback>
                <p:oleObj name="Equation" r:id="rId15" imgW="190440" imgH="2919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92200" y="32004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1092200" y="3810000"/>
          <a:ext cx="203200" cy="279400"/>
        </p:xfrm>
        <a:graphic>
          <a:graphicData uri="http://schemas.openxmlformats.org/presentationml/2006/ole">
            <mc:AlternateContent xmlns:mc="http://schemas.openxmlformats.org/markup-compatibility/2006">
              <mc:Choice xmlns:v="urn:schemas-microsoft-com:vml" Requires="v">
                <p:oleObj spid="_x0000_s6167" name="Equation" r:id="rId17" imgW="203040" imgH="279360" progId="Equation.DSMT4">
                  <p:embed/>
                </p:oleObj>
              </mc:Choice>
              <mc:Fallback>
                <p:oleObj name="Equation" r:id="rId17" imgW="203040" imgH="27936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92200" y="38100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733800" y="2667000"/>
          <a:ext cx="1473200" cy="228600"/>
        </p:xfrm>
        <a:graphic>
          <a:graphicData uri="http://schemas.openxmlformats.org/presentationml/2006/ole">
            <mc:AlternateContent xmlns:mc="http://schemas.openxmlformats.org/markup-compatibility/2006">
              <mc:Choice xmlns:v="urn:schemas-microsoft-com:vml" Requires="v">
                <p:oleObj spid="_x0000_s6168" name="Equation" r:id="rId19" imgW="1473120" imgH="228600" progId="Equation.DSMT4">
                  <p:embed/>
                </p:oleObj>
              </mc:Choice>
              <mc:Fallback>
                <p:oleObj name="Equation" r:id="rId19" imgW="1473120" imgH="22860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33800" y="2667000"/>
                        <a:ext cx="1473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3733800" y="3048000"/>
          <a:ext cx="889000" cy="292100"/>
        </p:xfrm>
        <a:graphic>
          <a:graphicData uri="http://schemas.openxmlformats.org/presentationml/2006/ole">
            <mc:AlternateContent xmlns:mc="http://schemas.openxmlformats.org/markup-compatibility/2006">
              <mc:Choice xmlns:v="urn:schemas-microsoft-com:vml" Requires="v">
                <p:oleObj spid="_x0000_s6169" name="Equation" r:id="rId21" imgW="888840" imgH="291960" progId="Equation.DSMT4">
                  <p:embed/>
                </p:oleObj>
              </mc:Choice>
              <mc:Fallback>
                <p:oleObj name="Equation" r:id="rId21" imgW="888840" imgH="29196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33800" y="3048000"/>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3733800" y="3581400"/>
          <a:ext cx="609600" cy="228600"/>
        </p:xfrm>
        <a:graphic>
          <a:graphicData uri="http://schemas.openxmlformats.org/presentationml/2006/ole">
            <mc:AlternateContent xmlns:mc="http://schemas.openxmlformats.org/markup-compatibility/2006">
              <mc:Choice xmlns:v="urn:schemas-microsoft-com:vml" Requires="v">
                <p:oleObj spid="_x0000_s6170" name="Equation" r:id="rId23" imgW="609480" imgH="228600" progId="Equation.DSMT4">
                  <p:embed/>
                </p:oleObj>
              </mc:Choice>
              <mc:Fallback>
                <p:oleObj name="Equation" r:id="rId23" imgW="609480" imgH="22860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33800" y="3581400"/>
                        <a:ext cx="609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3997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3997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15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a:t>
            </a:r>
          </a:p>
        </p:txBody>
      </p:sp>
      <p:sp>
        <p:nvSpPr>
          <p:cNvPr id="3" name="Content Placeholder 2"/>
          <p:cNvSpPr>
            <a:spLocks noGrp="1"/>
          </p:cNvSpPr>
          <p:nvPr>
            <p:ph idx="1"/>
          </p:nvPr>
        </p:nvSpPr>
        <p:spPr/>
        <p:txBody>
          <a:bodyPr/>
          <a:lstStyle/>
          <a:p>
            <a:r>
              <a:rPr lang="en-US" dirty="0"/>
              <a:t>Find the LCM for </a:t>
            </a:r>
            <a:r>
              <a:rPr lang="en-US" dirty="0">
                <a:solidFill>
                  <a:srgbClr val="0000FF"/>
                </a:solidFill>
              </a:rPr>
              <a:t>27</a:t>
            </a:r>
            <a:r>
              <a:rPr lang="en-US" dirty="0"/>
              <a:t>, </a:t>
            </a:r>
            <a:r>
              <a:rPr lang="en-US" dirty="0">
                <a:solidFill>
                  <a:srgbClr val="0000FF"/>
                </a:solidFill>
              </a:rPr>
              <a:t>30</a:t>
            </a:r>
            <a:r>
              <a:rPr lang="en-US" dirty="0"/>
              <a:t>, and </a:t>
            </a:r>
            <a:r>
              <a:rPr lang="en-US" dirty="0">
                <a:solidFill>
                  <a:srgbClr val="0000FF"/>
                </a:solidFill>
              </a:rPr>
              <a:t>42</a:t>
            </a:r>
            <a:r>
              <a:rPr lang="en-US" dirty="0"/>
              <a:t>, and tell how many times each number divides into the LCM. </a:t>
            </a:r>
          </a:p>
          <a:p>
            <a:r>
              <a:rPr lang="en-US" b="1" dirty="0"/>
              <a:t>Solution</a:t>
            </a:r>
            <a:endParaRPr lang="en-US" dirty="0"/>
          </a:p>
        </p:txBody>
      </p:sp>
      <p:sp>
        <p:nvSpPr>
          <p:cNvPr id="12" name="Rectangle 11"/>
          <p:cNvSpPr/>
          <p:nvPr/>
        </p:nvSpPr>
        <p:spPr>
          <a:xfrm>
            <a:off x="2927350" y="4406900"/>
            <a:ext cx="228600" cy="3810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13" name="Object 13"/>
          <p:cNvGraphicFramePr>
            <a:graphicFrameLocks noChangeAspect="1"/>
          </p:cNvGraphicFramePr>
          <p:nvPr/>
        </p:nvGraphicFramePr>
        <p:xfrm>
          <a:off x="2025650" y="4464050"/>
          <a:ext cx="1104900" cy="292100"/>
        </p:xfrm>
        <a:graphic>
          <a:graphicData uri="http://schemas.openxmlformats.org/presentationml/2006/ole">
            <mc:AlternateContent xmlns:mc="http://schemas.openxmlformats.org/markup-compatibility/2006">
              <mc:Choice xmlns:v="urn:schemas-microsoft-com:vml" Requires="v">
                <p:oleObj spid="_x0000_s7185" name="Equation" r:id="rId3" imgW="1104840" imgH="291960" progId="Equation.DSMT4">
                  <p:embed/>
                </p:oleObj>
              </mc:Choice>
              <mc:Fallback>
                <p:oleObj name="Equation" r:id="rId3" imgW="110484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5650" y="446405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Rectangle 13"/>
          <p:cNvSpPr/>
          <p:nvPr/>
        </p:nvSpPr>
        <p:spPr>
          <a:xfrm>
            <a:off x="2076450" y="3683000"/>
            <a:ext cx="228600" cy="3810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Rectangle 14"/>
          <p:cNvSpPr/>
          <p:nvPr/>
        </p:nvSpPr>
        <p:spPr>
          <a:xfrm>
            <a:off x="2721218" y="3708960"/>
            <a:ext cx="228600" cy="3810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16" name="Object 12"/>
          <p:cNvGraphicFramePr>
            <a:graphicFrameLocks noChangeAspect="1"/>
          </p:cNvGraphicFramePr>
          <p:nvPr/>
        </p:nvGraphicFramePr>
        <p:xfrm>
          <a:off x="1828800" y="3752850"/>
          <a:ext cx="1104900" cy="292100"/>
        </p:xfrm>
        <a:graphic>
          <a:graphicData uri="http://schemas.openxmlformats.org/presentationml/2006/ole">
            <mc:AlternateContent xmlns:mc="http://schemas.openxmlformats.org/markup-compatibility/2006">
              <mc:Choice xmlns:v="urn:schemas-microsoft-com:vml" Requires="v">
                <p:oleObj spid="_x0000_s7186" name="Equation" r:id="rId5" imgW="1104840" imgH="291960" progId="Equation.DSMT4">
                  <p:embed/>
                </p:oleObj>
              </mc:Choice>
              <mc:Fallback>
                <p:oleObj name="Equation" r:id="rId5" imgW="110484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375285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2139950" y="3009900"/>
            <a:ext cx="381000" cy="4572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18" name="Object 11"/>
          <p:cNvGraphicFramePr>
            <a:graphicFrameLocks noChangeAspect="1"/>
          </p:cNvGraphicFramePr>
          <p:nvPr/>
        </p:nvGraphicFramePr>
        <p:xfrm>
          <a:off x="1866900" y="3060700"/>
          <a:ext cx="584200" cy="381000"/>
        </p:xfrm>
        <a:graphic>
          <a:graphicData uri="http://schemas.openxmlformats.org/presentationml/2006/ole">
            <mc:AlternateContent xmlns:mc="http://schemas.openxmlformats.org/markup-compatibility/2006">
              <mc:Choice xmlns:v="urn:schemas-microsoft-com:vml" Requires="v">
                <p:oleObj spid="_x0000_s7187" name="Equation" r:id="rId7" imgW="583920" imgH="380880" progId="Equation.DSMT4">
                  <p:embed/>
                </p:oleObj>
              </mc:Choice>
              <mc:Fallback>
                <p:oleObj name="Equation" r:id="rId7" imgW="583920" imgH="3808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66900" y="3060700"/>
                        <a:ext cx="584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3"/>
          <p:cNvGraphicFramePr>
            <a:graphicFrameLocks noChangeAspect="1"/>
          </p:cNvGraphicFramePr>
          <p:nvPr/>
        </p:nvGraphicFramePr>
        <p:xfrm>
          <a:off x="3511550" y="3790950"/>
          <a:ext cx="469900" cy="228600"/>
        </p:xfrm>
        <a:graphic>
          <a:graphicData uri="http://schemas.openxmlformats.org/presentationml/2006/ole">
            <mc:AlternateContent xmlns:mc="http://schemas.openxmlformats.org/markup-compatibility/2006">
              <mc:Choice xmlns:v="urn:schemas-microsoft-com:vml" Requires="v">
                <p:oleObj spid="_x0000_s7188" name="Equation" r:id="rId9" imgW="469800" imgH="228600" progId="Equation.DSMT4">
                  <p:embed/>
                </p:oleObj>
              </mc:Choice>
              <mc:Fallback>
                <p:oleObj name="Equation" r:id="rId9" imgW="469800" imgH="22860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11550" y="3790950"/>
                        <a:ext cx="469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2978150" y="3009900"/>
          <a:ext cx="381000" cy="1790700"/>
        </p:xfrm>
        <a:graphic>
          <a:graphicData uri="http://schemas.openxmlformats.org/presentationml/2006/ole">
            <mc:AlternateContent xmlns:mc="http://schemas.openxmlformats.org/markup-compatibility/2006">
              <mc:Choice xmlns:v="urn:schemas-microsoft-com:vml" Requires="v">
                <p:oleObj spid="_x0000_s7189" name="Equation" r:id="rId11" imgW="380880" imgH="1790640" progId="Equation.DSMT4">
                  <p:embed/>
                </p:oleObj>
              </mc:Choice>
              <mc:Fallback>
                <p:oleObj name="Equation" r:id="rId11" imgW="380880" imgH="17906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8150" y="3009900"/>
                        <a:ext cx="38100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5"/>
          <p:cNvGraphicFramePr>
            <a:graphicFrameLocks noChangeAspect="1"/>
          </p:cNvGraphicFramePr>
          <p:nvPr/>
        </p:nvGraphicFramePr>
        <p:xfrm>
          <a:off x="539750" y="3175000"/>
          <a:ext cx="368300" cy="279400"/>
        </p:xfrm>
        <a:graphic>
          <a:graphicData uri="http://schemas.openxmlformats.org/presentationml/2006/ole">
            <mc:AlternateContent xmlns:mc="http://schemas.openxmlformats.org/markup-compatibility/2006">
              <mc:Choice xmlns:v="urn:schemas-microsoft-com:vml" Requires="v">
                <p:oleObj spid="_x0000_s7190" name="Equation" r:id="rId13" imgW="368280" imgH="279360" progId="Equation.DSMT4">
                  <p:embed/>
                </p:oleObj>
              </mc:Choice>
              <mc:Fallback>
                <p:oleObj name="Equation" r:id="rId13" imgW="368280" imgH="2793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9750" y="31750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6"/>
          <p:cNvGraphicFramePr>
            <a:graphicFrameLocks noChangeAspect="1"/>
          </p:cNvGraphicFramePr>
          <p:nvPr/>
        </p:nvGraphicFramePr>
        <p:xfrm>
          <a:off x="533400" y="3790950"/>
          <a:ext cx="381000" cy="292100"/>
        </p:xfrm>
        <a:graphic>
          <a:graphicData uri="http://schemas.openxmlformats.org/presentationml/2006/ole">
            <mc:AlternateContent xmlns:mc="http://schemas.openxmlformats.org/markup-compatibility/2006">
              <mc:Choice xmlns:v="urn:schemas-microsoft-com:vml" Requires="v">
                <p:oleObj spid="_x0000_s7191" name="Equation" r:id="rId15" imgW="380880" imgH="291960" progId="Equation.DSMT4">
                  <p:embed/>
                </p:oleObj>
              </mc:Choice>
              <mc:Fallback>
                <p:oleObj name="Equation" r:id="rId15" imgW="38088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37909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7"/>
          <p:cNvGraphicFramePr>
            <a:graphicFrameLocks noChangeAspect="1"/>
          </p:cNvGraphicFramePr>
          <p:nvPr/>
        </p:nvGraphicFramePr>
        <p:xfrm>
          <a:off x="546100" y="4476750"/>
          <a:ext cx="381000" cy="279400"/>
        </p:xfrm>
        <a:graphic>
          <a:graphicData uri="http://schemas.openxmlformats.org/presentationml/2006/ole">
            <mc:AlternateContent xmlns:mc="http://schemas.openxmlformats.org/markup-compatibility/2006">
              <mc:Choice xmlns:v="urn:schemas-microsoft-com:vml" Requires="v">
                <p:oleObj spid="_x0000_s7192" name="Equation" r:id="rId17" imgW="380880" imgH="279360" progId="Equation.DSMT4">
                  <p:embed/>
                </p:oleObj>
              </mc:Choice>
              <mc:Fallback>
                <p:oleObj name="Equation" r:id="rId17" imgW="380880" imgH="2793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6100" y="447675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 name="Object 8"/>
          <p:cNvGraphicFramePr>
            <a:graphicFrameLocks noChangeAspect="1"/>
          </p:cNvGraphicFramePr>
          <p:nvPr/>
        </p:nvGraphicFramePr>
        <p:xfrm>
          <a:off x="1003300" y="3162300"/>
          <a:ext cx="800100" cy="292100"/>
        </p:xfrm>
        <a:graphic>
          <a:graphicData uri="http://schemas.openxmlformats.org/presentationml/2006/ole">
            <mc:AlternateContent xmlns:mc="http://schemas.openxmlformats.org/markup-compatibility/2006">
              <mc:Choice xmlns:v="urn:schemas-microsoft-com:vml" Requires="v">
                <p:oleObj spid="_x0000_s7193" name="Equation" r:id="rId19" imgW="799920" imgH="291960" progId="Equation.DSMT4">
                  <p:embed/>
                </p:oleObj>
              </mc:Choice>
              <mc:Fallback>
                <p:oleObj name="Equation" r:id="rId19" imgW="799920" imgH="2919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003300" y="31623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 name="Object 9"/>
          <p:cNvGraphicFramePr>
            <a:graphicFrameLocks noChangeAspect="1"/>
          </p:cNvGraphicFramePr>
          <p:nvPr/>
        </p:nvGraphicFramePr>
        <p:xfrm>
          <a:off x="996950" y="3771900"/>
          <a:ext cx="800100" cy="292100"/>
        </p:xfrm>
        <a:graphic>
          <a:graphicData uri="http://schemas.openxmlformats.org/presentationml/2006/ole">
            <mc:AlternateContent xmlns:mc="http://schemas.openxmlformats.org/markup-compatibility/2006">
              <mc:Choice xmlns:v="urn:schemas-microsoft-com:vml" Requires="v">
                <p:oleObj spid="_x0000_s7194" name="Equation" r:id="rId21" imgW="799920" imgH="291960" progId="Equation.DSMT4">
                  <p:embed/>
                </p:oleObj>
              </mc:Choice>
              <mc:Fallback>
                <p:oleObj name="Equation" r:id="rId21" imgW="799920" imgH="2919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96950" y="37719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 name="Object 10"/>
          <p:cNvGraphicFramePr>
            <a:graphicFrameLocks noChangeAspect="1"/>
          </p:cNvGraphicFramePr>
          <p:nvPr/>
        </p:nvGraphicFramePr>
        <p:xfrm>
          <a:off x="1003300" y="4464050"/>
          <a:ext cx="952500" cy="279400"/>
        </p:xfrm>
        <a:graphic>
          <a:graphicData uri="http://schemas.openxmlformats.org/presentationml/2006/ole">
            <mc:AlternateContent xmlns:mc="http://schemas.openxmlformats.org/markup-compatibility/2006">
              <mc:Choice xmlns:v="urn:schemas-microsoft-com:vml" Requires="v">
                <p:oleObj spid="_x0000_s7195" name="Equation" r:id="rId23" imgW="952200" imgH="279360" progId="Equation.DSMT4">
                  <p:embed/>
                </p:oleObj>
              </mc:Choice>
              <mc:Fallback>
                <p:oleObj name="Equation" r:id="rId23" imgW="952200" imgH="27936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003300" y="4464050"/>
                        <a:ext cx="95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 name="Object 15"/>
          <p:cNvGraphicFramePr>
            <a:graphicFrameLocks noChangeAspect="1"/>
          </p:cNvGraphicFramePr>
          <p:nvPr/>
        </p:nvGraphicFramePr>
        <p:xfrm>
          <a:off x="4044950" y="3727450"/>
          <a:ext cx="1143000" cy="292100"/>
        </p:xfrm>
        <a:graphic>
          <a:graphicData uri="http://schemas.openxmlformats.org/presentationml/2006/ole">
            <mc:AlternateContent xmlns:mc="http://schemas.openxmlformats.org/markup-compatibility/2006">
              <mc:Choice xmlns:v="urn:schemas-microsoft-com:vml" Requires="v">
                <p:oleObj spid="_x0000_s7196" name="Equation" r:id="rId25" imgW="1143000" imgH="291960" progId="Equation.DSMT4">
                  <p:embed/>
                </p:oleObj>
              </mc:Choice>
              <mc:Fallback>
                <p:oleObj name="Equation" r:id="rId25" imgW="1143000" imgH="29196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044950" y="372745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 name="Object 16"/>
          <p:cNvGraphicFramePr>
            <a:graphicFrameLocks noChangeAspect="1"/>
          </p:cNvGraphicFramePr>
          <p:nvPr/>
        </p:nvGraphicFramePr>
        <p:xfrm>
          <a:off x="5187950" y="3810000"/>
          <a:ext cx="736600" cy="228600"/>
        </p:xfrm>
        <a:graphic>
          <a:graphicData uri="http://schemas.openxmlformats.org/presentationml/2006/ole">
            <mc:AlternateContent xmlns:mc="http://schemas.openxmlformats.org/markup-compatibility/2006">
              <mc:Choice xmlns:v="urn:schemas-microsoft-com:vml" Requires="v">
                <p:oleObj spid="_x0000_s7197" name="Equation" r:id="rId27" imgW="736560" imgH="228600" progId="Equation.DSMT4">
                  <p:embed/>
                </p:oleObj>
              </mc:Choice>
              <mc:Fallback>
                <p:oleObj name="Equation" r:id="rId27" imgW="736560" imgH="22860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187950" y="3810000"/>
                        <a:ext cx="736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4038600" y="3764920"/>
            <a:ext cx="3300904" cy="523220"/>
          </a:xfrm>
          <a:prstGeom prst="rect">
            <a:avLst/>
          </a:prstGeom>
        </p:spPr>
        <p:txBody>
          <a:bodyPr wrap="none">
            <a:spAutoFit/>
          </a:bodyPr>
          <a:lstStyle/>
          <a:p>
            <a:r>
              <a:rPr lang="en-US" sz="2800" dirty="0">
                <a:solidFill>
                  <a:srgbClr val="000099"/>
                </a:solidFill>
              </a:rPr>
              <a:t>= (2 ⋅ 3 ⋅ 5) ⋅ (3 ⋅ 3 ⋅ 7)</a:t>
            </a:r>
            <a:endParaRPr lang="en-US" sz="2800" dirty="0"/>
          </a:p>
        </p:txBody>
      </p:sp>
      <p:sp>
        <p:nvSpPr>
          <p:cNvPr id="14" name="Rectangle 13"/>
          <p:cNvSpPr/>
          <p:nvPr/>
        </p:nvSpPr>
        <p:spPr>
          <a:xfrm>
            <a:off x="4014296" y="2438400"/>
            <a:ext cx="2912977" cy="523220"/>
          </a:xfrm>
          <a:prstGeom prst="rect">
            <a:avLst/>
          </a:prstGeom>
        </p:spPr>
        <p:txBody>
          <a:bodyPr wrap="none">
            <a:spAutoFit/>
          </a:bodyPr>
          <a:lstStyle/>
          <a:p>
            <a:r>
              <a:rPr lang="en-US" sz="2800" dirty="0">
                <a:solidFill>
                  <a:srgbClr val="000099"/>
                </a:solidFill>
              </a:rPr>
              <a:t>=      </a:t>
            </a:r>
            <a:r>
              <a:rPr lang="en-US" sz="2800" dirty="0">
                <a:solidFill>
                  <a:srgbClr val="FF00FF"/>
                </a:solidFill>
              </a:rPr>
              <a:t>27       ⋅       </a:t>
            </a:r>
            <a:r>
              <a:rPr lang="en-US" sz="2800" dirty="0">
                <a:solidFill>
                  <a:srgbClr val="9900CC"/>
                </a:solidFill>
              </a:rPr>
              <a:t>70</a:t>
            </a:r>
            <a:r>
              <a:rPr lang="en-US" sz="2800" dirty="0">
                <a:solidFill>
                  <a:srgbClr val="FF00FF"/>
                </a:solidFill>
              </a:rPr>
              <a:t> </a:t>
            </a:r>
            <a:endParaRPr lang="en-US" sz="2800" dirty="0"/>
          </a:p>
        </p:txBody>
      </p:sp>
      <p:sp>
        <p:nvSpPr>
          <p:cNvPr id="13" name="Rectangle 12"/>
          <p:cNvSpPr/>
          <p:nvPr/>
        </p:nvSpPr>
        <p:spPr>
          <a:xfrm>
            <a:off x="4014296" y="1795790"/>
            <a:ext cx="3300904" cy="523220"/>
          </a:xfrm>
          <a:prstGeom prst="rect">
            <a:avLst/>
          </a:prstGeom>
        </p:spPr>
        <p:txBody>
          <a:bodyPr wrap="none">
            <a:spAutoFit/>
          </a:bodyPr>
          <a:lstStyle/>
          <a:p>
            <a:r>
              <a:rPr lang="en-US" sz="2800" dirty="0">
                <a:solidFill>
                  <a:srgbClr val="000099"/>
                </a:solidFill>
              </a:rPr>
              <a:t>= (3 ⋅ 3 ⋅ 3) ⋅ (2 ⋅ 5 ⋅ 7)</a:t>
            </a:r>
            <a:endParaRPr lang="en-US" sz="2800" dirty="0"/>
          </a:p>
        </p:txBody>
      </p:sp>
      <p:sp>
        <p:nvSpPr>
          <p:cNvPr id="20" name="Rectangle 19"/>
          <p:cNvSpPr/>
          <p:nvPr/>
        </p:nvSpPr>
        <p:spPr>
          <a:xfrm>
            <a:off x="4038600" y="4267200"/>
            <a:ext cx="2912977" cy="523220"/>
          </a:xfrm>
          <a:prstGeom prst="rect">
            <a:avLst/>
          </a:prstGeom>
        </p:spPr>
        <p:txBody>
          <a:bodyPr wrap="none">
            <a:spAutoFit/>
          </a:bodyPr>
          <a:lstStyle/>
          <a:p>
            <a:r>
              <a:rPr lang="en-US" sz="2800" dirty="0">
                <a:solidFill>
                  <a:srgbClr val="000099"/>
                </a:solidFill>
              </a:rPr>
              <a:t>=      </a:t>
            </a:r>
            <a:r>
              <a:rPr lang="en-US" sz="2800" dirty="0">
                <a:solidFill>
                  <a:srgbClr val="FF00FF"/>
                </a:solidFill>
              </a:rPr>
              <a:t>30       ⋅       </a:t>
            </a:r>
            <a:r>
              <a:rPr lang="en-US" sz="2800" dirty="0">
                <a:solidFill>
                  <a:srgbClr val="9900CC"/>
                </a:solidFill>
              </a:rPr>
              <a:t>63</a:t>
            </a:r>
            <a:r>
              <a:rPr lang="en-US" sz="2800" dirty="0">
                <a:solidFill>
                  <a:srgbClr val="FF00FF"/>
                </a:solidFill>
              </a:rPr>
              <a:t> </a:t>
            </a:r>
            <a:endParaRPr lang="en-US" sz="2800" dirty="0"/>
          </a:p>
        </p:txBody>
      </p:sp>
      <p:sp>
        <p:nvSpPr>
          <p:cNvPr id="2" name="Title 1"/>
          <p:cNvSpPr>
            <a:spLocks noGrp="1"/>
          </p:cNvSpPr>
          <p:nvPr>
            <p:ph type="title"/>
          </p:nvPr>
        </p:nvSpPr>
        <p:spPr/>
        <p:txBody>
          <a:bodyPr/>
          <a:lstStyle/>
          <a:p>
            <a:r>
              <a:rPr lang="en-US" dirty="0"/>
              <a:t>Example 7</a:t>
            </a:r>
          </a:p>
        </p:txBody>
      </p:sp>
      <p:sp>
        <p:nvSpPr>
          <p:cNvPr id="16" name="Right Brace 15"/>
          <p:cNvSpPr/>
          <p:nvPr/>
        </p:nvSpPr>
        <p:spPr>
          <a:xfrm rot="5400000">
            <a:off x="4876800" y="1828800"/>
            <a:ext cx="152400" cy="10668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Right Brace 16"/>
          <p:cNvSpPr/>
          <p:nvPr/>
        </p:nvSpPr>
        <p:spPr>
          <a:xfrm rot="5400000">
            <a:off x="6477000" y="1828800"/>
            <a:ext cx="152400" cy="10668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Right Brace 7"/>
          <p:cNvSpPr/>
          <p:nvPr/>
        </p:nvSpPr>
        <p:spPr>
          <a:xfrm rot="5400000">
            <a:off x="4896555" y="3733800"/>
            <a:ext cx="152400" cy="10668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ight Brace 8"/>
          <p:cNvSpPr/>
          <p:nvPr/>
        </p:nvSpPr>
        <p:spPr>
          <a:xfrm rot="5400000">
            <a:off x="6496755" y="3733800"/>
            <a:ext cx="152400" cy="10668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Rectangle 9"/>
          <p:cNvSpPr/>
          <p:nvPr/>
        </p:nvSpPr>
        <p:spPr>
          <a:xfrm>
            <a:off x="457200" y="1795790"/>
            <a:ext cx="915635" cy="523220"/>
          </a:xfrm>
          <a:prstGeom prst="rect">
            <a:avLst/>
          </a:prstGeom>
        </p:spPr>
        <p:txBody>
          <a:bodyPr wrap="none">
            <a:spAutoFit/>
          </a:bodyPr>
          <a:lstStyle/>
          <a:p>
            <a:r>
              <a:rPr lang="en-US" sz="2800" dirty="0">
                <a:solidFill>
                  <a:srgbClr val="FF0000"/>
                </a:solidFill>
              </a:rPr>
              <a:t>1890</a:t>
            </a:r>
            <a:endParaRPr lang="en-US" sz="2800" dirty="0"/>
          </a:p>
        </p:txBody>
      </p:sp>
      <p:sp>
        <p:nvSpPr>
          <p:cNvPr id="11" name="Rectangle 10"/>
          <p:cNvSpPr/>
          <p:nvPr/>
        </p:nvSpPr>
        <p:spPr>
          <a:xfrm>
            <a:off x="457200" y="3764920"/>
            <a:ext cx="915635" cy="523220"/>
          </a:xfrm>
          <a:prstGeom prst="rect">
            <a:avLst/>
          </a:prstGeom>
        </p:spPr>
        <p:txBody>
          <a:bodyPr wrap="none">
            <a:spAutoFit/>
          </a:bodyPr>
          <a:lstStyle/>
          <a:p>
            <a:r>
              <a:rPr lang="en-US" sz="2800" dirty="0">
                <a:solidFill>
                  <a:srgbClr val="FF0000"/>
                </a:solidFill>
              </a:rPr>
              <a:t>1890</a:t>
            </a:r>
            <a:endParaRPr lang="en-US" sz="2800" dirty="0"/>
          </a:p>
        </p:txBody>
      </p:sp>
      <p:sp>
        <p:nvSpPr>
          <p:cNvPr id="12" name="Rectangle 11"/>
          <p:cNvSpPr/>
          <p:nvPr/>
        </p:nvSpPr>
        <p:spPr>
          <a:xfrm>
            <a:off x="1295400" y="1795790"/>
            <a:ext cx="2864887" cy="523220"/>
          </a:xfrm>
          <a:prstGeom prst="rect">
            <a:avLst/>
          </a:prstGeom>
        </p:spPr>
        <p:txBody>
          <a:bodyPr wrap="none">
            <a:spAutoFit/>
          </a:bodyPr>
          <a:lstStyle/>
          <a:p>
            <a:r>
              <a:rPr lang="en-US" sz="2800" dirty="0">
                <a:solidFill>
                  <a:srgbClr val="000099"/>
                </a:solidFill>
              </a:rPr>
              <a:t>= 2 ⋅ 3 ⋅ 3 ⋅ 3 ⋅ 5 ⋅ 7</a:t>
            </a:r>
            <a:endParaRPr lang="en-US" sz="2800" dirty="0"/>
          </a:p>
        </p:txBody>
      </p:sp>
      <p:sp>
        <p:nvSpPr>
          <p:cNvPr id="15" name="Rectangle 14"/>
          <p:cNvSpPr/>
          <p:nvPr/>
        </p:nvSpPr>
        <p:spPr>
          <a:xfrm>
            <a:off x="1295400" y="3764920"/>
            <a:ext cx="2946640" cy="523220"/>
          </a:xfrm>
          <a:prstGeom prst="rect">
            <a:avLst/>
          </a:prstGeom>
        </p:spPr>
        <p:txBody>
          <a:bodyPr wrap="none">
            <a:spAutoFit/>
          </a:bodyPr>
          <a:lstStyle/>
          <a:p>
            <a:r>
              <a:rPr lang="en-US" sz="2800" dirty="0">
                <a:solidFill>
                  <a:srgbClr val="000099"/>
                </a:solidFill>
              </a:rPr>
              <a:t>= 2 ⋅ 3 ⋅ 3 ⋅ 3 ⋅ 5 ⋅ 7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4" grpId="0"/>
      <p:bldP spid="13" grpId="0"/>
      <p:bldP spid="20" grpId="0"/>
      <p:bldP spid="16" grpId="0" animBg="1"/>
      <p:bldP spid="17" grpId="0" animBg="1"/>
      <p:bldP spid="8" grpId="0" animBg="1"/>
      <p:bldP spid="9" grpId="0" animBg="1"/>
      <p:bldP spid="11" grpId="0"/>
      <p:bldP spid="12"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4014296" y="2438400"/>
            <a:ext cx="2912977" cy="523220"/>
          </a:xfrm>
          <a:prstGeom prst="rect">
            <a:avLst/>
          </a:prstGeom>
        </p:spPr>
        <p:txBody>
          <a:bodyPr wrap="none">
            <a:spAutoFit/>
          </a:bodyPr>
          <a:lstStyle/>
          <a:p>
            <a:r>
              <a:rPr lang="en-US" sz="2800" dirty="0">
                <a:solidFill>
                  <a:srgbClr val="000099"/>
                </a:solidFill>
              </a:rPr>
              <a:t>=      </a:t>
            </a:r>
            <a:r>
              <a:rPr lang="en-US" sz="2800" dirty="0">
                <a:solidFill>
                  <a:srgbClr val="FF00FF"/>
                </a:solidFill>
              </a:rPr>
              <a:t>42       ⋅       </a:t>
            </a:r>
            <a:r>
              <a:rPr lang="en-US" sz="2800" dirty="0">
                <a:solidFill>
                  <a:srgbClr val="9900CC"/>
                </a:solidFill>
              </a:rPr>
              <a:t>45</a:t>
            </a:r>
            <a:r>
              <a:rPr lang="en-US" sz="2800" dirty="0">
                <a:solidFill>
                  <a:srgbClr val="FF00FF"/>
                </a:solidFill>
              </a:rPr>
              <a:t> </a:t>
            </a:r>
            <a:endParaRPr lang="en-US" sz="2800" dirty="0"/>
          </a:p>
        </p:txBody>
      </p:sp>
      <p:sp>
        <p:nvSpPr>
          <p:cNvPr id="12" name="Rectangle 11"/>
          <p:cNvSpPr/>
          <p:nvPr/>
        </p:nvSpPr>
        <p:spPr>
          <a:xfrm>
            <a:off x="4014296" y="1795790"/>
            <a:ext cx="3300904" cy="523220"/>
          </a:xfrm>
          <a:prstGeom prst="rect">
            <a:avLst/>
          </a:prstGeom>
        </p:spPr>
        <p:txBody>
          <a:bodyPr wrap="none">
            <a:spAutoFit/>
          </a:bodyPr>
          <a:lstStyle/>
          <a:p>
            <a:r>
              <a:rPr lang="en-US" sz="2800" dirty="0">
                <a:solidFill>
                  <a:srgbClr val="000099"/>
                </a:solidFill>
              </a:rPr>
              <a:t>= (2 ⋅ 3 ⋅ 7) ⋅ (3 ⋅ 3 ⋅ 5)</a:t>
            </a:r>
            <a:endParaRPr lang="en-US" sz="2800" dirty="0"/>
          </a:p>
        </p:txBody>
      </p:sp>
      <p:sp>
        <p:nvSpPr>
          <p:cNvPr id="10" name="Content Placeholder 9"/>
          <p:cNvSpPr>
            <a:spLocks noGrp="1"/>
          </p:cNvSpPr>
          <p:nvPr>
            <p:ph idx="1"/>
          </p:nvPr>
        </p:nvSpPr>
        <p:spPr/>
        <p:txBody>
          <a:bodyPr>
            <a:normAutofit/>
          </a:bodyPr>
          <a:lstStyle/>
          <a:p>
            <a:endParaRPr lang="en-US" dirty="0"/>
          </a:p>
          <a:p>
            <a:pPr>
              <a:tabLst>
                <a:tab pos="403225" algn="l"/>
              </a:tabLst>
            </a:pPr>
            <a:endParaRPr lang="en-US" dirty="0"/>
          </a:p>
          <a:p>
            <a:pPr>
              <a:tabLst>
                <a:tab pos="403225" algn="l"/>
              </a:tabLst>
            </a:pPr>
            <a:endParaRPr lang="en-US" dirty="0"/>
          </a:p>
          <a:p>
            <a:pPr>
              <a:tabLst>
                <a:tab pos="403225" algn="l"/>
              </a:tabLst>
            </a:pPr>
            <a:endParaRPr lang="en-US" dirty="0"/>
          </a:p>
          <a:p>
            <a:pPr>
              <a:tabLst>
                <a:tab pos="403225" algn="l"/>
              </a:tabLst>
            </a:pPr>
            <a:r>
              <a:rPr lang="en-US" dirty="0"/>
              <a:t>So </a:t>
            </a:r>
            <a:r>
              <a:rPr lang="en-US" dirty="0">
                <a:solidFill>
                  <a:srgbClr val="0000FF"/>
                </a:solidFill>
              </a:rPr>
              <a:t>27</a:t>
            </a:r>
            <a:r>
              <a:rPr lang="en-US" dirty="0"/>
              <a:t> divides into </a:t>
            </a:r>
            <a:r>
              <a:rPr lang="en-US" dirty="0">
                <a:solidFill>
                  <a:srgbClr val="FF0000"/>
                </a:solidFill>
              </a:rPr>
              <a:t>1890</a:t>
            </a:r>
            <a:r>
              <a:rPr lang="en-US" dirty="0"/>
              <a:t>   </a:t>
            </a:r>
            <a:r>
              <a:rPr lang="en-US" dirty="0">
                <a:solidFill>
                  <a:srgbClr val="9900CC"/>
                </a:solidFill>
              </a:rPr>
              <a:t>70</a:t>
            </a:r>
            <a:r>
              <a:rPr lang="en-US" dirty="0"/>
              <a:t> times; </a:t>
            </a:r>
          </a:p>
          <a:p>
            <a:pPr>
              <a:tabLst>
                <a:tab pos="403225" algn="l"/>
              </a:tabLst>
            </a:pPr>
            <a:r>
              <a:rPr lang="en-US" dirty="0"/>
              <a:t>	</a:t>
            </a:r>
            <a:r>
              <a:rPr lang="en-US" dirty="0">
                <a:solidFill>
                  <a:srgbClr val="0000FF"/>
                </a:solidFill>
              </a:rPr>
              <a:t>30</a:t>
            </a:r>
            <a:r>
              <a:rPr lang="en-US" dirty="0"/>
              <a:t> divides into </a:t>
            </a:r>
            <a:r>
              <a:rPr lang="en-US" dirty="0">
                <a:solidFill>
                  <a:srgbClr val="FF0000"/>
                </a:solidFill>
              </a:rPr>
              <a:t>1890</a:t>
            </a:r>
            <a:r>
              <a:rPr lang="en-US" dirty="0"/>
              <a:t>   </a:t>
            </a:r>
            <a:r>
              <a:rPr lang="en-US" dirty="0">
                <a:solidFill>
                  <a:srgbClr val="9900CC"/>
                </a:solidFill>
              </a:rPr>
              <a:t>63</a:t>
            </a:r>
            <a:r>
              <a:rPr lang="en-US" dirty="0"/>
              <a:t> times; </a:t>
            </a:r>
          </a:p>
          <a:p>
            <a:pPr>
              <a:tabLst>
                <a:tab pos="403225" algn="l"/>
              </a:tabLst>
            </a:pPr>
            <a:r>
              <a:rPr lang="en-US" dirty="0"/>
              <a:t>	</a:t>
            </a:r>
            <a:r>
              <a:rPr lang="en-US" dirty="0">
                <a:solidFill>
                  <a:srgbClr val="0000FF"/>
                </a:solidFill>
              </a:rPr>
              <a:t>42</a:t>
            </a:r>
            <a:r>
              <a:rPr lang="en-US" dirty="0"/>
              <a:t> divides into </a:t>
            </a:r>
            <a:r>
              <a:rPr lang="en-US" dirty="0">
                <a:solidFill>
                  <a:srgbClr val="FF0000"/>
                </a:solidFill>
              </a:rPr>
              <a:t>1890</a:t>
            </a:r>
            <a:r>
              <a:rPr lang="en-US" dirty="0"/>
              <a:t>   </a:t>
            </a:r>
            <a:r>
              <a:rPr lang="en-US" dirty="0">
                <a:solidFill>
                  <a:srgbClr val="9900CC"/>
                </a:solidFill>
              </a:rPr>
              <a:t>45</a:t>
            </a:r>
            <a:r>
              <a:rPr lang="en-US" dirty="0"/>
              <a:t> times. </a:t>
            </a:r>
          </a:p>
          <a:p>
            <a:pPr>
              <a:spcBef>
                <a:spcPts val="2400"/>
              </a:spcBef>
              <a:tabLst>
                <a:tab pos="3538538" algn="l"/>
              </a:tabLst>
            </a:pPr>
            <a:endParaRPr lang="en-US" dirty="0">
              <a:solidFill>
                <a:srgbClr val="FF00FF"/>
              </a:solidFill>
            </a:endParaRPr>
          </a:p>
          <a:p>
            <a:pPr>
              <a:spcBef>
                <a:spcPts val="2400"/>
              </a:spcBef>
              <a:tabLst>
                <a:tab pos="3538538" algn="l"/>
              </a:tabLst>
            </a:pPr>
            <a:endParaRPr lang="en-US" dirty="0">
              <a:solidFill>
                <a:srgbClr val="FF00FF"/>
              </a:solidFill>
            </a:endParaRPr>
          </a:p>
          <a:p>
            <a:endParaRPr lang="en-US" dirty="0"/>
          </a:p>
        </p:txBody>
      </p:sp>
      <p:sp>
        <p:nvSpPr>
          <p:cNvPr id="2" name="Title 1"/>
          <p:cNvSpPr>
            <a:spLocks noGrp="1"/>
          </p:cNvSpPr>
          <p:nvPr>
            <p:ph type="title"/>
          </p:nvPr>
        </p:nvSpPr>
        <p:spPr/>
        <p:txBody>
          <a:bodyPr/>
          <a:lstStyle/>
          <a:p>
            <a:r>
              <a:rPr lang="en-US" dirty="0"/>
              <a:t>Example 7 (cont.)</a:t>
            </a:r>
          </a:p>
        </p:txBody>
      </p:sp>
      <p:sp>
        <p:nvSpPr>
          <p:cNvPr id="7" name="Right Brace 6"/>
          <p:cNvSpPr/>
          <p:nvPr/>
        </p:nvSpPr>
        <p:spPr>
          <a:xfrm rot="5400000">
            <a:off x="4876800" y="1828800"/>
            <a:ext cx="152400" cy="10668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Right Brace 7"/>
          <p:cNvSpPr/>
          <p:nvPr/>
        </p:nvSpPr>
        <p:spPr>
          <a:xfrm rot="5400000">
            <a:off x="6477000" y="1828800"/>
            <a:ext cx="152400" cy="10668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457200" y="1795790"/>
            <a:ext cx="915635" cy="523220"/>
          </a:xfrm>
          <a:prstGeom prst="rect">
            <a:avLst/>
          </a:prstGeom>
        </p:spPr>
        <p:txBody>
          <a:bodyPr wrap="none">
            <a:spAutoFit/>
          </a:bodyPr>
          <a:lstStyle/>
          <a:p>
            <a:r>
              <a:rPr lang="en-US" sz="2800" dirty="0">
                <a:solidFill>
                  <a:srgbClr val="FF0000"/>
                </a:solidFill>
              </a:rPr>
              <a:t>1890</a:t>
            </a:r>
            <a:endParaRPr lang="en-US" sz="2800" dirty="0"/>
          </a:p>
        </p:txBody>
      </p:sp>
      <p:sp>
        <p:nvSpPr>
          <p:cNvPr id="11" name="Rectangle 10"/>
          <p:cNvSpPr/>
          <p:nvPr/>
        </p:nvSpPr>
        <p:spPr>
          <a:xfrm>
            <a:off x="1295400" y="1795790"/>
            <a:ext cx="2864887" cy="523220"/>
          </a:xfrm>
          <a:prstGeom prst="rect">
            <a:avLst/>
          </a:prstGeom>
        </p:spPr>
        <p:txBody>
          <a:bodyPr wrap="none">
            <a:spAutoFit/>
          </a:bodyPr>
          <a:lstStyle/>
          <a:p>
            <a:r>
              <a:rPr lang="en-US" sz="2800" dirty="0">
                <a:solidFill>
                  <a:srgbClr val="000099"/>
                </a:solidFill>
              </a:rPr>
              <a:t>= 2 ⋅ 3 ⋅ 3 ⋅ 3 ⋅ 5 ⋅ 7</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2" grpId="0"/>
      <p:bldP spid="7" grpId="0" animBg="1"/>
      <p:bldP spid="8" grpId="0" animBg="1"/>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981200" y="4038600"/>
            <a:ext cx="304800" cy="3048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8199" name="Object 7"/>
          <p:cNvGraphicFramePr>
            <a:graphicFrameLocks noChangeAspect="1"/>
          </p:cNvGraphicFramePr>
          <p:nvPr/>
        </p:nvGraphicFramePr>
        <p:xfrm>
          <a:off x="1066800" y="4051300"/>
          <a:ext cx="1270000" cy="292100"/>
        </p:xfrm>
        <a:graphic>
          <a:graphicData uri="http://schemas.openxmlformats.org/presentationml/2006/ole">
            <mc:AlternateContent xmlns:mc="http://schemas.openxmlformats.org/markup-compatibility/2006">
              <mc:Choice xmlns:v="urn:schemas-microsoft-com:vml" Requires="v">
                <p:oleObj spid="_x0000_s8204" name="Equation" r:id="rId3" imgW="1269720" imgH="291960" progId="Equation.DSMT4">
                  <p:embed/>
                </p:oleObj>
              </mc:Choice>
              <mc:Fallback>
                <p:oleObj name="Equation" r:id="rId3" imgW="1269720" imgH="29196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40513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1651000" y="3429000"/>
            <a:ext cx="304800" cy="3810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8200" name="Object 8"/>
          <p:cNvGraphicFramePr>
            <a:graphicFrameLocks noChangeAspect="1"/>
          </p:cNvGraphicFramePr>
          <p:nvPr/>
        </p:nvGraphicFramePr>
        <p:xfrm>
          <a:off x="1066800" y="3441700"/>
          <a:ext cx="889000" cy="381000"/>
        </p:xfrm>
        <a:graphic>
          <a:graphicData uri="http://schemas.openxmlformats.org/presentationml/2006/ole">
            <mc:AlternateContent xmlns:mc="http://schemas.openxmlformats.org/markup-compatibility/2006">
              <mc:Choice xmlns:v="urn:schemas-microsoft-com:vml" Requires="v">
                <p:oleObj spid="_x0000_s8205" name="Equation" r:id="rId5" imgW="888840" imgH="380880" progId="Equation.DSMT4">
                  <p:embed/>
                </p:oleObj>
              </mc:Choice>
              <mc:Fallback>
                <p:oleObj name="Equation" r:id="rId5" imgW="888840" imgH="3808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3441700"/>
                        <a:ext cx="889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1308100" y="2997200"/>
            <a:ext cx="304800" cy="3810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8201" name="Object 9"/>
          <p:cNvGraphicFramePr>
            <a:graphicFrameLocks noChangeAspect="1"/>
          </p:cNvGraphicFramePr>
          <p:nvPr/>
        </p:nvGraphicFramePr>
        <p:xfrm>
          <a:off x="1066800" y="2984500"/>
          <a:ext cx="927100" cy="381000"/>
        </p:xfrm>
        <a:graphic>
          <a:graphicData uri="http://schemas.openxmlformats.org/presentationml/2006/ole">
            <mc:AlternateContent xmlns:mc="http://schemas.openxmlformats.org/markup-compatibility/2006">
              <mc:Choice xmlns:v="urn:schemas-microsoft-com:vml" Requires="v">
                <p:oleObj spid="_x0000_s8206" name="Equation" r:id="rId7" imgW="927000" imgH="380880" progId="Equation.DSMT4">
                  <p:embed/>
                </p:oleObj>
              </mc:Choice>
              <mc:Fallback>
                <p:oleObj name="Equation" r:id="rId7" imgW="927000" imgH="3808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2984500"/>
                        <a:ext cx="927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8</a:t>
            </a:r>
          </a:p>
        </p:txBody>
      </p:sp>
      <p:sp>
        <p:nvSpPr>
          <p:cNvPr id="3" name="Content Placeholder 2"/>
          <p:cNvSpPr>
            <a:spLocks noGrp="1"/>
          </p:cNvSpPr>
          <p:nvPr>
            <p:ph idx="1"/>
          </p:nvPr>
        </p:nvSpPr>
        <p:spPr/>
        <p:txBody>
          <a:bodyPr/>
          <a:lstStyle/>
          <a:p>
            <a:r>
              <a:rPr lang="en-US" dirty="0"/>
              <a:t>Find the LCM for </a:t>
            </a:r>
            <a:r>
              <a:rPr lang="en-US" dirty="0">
                <a:solidFill>
                  <a:srgbClr val="0000FF"/>
                </a:solidFill>
              </a:rPr>
              <a:t>12</a:t>
            </a:r>
            <a:r>
              <a:rPr lang="en-US" dirty="0"/>
              <a:t>, </a:t>
            </a:r>
            <a:r>
              <a:rPr lang="en-US" dirty="0">
                <a:solidFill>
                  <a:srgbClr val="0000FF"/>
                </a:solidFill>
              </a:rPr>
              <a:t>18</a:t>
            </a:r>
            <a:r>
              <a:rPr lang="en-US" dirty="0"/>
              <a:t>, and </a:t>
            </a:r>
            <a:r>
              <a:rPr lang="en-US" dirty="0">
                <a:solidFill>
                  <a:srgbClr val="0000FF"/>
                </a:solidFill>
              </a:rPr>
              <a:t>66</a:t>
            </a:r>
            <a:r>
              <a:rPr lang="en-US" dirty="0"/>
              <a:t>, and tell how many times each number divides into the LCM. </a:t>
            </a:r>
          </a:p>
          <a:p>
            <a:r>
              <a:rPr lang="en-US" b="1" dirty="0"/>
              <a:t>Solution</a:t>
            </a:r>
          </a:p>
          <a:p>
            <a:endParaRPr lang="en-US" b="1" dirty="0"/>
          </a:p>
          <a:p>
            <a:endParaRPr lang="en-US" b="1" dirty="0"/>
          </a:p>
          <a:p>
            <a:endParaRPr lang="en-US" b="1" dirty="0"/>
          </a:p>
          <a:p>
            <a:endParaRPr lang="en-US" dirty="0"/>
          </a:p>
        </p:txBody>
      </p:sp>
      <p:graphicFrame>
        <p:nvGraphicFramePr>
          <p:cNvPr id="356354" name="Object 2"/>
          <p:cNvGraphicFramePr>
            <a:graphicFrameLocks noChangeAspect="1"/>
          </p:cNvGraphicFramePr>
          <p:nvPr/>
        </p:nvGraphicFramePr>
        <p:xfrm>
          <a:off x="2209800" y="2933700"/>
          <a:ext cx="381000" cy="1422400"/>
        </p:xfrm>
        <a:graphic>
          <a:graphicData uri="http://schemas.openxmlformats.org/presentationml/2006/ole">
            <mc:AlternateContent xmlns:mc="http://schemas.openxmlformats.org/markup-compatibility/2006">
              <mc:Choice xmlns:v="urn:schemas-microsoft-com:vml" Requires="v">
                <p:oleObj spid="_x0000_s8207" name="Equation" r:id="rId9" imgW="380880" imgH="1422360" progId="Equation.DSMT4">
                  <p:embed/>
                </p:oleObj>
              </mc:Choice>
              <mc:Fallback>
                <p:oleObj name="Equation" r:id="rId9" imgW="380880" imgH="1422360"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2933700"/>
                        <a:ext cx="3810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6355" name="Object 3"/>
          <p:cNvGraphicFramePr>
            <a:graphicFrameLocks noChangeAspect="1"/>
          </p:cNvGraphicFramePr>
          <p:nvPr/>
        </p:nvGraphicFramePr>
        <p:xfrm>
          <a:off x="2590800" y="3505200"/>
          <a:ext cx="469900" cy="228600"/>
        </p:xfrm>
        <a:graphic>
          <a:graphicData uri="http://schemas.openxmlformats.org/presentationml/2006/ole">
            <mc:AlternateContent xmlns:mc="http://schemas.openxmlformats.org/markup-compatibility/2006">
              <mc:Choice xmlns:v="urn:schemas-microsoft-com:vml" Requires="v">
                <p:oleObj spid="_x0000_s8208" name="Equation" r:id="rId11" imgW="469800" imgH="228600" progId="Equation.DSMT4">
                  <p:embed/>
                </p:oleObj>
              </mc:Choice>
              <mc:Fallback>
                <p:oleObj name="Equation" r:id="rId11" imgW="469800" imgH="228600" progId="Equation.DSMT4">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90800" y="3505200"/>
                        <a:ext cx="469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609600" y="3048000"/>
          <a:ext cx="368300" cy="279400"/>
        </p:xfrm>
        <a:graphic>
          <a:graphicData uri="http://schemas.openxmlformats.org/presentationml/2006/ole">
            <mc:AlternateContent xmlns:mc="http://schemas.openxmlformats.org/markup-compatibility/2006">
              <mc:Choice xmlns:v="urn:schemas-microsoft-com:vml" Requires="v">
                <p:oleObj spid="_x0000_s8209" name="Equation" r:id="rId13" imgW="368280" imgH="279360" progId="Equation.DSMT4">
                  <p:embed/>
                </p:oleObj>
              </mc:Choice>
              <mc:Fallback>
                <p:oleObj name="Equation" r:id="rId13" imgW="368280" imgH="279360" progId="Equation.DSMT4">
                  <p:embed/>
                  <p:pic>
                    <p:nvPicPr>
                      <p:cNvPr id="0" name="Picture 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9600" y="30480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609600" y="3543300"/>
          <a:ext cx="368300" cy="292100"/>
        </p:xfrm>
        <a:graphic>
          <a:graphicData uri="http://schemas.openxmlformats.org/presentationml/2006/ole">
            <mc:AlternateContent xmlns:mc="http://schemas.openxmlformats.org/markup-compatibility/2006">
              <mc:Choice xmlns:v="urn:schemas-microsoft-com:vml" Requires="v">
                <p:oleObj spid="_x0000_s8210" name="Equation" r:id="rId15" imgW="368280" imgH="291960" progId="Equation.DSMT4">
                  <p:embed/>
                </p:oleObj>
              </mc:Choice>
              <mc:Fallback>
                <p:oleObj name="Equation" r:id="rId15" imgW="368280" imgH="291960" progId="Equation.DSMT4">
                  <p:embed/>
                  <p:pic>
                    <p:nvPicPr>
                      <p:cNvPr id="0" name="Picture 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9600" y="35433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609600" y="4051300"/>
          <a:ext cx="381000" cy="292100"/>
        </p:xfrm>
        <a:graphic>
          <a:graphicData uri="http://schemas.openxmlformats.org/presentationml/2006/ole">
            <mc:AlternateContent xmlns:mc="http://schemas.openxmlformats.org/markup-compatibility/2006">
              <mc:Choice xmlns:v="urn:schemas-microsoft-com:vml" Requires="v">
                <p:oleObj spid="_x0000_s8211" name="Equation" r:id="rId17" imgW="380880" imgH="291960" progId="Equation.DSMT4">
                  <p:embed/>
                </p:oleObj>
              </mc:Choice>
              <mc:Fallback>
                <p:oleObj name="Equation" r:id="rId17" imgW="380880" imgH="291960" progId="Equation.DSMT4">
                  <p:embed/>
                  <p:pic>
                    <p:nvPicPr>
                      <p:cNvPr id="0" name="Picture 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 y="40513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3124200" y="3441700"/>
          <a:ext cx="1130300" cy="292100"/>
        </p:xfrm>
        <a:graphic>
          <a:graphicData uri="http://schemas.openxmlformats.org/presentationml/2006/ole">
            <mc:AlternateContent xmlns:mc="http://schemas.openxmlformats.org/markup-compatibility/2006">
              <mc:Choice xmlns:v="urn:schemas-microsoft-com:vml" Requires="v">
                <p:oleObj spid="_x0000_s8212" name="Equation" r:id="rId19" imgW="1130040" imgH="291960" progId="Equation.DSMT4">
                  <p:embed/>
                </p:oleObj>
              </mc:Choice>
              <mc:Fallback>
                <p:oleObj name="Equation" r:id="rId19" imgW="1130040" imgH="2919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124200" y="34417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267200" y="3505200"/>
          <a:ext cx="622300" cy="228600"/>
        </p:xfrm>
        <a:graphic>
          <a:graphicData uri="http://schemas.openxmlformats.org/presentationml/2006/ole">
            <mc:AlternateContent xmlns:mc="http://schemas.openxmlformats.org/markup-compatibility/2006">
              <mc:Choice xmlns:v="urn:schemas-microsoft-com:vml" Requires="v">
                <p:oleObj spid="_x0000_s8213" name="Equation" r:id="rId21" imgW="622080" imgH="228600" progId="Equation.DSMT4">
                  <p:embed/>
                </p:oleObj>
              </mc:Choice>
              <mc:Fallback>
                <p:oleObj name="Equation" r:id="rId21" imgW="622080" imgH="22860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67200" y="3505200"/>
                        <a:ext cx="622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19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5635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5635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20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Understand the meaning of the term </a:t>
            </a:r>
            <a:r>
              <a:rPr lang="en-US" b="1" dirty="0"/>
              <a:t>least common multiple</a:t>
            </a:r>
            <a:r>
              <a:rPr lang="en-US" dirty="0"/>
              <a:t>.</a:t>
            </a:r>
            <a:r>
              <a:rPr lang="en-US" b="1" dirty="0"/>
              <a:t> </a:t>
            </a:r>
          </a:p>
          <a:p>
            <a:pPr marL="341313" indent="-341313">
              <a:buFont typeface="Courier New" pitchFamily="49" charset="0"/>
              <a:buChar char="o"/>
            </a:pPr>
            <a:r>
              <a:rPr lang="en-US" dirty="0"/>
              <a:t>Use prime factorizations to find the least common multiple of a set of numbers. </a:t>
            </a:r>
          </a:p>
          <a:p>
            <a:pPr marL="341313" indent="-341313">
              <a:buFont typeface="Courier New" pitchFamily="49" charset="0"/>
              <a:buChar char="o"/>
            </a:pPr>
            <a:r>
              <a:rPr lang="en-US" dirty="0"/>
              <a:t>Recognize the application of the LCM concept in a word problem.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3543300" y="3987800"/>
            <a:ext cx="2831224" cy="523220"/>
          </a:xfrm>
          <a:prstGeom prst="rect">
            <a:avLst/>
          </a:prstGeom>
        </p:spPr>
        <p:txBody>
          <a:bodyPr wrap="none">
            <a:spAutoFit/>
          </a:bodyPr>
          <a:lstStyle/>
          <a:p>
            <a:r>
              <a:rPr lang="en-US" sz="2800" dirty="0">
                <a:solidFill>
                  <a:srgbClr val="000099"/>
                </a:solidFill>
              </a:rPr>
              <a:t>=      </a:t>
            </a:r>
            <a:r>
              <a:rPr lang="en-US" sz="2800" dirty="0">
                <a:solidFill>
                  <a:srgbClr val="FF00FF"/>
                </a:solidFill>
              </a:rPr>
              <a:t>18       ⋅      </a:t>
            </a:r>
            <a:r>
              <a:rPr lang="en-US" sz="2800" dirty="0">
                <a:solidFill>
                  <a:srgbClr val="9900CC"/>
                </a:solidFill>
              </a:rPr>
              <a:t>22</a:t>
            </a:r>
            <a:r>
              <a:rPr lang="en-US" sz="2800" dirty="0">
                <a:solidFill>
                  <a:srgbClr val="FF00FF"/>
                </a:solidFill>
              </a:rPr>
              <a:t> </a:t>
            </a:r>
            <a:endParaRPr lang="en-US" sz="2800" dirty="0"/>
          </a:p>
        </p:txBody>
      </p:sp>
      <p:sp>
        <p:nvSpPr>
          <p:cNvPr id="13" name="Rectangle 12"/>
          <p:cNvSpPr/>
          <p:nvPr/>
        </p:nvSpPr>
        <p:spPr>
          <a:xfrm>
            <a:off x="3543300" y="2006600"/>
            <a:ext cx="2831224" cy="523220"/>
          </a:xfrm>
          <a:prstGeom prst="rect">
            <a:avLst/>
          </a:prstGeom>
        </p:spPr>
        <p:txBody>
          <a:bodyPr wrap="none">
            <a:spAutoFit/>
          </a:bodyPr>
          <a:lstStyle/>
          <a:p>
            <a:r>
              <a:rPr lang="en-US" sz="2800" dirty="0">
                <a:solidFill>
                  <a:srgbClr val="000099"/>
                </a:solidFill>
              </a:rPr>
              <a:t>=      </a:t>
            </a:r>
            <a:r>
              <a:rPr lang="en-US" sz="2800" dirty="0">
                <a:solidFill>
                  <a:srgbClr val="FF00FF"/>
                </a:solidFill>
              </a:rPr>
              <a:t>12       ⋅       </a:t>
            </a:r>
            <a:r>
              <a:rPr lang="en-US" sz="2800" dirty="0">
                <a:solidFill>
                  <a:srgbClr val="9900CC"/>
                </a:solidFill>
              </a:rPr>
              <a:t>33</a:t>
            </a:r>
            <a:endParaRPr lang="en-US" sz="2800" dirty="0"/>
          </a:p>
        </p:txBody>
      </p:sp>
      <p:sp>
        <p:nvSpPr>
          <p:cNvPr id="2" name="Title 1"/>
          <p:cNvSpPr>
            <a:spLocks noGrp="1"/>
          </p:cNvSpPr>
          <p:nvPr>
            <p:ph type="title"/>
          </p:nvPr>
        </p:nvSpPr>
        <p:spPr/>
        <p:txBody>
          <a:bodyPr/>
          <a:lstStyle/>
          <a:p>
            <a:r>
              <a:rPr lang="en-US" dirty="0"/>
              <a:t>Example 8</a:t>
            </a:r>
          </a:p>
        </p:txBody>
      </p:sp>
      <p:sp>
        <p:nvSpPr>
          <p:cNvPr id="10" name="Right Brace 9"/>
          <p:cNvSpPr/>
          <p:nvPr/>
        </p:nvSpPr>
        <p:spPr>
          <a:xfrm rot="5400000">
            <a:off x="4495800" y="1371600"/>
            <a:ext cx="152400" cy="10668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ight Brace 10"/>
          <p:cNvSpPr/>
          <p:nvPr/>
        </p:nvSpPr>
        <p:spPr>
          <a:xfrm rot="5400000">
            <a:off x="5943600" y="1447800"/>
            <a:ext cx="76200" cy="8382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ight Brace 5"/>
          <p:cNvSpPr/>
          <p:nvPr/>
        </p:nvSpPr>
        <p:spPr>
          <a:xfrm rot="5400000">
            <a:off x="4495800" y="3352800"/>
            <a:ext cx="152400" cy="10668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ight Brace 6"/>
          <p:cNvSpPr/>
          <p:nvPr/>
        </p:nvSpPr>
        <p:spPr>
          <a:xfrm rot="5400000">
            <a:off x="5943600" y="3429000"/>
            <a:ext cx="76200" cy="8382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Rectangle 7"/>
          <p:cNvSpPr/>
          <p:nvPr/>
        </p:nvSpPr>
        <p:spPr>
          <a:xfrm>
            <a:off x="457200" y="1305580"/>
            <a:ext cx="814647" cy="523220"/>
          </a:xfrm>
          <a:prstGeom prst="rect">
            <a:avLst/>
          </a:prstGeom>
        </p:spPr>
        <p:txBody>
          <a:bodyPr wrap="none">
            <a:spAutoFit/>
          </a:bodyPr>
          <a:lstStyle/>
          <a:p>
            <a:r>
              <a:rPr lang="en-US" sz="2800" dirty="0">
                <a:solidFill>
                  <a:srgbClr val="FF0000"/>
                </a:solidFill>
              </a:rPr>
              <a:t>396</a:t>
            </a:r>
            <a:r>
              <a:rPr lang="en-US" sz="2800" dirty="0"/>
              <a:t> </a:t>
            </a:r>
          </a:p>
        </p:txBody>
      </p:sp>
      <p:sp>
        <p:nvSpPr>
          <p:cNvPr id="9" name="Rectangle 8"/>
          <p:cNvSpPr/>
          <p:nvPr/>
        </p:nvSpPr>
        <p:spPr>
          <a:xfrm>
            <a:off x="1066800" y="1280180"/>
            <a:ext cx="2682145" cy="523220"/>
          </a:xfrm>
          <a:prstGeom prst="rect">
            <a:avLst/>
          </a:prstGeom>
        </p:spPr>
        <p:txBody>
          <a:bodyPr wrap="none">
            <a:spAutoFit/>
          </a:bodyPr>
          <a:lstStyle/>
          <a:p>
            <a:r>
              <a:rPr lang="en-US" sz="2800" dirty="0">
                <a:solidFill>
                  <a:srgbClr val="000099"/>
                </a:solidFill>
              </a:rPr>
              <a:t>= 2 ⋅ 2 ⋅ 3 ⋅ 3 ⋅ 11 </a:t>
            </a:r>
            <a:endParaRPr lang="en-US" sz="2800" dirty="0"/>
          </a:p>
        </p:txBody>
      </p:sp>
      <p:sp>
        <p:nvSpPr>
          <p:cNvPr id="12" name="Rectangle 11"/>
          <p:cNvSpPr/>
          <p:nvPr/>
        </p:nvSpPr>
        <p:spPr>
          <a:xfrm>
            <a:off x="3554891" y="1270000"/>
            <a:ext cx="3036409" cy="523220"/>
          </a:xfrm>
          <a:prstGeom prst="rect">
            <a:avLst/>
          </a:prstGeom>
        </p:spPr>
        <p:txBody>
          <a:bodyPr wrap="none">
            <a:spAutoFit/>
          </a:bodyPr>
          <a:lstStyle/>
          <a:p>
            <a:r>
              <a:rPr lang="en-US" sz="2800" dirty="0">
                <a:solidFill>
                  <a:srgbClr val="000099"/>
                </a:solidFill>
              </a:rPr>
              <a:t>= (2 ⋅ 2 ⋅ 3) ⋅ (3 ⋅ 11)</a:t>
            </a:r>
            <a:endParaRPr lang="en-US" sz="2800" dirty="0"/>
          </a:p>
        </p:txBody>
      </p:sp>
      <p:sp>
        <p:nvSpPr>
          <p:cNvPr id="14" name="Rectangle 13"/>
          <p:cNvSpPr/>
          <p:nvPr/>
        </p:nvSpPr>
        <p:spPr>
          <a:xfrm>
            <a:off x="457200" y="3251200"/>
            <a:ext cx="732893" cy="523220"/>
          </a:xfrm>
          <a:prstGeom prst="rect">
            <a:avLst/>
          </a:prstGeom>
        </p:spPr>
        <p:txBody>
          <a:bodyPr wrap="none">
            <a:spAutoFit/>
          </a:bodyPr>
          <a:lstStyle/>
          <a:p>
            <a:r>
              <a:rPr lang="en-US" sz="2800" dirty="0">
                <a:solidFill>
                  <a:srgbClr val="FF0000"/>
                </a:solidFill>
              </a:rPr>
              <a:t>396</a:t>
            </a:r>
            <a:endParaRPr lang="en-US" sz="2800" dirty="0"/>
          </a:p>
        </p:txBody>
      </p:sp>
      <p:sp>
        <p:nvSpPr>
          <p:cNvPr id="15" name="Rectangle 14"/>
          <p:cNvSpPr/>
          <p:nvPr/>
        </p:nvSpPr>
        <p:spPr>
          <a:xfrm>
            <a:off x="1066800" y="3257034"/>
            <a:ext cx="2682145" cy="523220"/>
          </a:xfrm>
          <a:prstGeom prst="rect">
            <a:avLst/>
          </a:prstGeom>
        </p:spPr>
        <p:txBody>
          <a:bodyPr wrap="none">
            <a:spAutoFit/>
          </a:bodyPr>
          <a:lstStyle/>
          <a:p>
            <a:r>
              <a:rPr lang="en-US" sz="2800" dirty="0">
                <a:solidFill>
                  <a:srgbClr val="000099"/>
                </a:solidFill>
              </a:rPr>
              <a:t>= 2 ⋅ 2 ⋅ 3 ⋅ 3 ⋅ 11 </a:t>
            </a:r>
            <a:endParaRPr lang="en-US" sz="2800" dirty="0"/>
          </a:p>
        </p:txBody>
      </p:sp>
      <p:sp>
        <p:nvSpPr>
          <p:cNvPr id="16" name="Rectangle 15"/>
          <p:cNvSpPr/>
          <p:nvPr/>
        </p:nvSpPr>
        <p:spPr>
          <a:xfrm>
            <a:off x="3534944" y="3251200"/>
            <a:ext cx="3036409" cy="523220"/>
          </a:xfrm>
          <a:prstGeom prst="rect">
            <a:avLst/>
          </a:prstGeom>
        </p:spPr>
        <p:txBody>
          <a:bodyPr wrap="none">
            <a:spAutoFit/>
          </a:bodyPr>
          <a:lstStyle/>
          <a:p>
            <a:r>
              <a:rPr lang="en-US" sz="2800" dirty="0">
                <a:solidFill>
                  <a:srgbClr val="000099"/>
                </a:solidFill>
              </a:rPr>
              <a:t>= (2 ⋅ 3 ⋅ 3) ⋅ (2 ⋅ 11)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3" grpId="0"/>
      <p:bldP spid="10" grpId="0" animBg="1"/>
      <p:bldP spid="11" grpId="0" animBg="1"/>
      <p:bldP spid="6" grpId="0" animBg="1"/>
      <p:bldP spid="7" grpId="0" animBg="1"/>
      <p:bldP spid="9" grpId="0"/>
      <p:bldP spid="12" grpId="0"/>
      <p:bldP spid="14" grpId="0"/>
      <p:bldP spid="15" grpId="0"/>
      <p:bldP spid="1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534944" y="1270000"/>
            <a:ext cx="3036409" cy="523220"/>
          </a:xfrm>
          <a:prstGeom prst="rect">
            <a:avLst/>
          </a:prstGeom>
        </p:spPr>
        <p:txBody>
          <a:bodyPr wrap="none">
            <a:spAutoFit/>
          </a:bodyPr>
          <a:lstStyle/>
          <a:p>
            <a:r>
              <a:rPr lang="en-US" sz="2800" dirty="0">
                <a:solidFill>
                  <a:srgbClr val="000099"/>
                </a:solidFill>
              </a:rPr>
              <a:t>= (2 ⋅ 3 ⋅ 11) ⋅ (2 ⋅ 3)</a:t>
            </a:r>
            <a:endParaRPr lang="en-US" sz="2800" dirty="0"/>
          </a:p>
        </p:txBody>
      </p:sp>
      <p:sp>
        <p:nvSpPr>
          <p:cNvPr id="9" name="Rectangle 8"/>
          <p:cNvSpPr/>
          <p:nvPr/>
        </p:nvSpPr>
        <p:spPr>
          <a:xfrm>
            <a:off x="3543828" y="2006600"/>
            <a:ext cx="2730235" cy="523220"/>
          </a:xfrm>
          <a:prstGeom prst="rect">
            <a:avLst/>
          </a:prstGeom>
        </p:spPr>
        <p:txBody>
          <a:bodyPr wrap="none">
            <a:spAutoFit/>
          </a:bodyPr>
          <a:lstStyle/>
          <a:p>
            <a:r>
              <a:rPr lang="en-US" sz="2800" dirty="0">
                <a:solidFill>
                  <a:srgbClr val="000099"/>
                </a:solidFill>
              </a:rPr>
              <a:t>=       </a:t>
            </a:r>
            <a:r>
              <a:rPr lang="en-US" sz="2800" dirty="0">
                <a:solidFill>
                  <a:srgbClr val="FF00FF"/>
                </a:solidFill>
              </a:rPr>
              <a:t>66       ⋅      </a:t>
            </a:r>
            <a:r>
              <a:rPr lang="en-US" sz="2800" dirty="0">
                <a:solidFill>
                  <a:srgbClr val="9900CC"/>
                </a:solidFill>
              </a:rPr>
              <a:t>6</a:t>
            </a:r>
            <a:r>
              <a:rPr lang="en-US" sz="2800" dirty="0">
                <a:solidFill>
                  <a:srgbClr val="FF00FF"/>
                </a:solidFill>
              </a:rPr>
              <a:t> </a:t>
            </a:r>
            <a:endParaRPr lang="en-US" sz="2800" dirty="0"/>
          </a:p>
        </p:txBody>
      </p:sp>
      <p:sp>
        <p:nvSpPr>
          <p:cNvPr id="12" name="Content Placeholder 11"/>
          <p:cNvSpPr>
            <a:spLocks noGrp="1"/>
          </p:cNvSpPr>
          <p:nvPr>
            <p:ph idx="1"/>
          </p:nvPr>
        </p:nvSpPr>
        <p:spPr/>
        <p:txBody>
          <a:bodyPr>
            <a:normAutofit/>
          </a:bodyPr>
          <a:lstStyle/>
          <a:p>
            <a:pPr>
              <a:tabLst>
                <a:tab pos="463550" algn="l"/>
              </a:tabLst>
            </a:pPr>
            <a:endParaRPr lang="en-US" dirty="0"/>
          </a:p>
          <a:p>
            <a:pPr>
              <a:tabLst>
                <a:tab pos="463550" algn="l"/>
              </a:tabLst>
            </a:pPr>
            <a:endParaRPr lang="en-US" dirty="0"/>
          </a:p>
          <a:p>
            <a:pPr>
              <a:tabLst>
                <a:tab pos="463550" algn="l"/>
              </a:tabLst>
            </a:pPr>
            <a:endParaRPr lang="en-US" dirty="0"/>
          </a:p>
          <a:p>
            <a:pPr>
              <a:tabLst>
                <a:tab pos="463550" algn="l"/>
              </a:tabLst>
            </a:pPr>
            <a:r>
              <a:rPr lang="en-US" dirty="0"/>
              <a:t>So 	</a:t>
            </a:r>
            <a:r>
              <a:rPr lang="en-US" dirty="0">
                <a:solidFill>
                  <a:srgbClr val="0000FF"/>
                </a:solidFill>
              </a:rPr>
              <a:t>12</a:t>
            </a:r>
            <a:r>
              <a:rPr lang="en-US" dirty="0"/>
              <a:t> divides into </a:t>
            </a:r>
            <a:r>
              <a:rPr lang="en-US" dirty="0">
                <a:solidFill>
                  <a:srgbClr val="FF0000"/>
                </a:solidFill>
              </a:rPr>
              <a:t>396</a:t>
            </a:r>
            <a:r>
              <a:rPr lang="en-US" dirty="0">
                <a:solidFill>
                  <a:srgbClr val="0000FF"/>
                </a:solidFill>
              </a:rPr>
              <a:t> </a:t>
            </a:r>
            <a:r>
              <a:rPr lang="en-US" dirty="0"/>
              <a:t>  </a:t>
            </a:r>
            <a:r>
              <a:rPr lang="en-US" dirty="0">
                <a:solidFill>
                  <a:srgbClr val="9900CC"/>
                </a:solidFill>
              </a:rPr>
              <a:t>33</a:t>
            </a:r>
            <a:r>
              <a:rPr lang="en-US" dirty="0"/>
              <a:t> times; </a:t>
            </a:r>
          </a:p>
          <a:p>
            <a:pPr>
              <a:tabLst>
                <a:tab pos="463550" algn="l"/>
              </a:tabLst>
            </a:pPr>
            <a:r>
              <a:rPr lang="en-US" dirty="0"/>
              <a:t>	</a:t>
            </a:r>
            <a:r>
              <a:rPr lang="en-US" dirty="0">
                <a:solidFill>
                  <a:srgbClr val="0000FF"/>
                </a:solidFill>
              </a:rPr>
              <a:t>18 </a:t>
            </a:r>
            <a:r>
              <a:rPr lang="en-US" dirty="0"/>
              <a:t>divides into </a:t>
            </a:r>
            <a:r>
              <a:rPr lang="en-US" dirty="0">
                <a:solidFill>
                  <a:srgbClr val="FF0000"/>
                </a:solidFill>
              </a:rPr>
              <a:t>396</a:t>
            </a:r>
            <a:r>
              <a:rPr lang="en-US" dirty="0"/>
              <a:t>   </a:t>
            </a:r>
            <a:r>
              <a:rPr lang="en-US" dirty="0">
                <a:solidFill>
                  <a:srgbClr val="9900CC"/>
                </a:solidFill>
              </a:rPr>
              <a:t>22</a:t>
            </a:r>
            <a:r>
              <a:rPr lang="en-US" dirty="0"/>
              <a:t> times; </a:t>
            </a:r>
          </a:p>
          <a:p>
            <a:pPr>
              <a:tabLst>
                <a:tab pos="463550" algn="l"/>
              </a:tabLst>
            </a:pPr>
            <a:r>
              <a:rPr lang="en-US" dirty="0"/>
              <a:t>	</a:t>
            </a:r>
            <a:r>
              <a:rPr lang="en-US" dirty="0">
                <a:solidFill>
                  <a:srgbClr val="0000FF"/>
                </a:solidFill>
              </a:rPr>
              <a:t>66</a:t>
            </a:r>
            <a:r>
              <a:rPr lang="en-US" dirty="0"/>
              <a:t> divides into </a:t>
            </a:r>
            <a:r>
              <a:rPr lang="en-US" dirty="0">
                <a:solidFill>
                  <a:srgbClr val="FF0000"/>
                </a:solidFill>
              </a:rPr>
              <a:t>396</a:t>
            </a:r>
            <a:r>
              <a:rPr lang="en-US" dirty="0"/>
              <a:t>   </a:t>
            </a:r>
            <a:r>
              <a:rPr lang="en-US" dirty="0">
                <a:solidFill>
                  <a:srgbClr val="9900CC"/>
                </a:solidFill>
              </a:rPr>
              <a:t>6</a:t>
            </a:r>
            <a:r>
              <a:rPr lang="en-US" dirty="0"/>
              <a:t> times. </a:t>
            </a:r>
          </a:p>
          <a:p>
            <a:pPr>
              <a:spcBef>
                <a:spcPts val="2400"/>
              </a:spcBef>
              <a:tabLst>
                <a:tab pos="3087688" algn="l"/>
                <a:tab pos="3146425" algn="l"/>
              </a:tabLst>
            </a:pPr>
            <a:endParaRPr lang="en-US" dirty="0">
              <a:solidFill>
                <a:srgbClr val="FF00FF"/>
              </a:solidFill>
            </a:endParaRPr>
          </a:p>
          <a:p>
            <a:endParaRPr lang="en-US" dirty="0"/>
          </a:p>
        </p:txBody>
      </p:sp>
      <p:sp>
        <p:nvSpPr>
          <p:cNvPr id="2" name="Title 1"/>
          <p:cNvSpPr>
            <a:spLocks noGrp="1"/>
          </p:cNvSpPr>
          <p:nvPr>
            <p:ph type="title"/>
          </p:nvPr>
        </p:nvSpPr>
        <p:spPr/>
        <p:txBody>
          <a:bodyPr/>
          <a:lstStyle/>
          <a:p>
            <a:r>
              <a:rPr lang="en-US" dirty="0"/>
              <a:t>Example 8 (cont.)</a:t>
            </a:r>
          </a:p>
        </p:txBody>
      </p:sp>
      <p:sp>
        <p:nvSpPr>
          <p:cNvPr id="10" name="Right Brace 9"/>
          <p:cNvSpPr/>
          <p:nvPr/>
        </p:nvSpPr>
        <p:spPr>
          <a:xfrm rot="5400000">
            <a:off x="4495800" y="1295400"/>
            <a:ext cx="152400" cy="10668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ight Brace 10"/>
          <p:cNvSpPr/>
          <p:nvPr/>
        </p:nvSpPr>
        <p:spPr>
          <a:xfrm rot="5400000">
            <a:off x="5943600" y="1371600"/>
            <a:ext cx="76200" cy="838200"/>
          </a:xfrm>
          <a:prstGeom prst="righ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ectangle 5"/>
          <p:cNvSpPr/>
          <p:nvPr/>
        </p:nvSpPr>
        <p:spPr>
          <a:xfrm>
            <a:off x="457200" y="1270000"/>
            <a:ext cx="732893" cy="523220"/>
          </a:xfrm>
          <a:prstGeom prst="rect">
            <a:avLst/>
          </a:prstGeom>
        </p:spPr>
        <p:txBody>
          <a:bodyPr wrap="none">
            <a:spAutoFit/>
          </a:bodyPr>
          <a:lstStyle/>
          <a:p>
            <a:r>
              <a:rPr lang="en-US" sz="2800" dirty="0">
                <a:solidFill>
                  <a:srgbClr val="FF0000"/>
                </a:solidFill>
              </a:rPr>
              <a:t>396</a:t>
            </a:r>
            <a:endParaRPr lang="en-US" sz="2800" dirty="0"/>
          </a:p>
        </p:txBody>
      </p:sp>
      <p:sp>
        <p:nvSpPr>
          <p:cNvPr id="7" name="Rectangle 6"/>
          <p:cNvSpPr/>
          <p:nvPr/>
        </p:nvSpPr>
        <p:spPr>
          <a:xfrm>
            <a:off x="1066800" y="1270000"/>
            <a:ext cx="2682145" cy="523220"/>
          </a:xfrm>
          <a:prstGeom prst="rect">
            <a:avLst/>
          </a:prstGeom>
        </p:spPr>
        <p:txBody>
          <a:bodyPr wrap="none">
            <a:spAutoFit/>
          </a:bodyPr>
          <a:lstStyle/>
          <a:p>
            <a:r>
              <a:rPr lang="en-US" sz="2800" dirty="0">
                <a:solidFill>
                  <a:srgbClr val="000099"/>
                </a:solidFill>
              </a:rPr>
              <a:t>= 2 ⋅ 2 ⋅ 3 ⋅ 3 ⋅ 11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9</a:t>
            </a:r>
          </a:p>
        </p:txBody>
      </p:sp>
      <p:sp>
        <p:nvSpPr>
          <p:cNvPr id="3" name="Content Placeholder 2"/>
          <p:cNvSpPr>
            <a:spLocks noGrp="1"/>
          </p:cNvSpPr>
          <p:nvPr>
            <p:ph idx="1"/>
          </p:nvPr>
        </p:nvSpPr>
        <p:spPr/>
        <p:txBody>
          <a:bodyPr/>
          <a:lstStyle/>
          <a:p>
            <a:pPr marL="463550" indent="-463550"/>
            <a:r>
              <a:rPr lang="en-US" b="1" dirty="0"/>
              <a:t>a.	</a:t>
            </a:r>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a:t>
            </a:r>
            <a:r>
              <a:rPr lang="en-US" b="1" dirty="0"/>
              <a:t> </a:t>
            </a:r>
          </a:p>
          <a:p>
            <a:pPr marL="463550" indent="-463550"/>
            <a:r>
              <a:rPr lang="en-US" b="1" dirty="0"/>
              <a:t>b.	</a:t>
            </a:r>
            <a:r>
              <a:rPr lang="en-US" dirty="0"/>
              <a:t>State the number of times each number divides into the LCM. </a:t>
            </a:r>
          </a:p>
          <a:p>
            <a:r>
              <a:rPr lang="en-US" b="1" dirty="0"/>
              <a:t>Solution</a:t>
            </a:r>
          </a:p>
        </p:txBody>
      </p:sp>
      <p:graphicFrame>
        <p:nvGraphicFramePr>
          <p:cNvPr id="358402" name="Object 2"/>
          <p:cNvGraphicFramePr>
            <a:graphicFrameLocks noChangeAspect="1"/>
          </p:cNvGraphicFramePr>
          <p:nvPr/>
        </p:nvGraphicFramePr>
        <p:xfrm>
          <a:off x="3519488" y="3764283"/>
          <a:ext cx="3276600" cy="774700"/>
        </p:xfrm>
        <a:graphic>
          <a:graphicData uri="http://schemas.openxmlformats.org/presentationml/2006/ole">
            <mc:AlternateContent xmlns:mc="http://schemas.openxmlformats.org/markup-compatibility/2006">
              <mc:Choice xmlns:v="urn:schemas-microsoft-com:vml" Requires="v">
                <p:oleObj spid="_x0000_s9220" name="Equation" r:id="rId3" imgW="3276360" imgH="774360" progId="Equation.DSMT4">
                  <p:embed/>
                </p:oleObj>
              </mc:Choice>
              <mc:Fallback>
                <p:oleObj name="Equation" r:id="rId3" imgW="3276360" imgH="77436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9488" y="3764283"/>
                        <a:ext cx="32766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03" name="Object 3"/>
          <p:cNvGraphicFramePr>
            <a:graphicFrameLocks noChangeAspect="1"/>
          </p:cNvGraphicFramePr>
          <p:nvPr/>
        </p:nvGraphicFramePr>
        <p:xfrm>
          <a:off x="990600" y="3300243"/>
          <a:ext cx="2362200" cy="1562100"/>
        </p:xfrm>
        <a:graphic>
          <a:graphicData uri="http://schemas.openxmlformats.org/presentationml/2006/ole">
            <mc:AlternateContent xmlns:mc="http://schemas.openxmlformats.org/markup-compatibility/2006">
              <mc:Choice xmlns:v="urn:schemas-microsoft-com:vml" Requires="v">
                <p:oleObj spid="_x0000_s9221" name="Equation" r:id="rId5" imgW="2361960" imgH="1562040" progId="Equation.DSMT4">
                  <p:embed/>
                </p:oleObj>
              </mc:Choice>
              <mc:Fallback>
                <p:oleObj name="Equation" r:id="rId5" imgW="2361960" imgH="156204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300243"/>
                        <a:ext cx="23622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1766668" y="3220155"/>
            <a:ext cx="1295400" cy="523220"/>
          </a:xfrm>
          <a:prstGeom prst="rect">
            <a:avLst/>
          </a:prstGeom>
        </p:spPr>
        <p:txBody>
          <a:bodyPr wrap="square">
            <a:spAutoFit/>
          </a:bodyPr>
          <a:lstStyle/>
          <a:p>
            <a:r>
              <a:rPr lang="en-US" sz="2800" dirty="0">
                <a:solidFill>
                  <a:srgbClr val="FF0000"/>
                </a:solidFill>
              </a:rPr>
              <a:t>2 ⋅ 3 ⋅ 5 </a:t>
            </a:r>
          </a:p>
        </p:txBody>
      </p:sp>
      <p:sp>
        <p:nvSpPr>
          <p:cNvPr id="8" name="Rectangle 7"/>
          <p:cNvSpPr/>
          <p:nvPr/>
        </p:nvSpPr>
        <p:spPr>
          <a:xfrm>
            <a:off x="1766668" y="3753555"/>
            <a:ext cx="1295400" cy="523220"/>
          </a:xfrm>
          <a:prstGeom prst="rect">
            <a:avLst/>
          </a:prstGeom>
        </p:spPr>
        <p:txBody>
          <a:bodyPr wrap="square">
            <a:spAutoFit/>
          </a:bodyPr>
          <a:lstStyle/>
          <a:p>
            <a:r>
              <a:rPr lang="en-US" sz="2800" dirty="0">
                <a:solidFill>
                  <a:srgbClr val="FF0000"/>
                </a:solidFill>
              </a:rPr>
              <a:t>2 ⋅ 5 ⋅ 5 </a:t>
            </a:r>
          </a:p>
        </p:txBody>
      </p:sp>
      <p:sp>
        <p:nvSpPr>
          <p:cNvPr id="9" name="Rectangle 8"/>
          <p:cNvSpPr/>
          <p:nvPr/>
        </p:nvSpPr>
        <p:spPr>
          <a:xfrm>
            <a:off x="1766668" y="4286955"/>
            <a:ext cx="1295400" cy="523220"/>
          </a:xfrm>
          <a:prstGeom prst="rect">
            <a:avLst/>
          </a:prstGeom>
        </p:spPr>
        <p:txBody>
          <a:bodyPr wrap="square">
            <a:spAutoFit/>
          </a:bodyPr>
          <a:lstStyle/>
          <a:p>
            <a:r>
              <a:rPr lang="en-US" sz="2800" dirty="0">
                <a:solidFill>
                  <a:srgbClr val="FF0000"/>
                </a:solidFill>
              </a:rPr>
              <a:t>3 ⋅ 3 ⋅ 7 </a:t>
            </a:r>
          </a:p>
        </p:txBody>
      </p:sp>
      <p:sp>
        <p:nvSpPr>
          <p:cNvPr id="10" name="Rectangle 9"/>
          <p:cNvSpPr/>
          <p:nvPr/>
        </p:nvSpPr>
        <p:spPr>
          <a:xfrm>
            <a:off x="4102467" y="3528843"/>
            <a:ext cx="4462977" cy="523220"/>
          </a:xfrm>
          <a:prstGeom prst="rect">
            <a:avLst/>
          </a:prstGeom>
        </p:spPr>
        <p:txBody>
          <a:bodyPr wrap="square">
            <a:spAutoFit/>
          </a:bodyPr>
          <a:lstStyle/>
          <a:p>
            <a:r>
              <a:rPr lang="en-US" sz="2800" dirty="0">
                <a:solidFill>
                  <a:srgbClr val="FF0000"/>
                </a:solidFill>
              </a:rPr>
              <a:t>2 ⋅ 3 ⋅ 3 ⋅ 5 ⋅ 5 ⋅ 7 </a:t>
            </a:r>
          </a:p>
        </p:txBody>
      </p:sp>
      <p:sp>
        <p:nvSpPr>
          <p:cNvPr id="11" name="Rectangle 10"/>
          <p:cNvSpPr/>
          <p:nvPr/>
        </p:nvSpPr>
        <p:spPr>
          <a:xfrm>
            <a:off x="4122396" y="4033289"/>
            <a:ext cx="3471204" cy="523220"/>
          </a:xfrm>
          <a:prstGeom prst="rect">
            <a:avLst/>
          </a:prstGeom>
        </p:spPr>
        <p:txBody>
          <a:bodyPr wrap="square">
            <a:spAutoFit/>
          </a:bodyPr>
          <a:lstStyle/>
          <a:p>
            <a:r>
              <a:rPr lang="en-US" sz="2800" dirty="0">
                <a:solidFill>
                  <a:srgbClr val="FF0000"/>
                </a:solidFill>
              </a:rPr>
              <a:t>2 ⋅ 3</a:t>
            </a:r>
            <a:r>
              <a:rPr lang="en-US" sz="2800" baseline="30000" dirty="0">
                <a:solidFill>
                  <a:srgbClr val="FF0000"/>
                </a:solidFill>
              </a:rPr>
              <a:t>2</a:t>
            </a:r>
            <a:r>
              <a:rPr lang="en-US" sz="2800" dirty="0">
                <a:solidFill>
                  <a:srgbClr val="FF0000"/>
                </a:solidFill>
              </a:rPr>
              <a:t> ⋅ 5</a:t>
            </a:r>
            <a:r>
              <a:rPr lang="en-US" sz="2800" baseline="30000" dirty="0">
                <a:solidFill>
                  <a:srgbClr val="FF0000"/>
                </a:solidFill>
              </a:rPr>
              <a:t>2</a:t>
            </a:r>
            <a:r>
              <a:rPr lang="en-US" sz="2800" dirty="0">
                <a:solidFill>
                  <a:srgbClr val="FF0000"/>
                </a:solidFill>
              </a:rPr>
              <a:t>  ⋅ 7 </a:t>
            </a:r>
          </a:p>
        </p:txBody>
      </p:sp>
      <p:sp>
        <p:nvSpPr>
          <p:cNvPr id="12" name="Rectangle 11"/>
          <p:cNvSpPr/>
          <p:nvPr/>
        </p:nvSpPr>
        <p:spPr>
          <a:xfrm>
            <a:off x="469900" y="3238500"/>
            <a:ext cx="458780" cy="523220"/>
          </a:xfrm>
          <a:prstGeom prst="rect">
            <a:avLst/>
          </a:prstGeom>
        </p:spPr>
        <p:txBody>
          <a:bodyPr wrap="none">
            <a:spAutoFit/>
          </a:bodyPr>
          <a:lstStyle/>
          <a:p>
            <a:r>
              <a:rPr lang="en-US" sz="2800" b="1" dirty="0"/>
              <a:t>a.</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584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9 (cont.)</a:t>
            </a:r>
          </a:p>
        </p:txBody>
      </p:sp>
      <p:sp>
        <p:nvSpPr>
          <p:cNvPr id="3" name="Content Placeholder 2"/>
          <p:cNvSpPr>
            <a:spLocks noGrp="1"/>
          </p:cNvSpPr>
          <p:nvPr>
            <p:ph idx="1"/>
          </p:nvPr>
        </p:nvSpPr>
        <p:spPr/>
        <p:txBody>
          <a:bodyPr/>
          <a:lstStyle/>
          <a:p>
            <a:pPr>
              <a:tabLst>
                <a:tab pos="3657600" algn="l"/>
              </a:tabLst>
            </a:pPr>
            <a:r>
              <a:rPr lang="en-US" b="1" dirty="0"/>
              <a:t>b. </a:t>
            </a:r>
          </a:p>
          <a:p>
            <a:pPr>
              <a:tabLst>
                <a:tab pos="3657600" algn="l"/>
              </a:tabLst>
            </a:pPr>
            <a:r>
              <a:rPr lang="en-US" dirty="0"/>
              <a:t>3150 = ______________	= (2 ⋅ 3 ⋅ 5) ⋅ (________) </a:t>
            </a:r>
          </a:p>
          <a:p>
            <a:pPr>
              <a:spcBef>
                <a:spcPts val="1800"/>
              </a:spcBef>
              <a:tabLst>
                <a:tab pos="3657600" algn="l"/>
              </a:tabLst>
            </a:pPr>
            <a:r>
              <a:rPr lang="en-US" dirty="0"/>
              <a:t>	= 105 ⋅ ______ </a:t>
            </a:r>
          </a:p>
          <a:p>
            <a:pPr>
              <a:spcBef>
                <a:spcPts val="1800"/>
              </a:spcBef>
              <a:tabLst>
                <a:tab pos="3657600" algn="l"/>
              </a:tabLst>
            </a:pPr>
            <a:r>
              <a:rPr lang="en-US" dirty="0"/>
              <a:t>3150 = ______________ 	= (2 ⋅ 5 ⋅ 5) ⋅ (________) </a:t>
            </a:r>
          </a:p>
          <a:p>
            <a:pPr>
              <a:spcBef>
                <a:spcPts val="1800"/>
              </a:spcBef>
              <a:tabLst>
                <a:tab pos="3657600" algn="l"/>
              </a:tabLst>
            </a:pPr>
            <a:r>
              <a:rPr lang="en-US" dirty="0"/>
              <a:t>	= 63 ⋅ ______ </a:t>
            </a:r>
          </a:p>
          <a:p>
            <a:pPr>
              <a:spcBef>
                <a:spcPts val="1800"/>
              </a:spcBef>
              <a:tabLst>
                <a:tab pos="3657600" algn="l"/>
              </a:tabLst>
            </a:pPr>
            <a:r>
              <a:rPr lang="en-US" dirty="0"/>
              <a:t>3150 = ______________ 	= (3 ⋅ 3 ⋅ 7) ⋅ (________) </a:t>
            </a:r>
          </a:p>
          <a:p>
            <a:pPr>
              <a:spcBef>
                <a:spcPts val="1800"/>
              </a:spcBef>
              <a:tabLst>
                <a:tab pos="3657600" algn="l"/>
              </a:tabLst>
            </a:pPr>
            <a:r>
              <a:rPr lang="en-US" dirty="0"/>
              <a:t>	= 50 ⋅ ______</a:t>
            </a:r>
          </a:p>
        </p:txBody>
      </p:sp>
      <p:sp>
        <p:nvSpPr>
          <p:cNvPr id="6" name="Rectangle 5"/>
          <p:cNvSpPr/>
          <p:nvPr/>
        </p:nvSpPr>
        <p:spPr>
          <a:xfrm>
            <a:off x="1524000" y="1762780"/>
            <a:ext cx="2667000" cy="523220"/>
          </a:xfrm>
          <a:prstGeom prst="rect">
            <a:avLst/>
          </a:prstGeom>
        </p:spPr>
        <p:txBody>
          <a:bodyPr wrap="square">
            <a:spAutoFit/>
          </a:bodyPr>
          <a:lstStyle/>
          <a:p>
            <a:r>
              <a:rPr lang="en-US" sz="2800" dirty="0">
                <a:solidFill>
                  <a:srgbClr val="FF0000"/>
                </a:solidFill>
              </a:rPr>
              <a:t>2 ⋅ 3 ⋅ 3 ⋅ 5 ⋅ 5 ⋅ 7 </a:t>
            </a:r>
          </a:p>
        </p:txBody>
      </p:sp>
      <p:sp>
        <p:nvSpPr>
          <p:cNvPr id="7" name="Rectangle 6"/>
          <p:cNvSpPr/>
          <p:nvPr/>
        </p:nvSpPr>
        <p:spPr>
          <a:xfrm>
            <a:off x="6172200" y="1752600"/>
            <a:ext cx="1371600" cy="523220"/>
          </a:xfrm>
          <a:prstGeom prst="rect">
            <a:avLst/>
          </a:prstGeom>
        </p:spPr>
        <p:txBody>
          <a:bodyPr wrap="square">
            <a:spAutoFit/>
          </a:bodyPr>
          <a:lstStyle/>
          <a:p>
            <a:r>
              <a:rPr lang="en-US" sz="2800" dirty="0">
                <a:solidFill>
                  <a:srgbClr val="FF0000"/>
                </a:solidFill>
              </a:rPr>
              <a:t>3 ⋅ 5 ⋅ 7 </a:t>
            </a:r>
          </a:p>
        </p:txBody>
      </p:sp>
      <p:sp>
        <p:nvSpPr>
          <p:cNvPr id="8" name="Rectangle 7"/>
          <p:cNvSpPr/>
          <p:nvPr/>
        </p:nvSpPr>
        <p:spPr>
          <a:xfrm>
            <a:off x="5486400" y="2448580"/>
            <a:ext cx="685800" cy="523220"/>
          </a:xfrm>
          <a:prstGeom prst="rect">
            <a:avLst/>
          </a:prstGeom>
        </p:spPr>
        <p:txBody>
          <a:bodyPr wrap="square">
            <a:spAutoFit/>
          </a:bodyPr>
          <a:lstStyle/>
          <a:p>
            <a:r>
              <a:rPr lang="en-US" sz="2800" dirty="0">
                <a:solidFill>
                  <a:srgbClr val="FF0000"/>
                </a:solidFill>
              </a:rPr>
              <a:t>30</a:t>
            </a:r>
          </a:p>
        </p:txBody>
      </p:sp>
      <p:sp>
        <p:nvSpPr>
          <p:cNvPr id="9" name="Rectangle 8"/>
          <p:cNvSpPr/>
          <p:nvPr/>
        </p:nvSpPr>
        <p:spPr>
          <a:xfrm>
            <a:off x="1524000" y="3058180"/>
            <a:ext cx="2667000" cy="523220"/>
          </a:xfrm>
          <a:prstGeom prst="rect">
            <a:avLst/>
          </a:prstGeom>
        </p:spPr>
        <p:txBody>
          <a:bodyPr wrap="square">
            <a:spAutoFit/>
          </a:bodyPr>
          <a:lstStyle/>
          <a:p>
            <a:r>
              <a:rPr lang="en-US" sz="2800" dirty="0">
                <a:solidFill>
                  <a:srgbClr val="FF0000"/>
                </a:solidFill>
              </a:rPr>
              <a:t>2 ⋅ 3 ⋅ 3 ⋅ 5 ⋅ 5 ⋅ 7 </a:t>
            </a:r>
          </a:p>
        </p:txBody>
      </p:sp>
      <p:sp>
        <p:nvSpPr>
          <p:cNvPr id="10" name="Rectangle 9"/>
          <p:cNvSpPr/>
          <p:nvPr/>
        </p:nvSpPr>
        <p:spPr>
          <a:xfrm>
            <a:off x="6172200" y="3048000"/>
            <a:ext cx="1371600" cy="523220"/>
          </a:xfrm>
          <a:prstGeom prst="rect">
            <a:avLst/>
          </a:prstGeom>
        </p:spPr>
        <p:txBody>
          <a:bodyPr wrap="square">
            <a:spAutoFit/>
          </a:bodyPr>
          <a:lstStyle/>
          <a:p>
            <a:r>
              <a:rPr lang="en-US" sz="2800" dirty="0">
                <a:solidFill>
                  <a:srgbClr val="FF0000"/>
                </a:solidFill>
              </a:rPr>
              <a:t>3 ⋅ 3 ⋅ 7 </a:t>
            </a:r>
          </a:p>
        </p:txBody>
      </p:sp>
      <p:sp>
        <p:nvSpPr>
          <p:cNvPr id="11" name="Rectangle 10"/>
          <p:cNvSpPr/>
          <p:nvPr/>
        </p:nvSpPr>
        <p:spPr>
          <a:xfrm>
            <a:off x="5257800" y="3743980"/>
            <a:ext cx="685800" cy="523220"/>
          </a:xfrm>
          <a:prstGeom prst="rect">
            <a:avLst/>
          </a:prstGeom>
        </p:spPr>
        <p:txBody>
          <a:bodyPr wrap="square">
            <a:spAutoFit/>
          </a:bodyPr>
          <a:lstStyle/>
          <a:p>
            <a:r>
              <a:rPr lang="en-US" sz="2800" dirty="0">
                <a:solidFill>
                  <a:srgbClr val="FF0000"/>
                </a:solidFill>
              </a:rPr>
              <a:t>50</a:t>
            </a:r>
          </a:p>
        </p:txBody>
      </p:sp>
      <p:sp>
        <p:nvSpPr>
          <p:cNvPr id="12" name="Rectangle 11"/>
          <p:cNvSpPr/>
          <p:nvPr/>
        </p:nvSpPr>
        <p:spPr>
          <a:xfrm>
            <a:off x="1524000" y="4353580"/>
            <a:ext cx="2667000" cy="523220"/>
          </a:xfrm>
          <a:prstGeom prst="rect">
            <a:avLst/>
          </a:prstGeom>
        </p:spPr>
        <p:txBody>
          <a:bodyPr wrap="square">
            <a:spAutoFit/>
          </a:bodyPr>
          <a:lstStyle/>
          <a:p>
            <a:r>
              <a:rPr lang="en-US" sz="2800" dirty="0">
                <a:solidFill>
                  <a:srgbClr val="FF0000"/>
                </a:solidFill>
              </a:rPr>
              <a:t>2 ⋅ 3 ⋅ 3 ⋅ 5 ⋅ 5 ⋅ 7 </a:t>
            </a:r>
          </a:p>
        </p:txBody>
      </p:sp>
      <p:sp>
        <p:nvSpPr>
          <p:cNvPr id="13" name="Rectangle 12"/>
          <p:cNvSpPr/>
          <p:nvPr/>
        </p:nvSpPr>
        <p:spPr>
          <a:xfrm>
            <a:off x="6172200" y="4343400"/>
            <a:ext cx="1371600" cy="523220"/>
          </a:xfrm>
          <a:prstGeom prst="rect">
            <a:avLst/>
          </a:prstGeom>
        </p:spPr>
        <p:txBody>
          <a:bodyPr wrap="square">
            <a:spAutoFit/>
          </a:bodyPr>
          <a:lstStyle/>
          <a:p>
            <a:r>
              <a:rPr lang="en-US" sz="2800" dirty="0">
                <a:solidFill>
                  <a:srgbClr val="FF0000"/>
                </a:solidFill>
              </a:rPr>
              <a:t>2 ⋅ 5 ⋅ 5 </a:t>
            </a:r>
          </a:p>
        </p:txBody>
      </p:sp>
      <p:sp>
        <p:nvSpPr>
          <p:cNvPr id="14" name="Rectangle 13"/>
          <p:cNvSpPr/>
          <p:nvPr/>
        </p:nvSpPr>
        <p:spPr>
          <a:xfrm>
            <a:off x="5334000" y="5039380"/>
            <a:ext cx="685800" cy="523220"/>
          </a:xfrm>
          <a:prstGeom prst="rect">
            <a:avLst/>
          </a:prstGeom>
        </p:spPr>
        <p:txBody>
          <a:bodyPr wrap="square">
            <a:spAutoFit/>
          </a:bodyPr>
          <a:lstStyle/>
          <a:p>
            <a:r>
              <a:rPr lang="en-US" sz="2800" dirty="0">
                <a:solidFill>
                  <a:srgbClr val="FF0000"/>
                </a:solidFill>
              </a:rPr>
              <a:t>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An Application </a:t>
            </a:r>
          </a:p>
        </p:txBody>
      </p:sp>
      <p:sp>
        <p:nvSpPr>
          <p:cNvPr id="3" name="Content Placeholder 2"/>
          <p:cNvSpPr>
            <a:spLocks noGrp="1"/>
          </p:cNvSpPr>
          <p:nvPr>
            <p:ph idx="1"/>
          </p:nvPr>
        </p:nvSpPr>
        <p:spPr/>
        <p:txBody>
          <a:bodyPr/>
          <a:lstStyle/>
          <a:p>
            <a:r>
              <a:rPr lang="en-US" dirty="0"/>
              <a:t>Suppose three weather satellites − A, B, and C − are orbiting the earth. Satellite A takes </a:t>
            </a:r>
            <a:r>
              <a:rPr lang="en-US" dirty="0">
                <a:solidFill>
                  <a:srgbClr val="0000FF"/>
                </a:solidFill>
              </a:rPr>
              <a:t>18 hours</a:t>
            </a:r>
            <a:r>
              <a:rPr lang="en-US" dirty="0"/>
              <a:t>, B takes </a:t>
            </a:r>
            <a:r>
              <a:rPr lang="en-US" dirty="0">
                <a:solidFill>
                  <a:srgbClr val="0000FF"/>
                </a:solidFill>
              </a:rPr>
              <a:t>14 hours</a:t>
            </a:r>
            <a:r>
              <a:rPr lang="en-US" dirty="0"/>
              <a:t>, and C takes </a:t>
            </a:r>
            <a:r>
              <a:rPr lang="en-US" dirty="0">
                <a:solidFill>
                  <a:srgbClr val="0000FF"/>
                </a:solidFill>
              </a:rPr>
              <a:t>10 hours</a:t>
            </a:r>
            <a:r>
              <a:rPr lang="en-US" dirty="0"/>
              <a:t>. If they are directly above each other now, as shown in part (a) of the figure on the next slide, in how many hours will they again be directly above each other in the positions shown in part (a) of the figure?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An Application (cont.) </a:t>
            </a:r>
          </a:p>
        </p:txBody>
      </p:sp>
      <p:sp>
        <p:nvSpPr>
          <p:cNvPr id="5" name="Content Placeholder 4"/>
          <p:cNvSpPr>
            <a:spLocks noGrp="1"/>
          </p:cNvSpPr>
          <p:nvPr>
            <p:ph idx="1"/>
          </p:nvPr>
        </p:nvSpPr>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r>
              <a:rPr lang="en-US" b="1" dirty="0"/>
              <a:t>Solution </a:t>
            </a:r>
          </a:p>
          <a:p>
            <a:r>
              <a:rPr lang="en-US" dirty="0"/>
              <a:t>Note that when the three satellites are in this position again, each one will have made some number of complete orbits. </a:t>
            </a:r>
          </a:p>
          <a:p>
            <a:endParaRPr lang="en-US" dirty="0"/>
          </a:p>
          <a:p>
            <a:endParaRPr lang="en-US" dirty="0"/>
          </a:p>
        </p:txBody>
      </p:sp>
      <p:pic>
        <p:nvPicPr>
          <p:cNvPr id="363521" name="Picture 1"/>
          <p:cNvPicPr>
            <a:picLocks noChangeAspect="1" noChangeArrowheads="1"/>
          </p:cNvPicPr>
          <p:nvPr/>
        </p:nvPicPr>
        <p:blipFill>
          <a:blip r:embed="rId2"/>
          <a:srcRect/>
          <a:stretch>
            <a:fillRect/>
          </a:stretch>
        </p:blipFill>
        <p:spPr bwMode="auto">
          <a:xfrm>
            <a:off x="1047750" y="1143000"/>
            <a:ext cx="7048500" cy="29495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An Application (cont.) </a:t>
            </a:r>
          </a:p>
        </p:txBody>
      </p:sp>
      <p:sp>
        <p:nvSpPr>
          <p:cNvPr id="4" name="Content Placeholder 3"/>
          <p:cNvSpPr>
            <a:spLocks noGrp="1"/>
          </p:cNvSpPr>
          <p:nvPr>
            <p:ph idx="1"/>
          </p:nvPr>
        </p:nvSpPr>
        <p:spPr/>
        <p:txBody>
          <a:bodyPr/>
          <a:lstStyle/>
          <a:p>
            <a:r>
              <a:rPr lang="en-US" dirty="0"/>
              <a:t>Since satellite A takes 18 hours to make one complete orbit of the earth, our solution must be a multiple of 18. Similarly, our solution must also be a multiple of 14 and a multiple of 10 to account for the complete orbits of satellites B and C. </a:t>
            </a:r>
          </a:p>
          <a:p>
            <a:r>
              <a:rPr lang="en-US" dirty="0"/>
              <a:t>The LCM of 18, 14, and 10 will tell us the next time satellites A, B, and C will all complete an orbit at the same time.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An Application (cont.) </a:t>
            </a:r>
          </a:p>
        </p:txBody>
      </p:sp>
      <p:sp>
        <p:nvSpPr>
          <p:cNvPr id="6" name="Content Placeholder 5"/>
          <p:cNvSpPr>
            <a:spLocks noGrp="1"/>
          </p:cNvSpPr>
          <p:nvPr>
            <p:ph idx="1"/>
          </p:nvPr>
        </p:nvSpPr>
        <p:spPr/>
        <p:txBody>
          <a:bodyPr/>
          <a:lstStyle/>
          <a:p>
            <a:endParaRPr lang="en-US" dirty="0"/>
          </a:p>
          <a:p>
            <a:endParaRPr lang="en-US" dirty="0"/>
          </a:p>
          <a:p>
            <a:endParaRPr lang="en-US" dirty="0"/>
          </a:p>
          <a:p>
            <a:r>
              <a:rPr lang="en-US" dirty="0"/>
              <a:t>Thus the satellites will not align again for </a:t>
            </a:r>
            <a:r>
              <a:rPr lang="en-US" dirty="0">
                <a:solidFill>
                  <a:srgbClr val="FF0000"/>
                </a:solidFill>
              </a:rPr>
              <a:t>630 hours </a:t>
            </a:r>
            <a:r>
              <a:rPr lang="en-US" dirty="0"/>
              <a:t>(or </a:t>
            </a:r>
            <a:r>
              <a:rPr lang="en-US" dirty="0">
                <a:solidFill>
                  <a:srgbClr val="FF0000"/>
                </a:solidFill>
              </a:rPr>
              <a:t>26 days and 6 hours</a:t>
            </a:r>
            <a:r>
              <a:rPr lang="en-US" dirty="0"/>
              <a:t>). </a:t>
            </a:r>
          </a:p>
          <a:p>
            <a:r>
              <a:rPr lang="en-US" b="1" dirty="0"/>
              <a:t>Note: </a:t>
            </a:r>
          </a:p>
          <a:p>
            <a:r>
              <a:rPr lang="en-US" dirty="0"/>
              <a:t>Satellite A will have made </a:t>
            </a:r>
            <a:r>
              <a:rPr lang="en-US" dirty="0">
                <a:solidFill>
                  <a:srgbClr val="FF0000"/>
                </a:solidFill>
              </a:rPr>
              <a:t>35 orbits</a:t>
            </a:r>
            <a:r>
              <a:rPr lang="en-US" dirty="0"/>
              <a:t>, since </a:t>
            </a:r>
            <a:r>
              <a:rPr lang="en-US" dirty="0">
                <a:solidFill>
                  <a:srgbClr val="000099"/>
                </a:solidFill>
              </a:rPr>
              <a:t>630 = 18 ⋅ 35</a:t>
            </a:r>
            <a:r>
              <a:rPr lang="en-US" dirty="0"/>
              <a:t>. </a:t>
            </a:r>
          </a:p>
          <a:p>
            <a:r>
              <a:rPr lang="en-US" dirty="0"/>
              <a:t>Satellite B will have made </a:t>
            </a:r>
            <a:r>
              <a:rPr lang="en-US" dirty="0">
                <a:solidFill>
                  <a:srgbClr val="FF0000"/>
                </a:solidFill>
              </a:rPr>
              <a:t>45 orbits</a:t>
            </a:r>
            <a:r>
              <a:rPr lang="en-US" dirty="0"/>
              <a:t>, since </a:t>
            </a:r>
            <a:r>
              <a:rPr lang="en-US" dirty="0">
                <a:solidFill>
                  <a:srgbClr val="000099"/>
                </a:solidFill>
              </a:rPr>
              <a:t>630 = 14 ⋅ 45</a:t>
            </a:r>
            <a:r>
              <a:rPr lang="en-US" dirty="0"/>
              <a:t>. </a:t>
            </a:r>
          </a:p>
          <a:p>
            <a:r>
              <a:rPr lang="en-US" dirty="0"/>
              <a:t>Satellite C will have made </a:t>
            </a:r>
            <a:r>
              <a:rPr lang="en-US" dirty="0">
                <a:solidFill>
                  <a:srgbClr val="FF0000"/>
                </a:solidFill>
              </a:rPr>
              <a:t>63 orbits</a:t>
            </a:r>
            <a:r>
              <a:rPr lang="en-US" dirty="0"/>
              <a:t>, since </a:t>
            </a:r>
            <a:r>
              <a:rPr lang="en-US" dirty="0">
                <a:solidFill>
                  <a:srgbClr val="000099"/>
                </a:solidFill>
              </a:rPr>
              <a:t>630 = 10 ⋅ 63</a:t>
            </a:r>
            <a:r>
              <a:rPr lang="en-US" dirty="0"/>
              <a:t>. </a:t>
            </a:r>
          </a:p>
          <a:p>
            <a:endParaRPr lang="en-US" dirty="0"/>
          </a:p>
        </p:txBody>
      </p:sp>
      <p:graphicFrame>
        <p:nvGraphicFramePr>
          <p:cNvPr id="361474" name="Object 2"/>
          <p:cNvGraphicFramePr>
            <a:graphicFrameLocks noChangeAspect="1"/>
          </p:cNvGraphicFramePr>
          <p:nvPr/>
        </p:nvGraphicFramePr>
        <p:xfrm>
          <a:off x="1905000" y="1181100"/>
          <a:ext cx="381000" cy="1562100"/>
        </p:xfrm>
        <a:graphic>
          <a:graphicData uri="http://schemas.openxmlformats.org/presentationml/2006/ole">
            <mc:AlternateContent xmlns:mc="http://schemas.openxmlformats.org/markup-compatibility/2006">
              <mc:Choice xmlns:v="urn:schemas-microsoft-com:vml" Requires="v">
                <p:oleObj spid="_x0000_s10252" name="Equation" r:id="rId3" imgW="380880" imgH="1562040" progId="Equation.DSMT4">
                  <p:embed/>
                </p:oleObj>
              </mc:Choice>
              <mc:Fallback>
                <p:oleObj name="Equation" r:id="rId3" imgW="380880" imgH="156204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1811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1475" name="Object 3"/>
          <p:cNvGraphicFramePr>
            <a:graphicFrameLocks noChangeAspect="1"/>
          </p:cNvGraphicFramePr>
          <p:nvPr>
            <p:extLst>
              <p:ext uri="{D42A27DB-BD31-4B8C-83A1-F6EECF244321}">
                <p14:modId xmlns:p14="http://schemas.microsoft.com/office/powerpoint/2010/main" val="1388557328"/>
              </p:ext>
            </p:extLst>
          </p:nvPr>
        </p:nvGraphicFramePr>
        <p:xfrm>
          <a:off x="2362200" y="1828800"/>
          <a:ext cx="1625600" cy="292100"/>
        </p:xfrm>
        <a:graphic>
          <a:graphicData uri="http://schemas.openxmlformats.org/presentationml/2006/ole">
            <mc:AlternateContent xmlns:mc="http://schemas.openxmlformats.org/markup-compatibility/2006">
              <mc:Choice xmlns:v="urn:schemas-microsoft-com:vml" Requires="v">
                <p:oleObj spid="_x0000_s10253" name="Equation" r:id="rId5" imgW="1625400" imgH="291960" progId="Equation.DSMT4">
                  <p:embed/>
                </p:oleObj>
              </mc:Choice>
              <mc:Fallback>
                <p:oleObj name="Equation" r:id="rId5" imgW="1625400" imgH="29196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1828800"/>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685800" y="1371600"/>
          <a:ext cx="368300" cy="292100"/>
        </p:xfrm>
        <a:graphic>
          <a:graphicData uri="http://schemas.openxmlformats.org/presentationml/2006/ole">
            <mc:AlternateContent xmlns:mc="http://schemas.openxmlformats.org/markup-compatibility/2006">
              <mc:Choice xmlns:v="urn:schemas-microsoft-com:vml" Requires="v">
                <p:oleObj spid="_x0000_s10254" name="Equation" r:id="rId7" imgW="368280" imgH="291960" progId="Equation.DSMT4">
                  <p:embed/>
                </p:oleObj>
              </mc:Choice>
              <mc:Fallback>
                <p:oleObj name="Equation" r:id="rId7" imgW="3682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13716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685800" y="1873250"/>
          <a:ext cx="381000" cy="279400"/>
        </p:xfrm>
        <a:graphic>
          <a:graphicData uri="http://schemas.openxmlformats.org/presentationml/2006/ole">
            <mc:AlternateContent xmlns:mc="http://schemas.openxmlformats.org/markup-compatibility/2006">
              <mc:Choice xmlns:v="urn:schemas-microsoft-com:vml" Requires="v">
                <p:oleObj spid="_x0000_s10255" name="Equation" r:id="rId9" imgW="380880" imgH="279360" progId="Equation.DSMT4">
                  <p:embed/>
                </p:oleObj>
              </mc:Choice>
              <mc:Fallback>
                <p:oleObj name="Equation" r:id="rId9" imgW="38088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187325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685800" y="2362200"/>
          <a:ext cx="368300" cy="292100"/>
        </p:xfrm>
        <a:graphic>
          <a:graphicData uri="http://schemas.openxmlformats.org/presentationml/2006/ole">
            <mc:AlternateContent xmlns:mc="http://schemas.openxmlformats.org/markup-compatibility/2006">
              <mc:Choice xmlns:v="urn:schemas-microsoft-com:vml" Requires="v">
                <p:oleObj spid="_x0000_s10256" name="Equation" r:id="rId11" imgW="368280" imgH="291960" progId="Equation.DSMT4">
                  <p:embed/>
                </p:oleObj>
              </mc:Choice>
              <mc:Fallback>
                <p:oleObj name="Equation" r:id="rId11" imgW="3682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5800" y="23622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1130300" y="1270000"/>
          <a:ext cx="889000" cy="381000"/>
        </p:xfrm>
        <a:graphic>
          <a:graphicData uri="http://schemas.openxmlformats.org/presentationml/2006/ole">
            <mc:AlternateContent xmlns:mc="http://schemas.openxmlformats.org/markup-compatibility/2006">
              <mc:Choice xmlns:v="urn:schemas-microsoft-com:vml" Requires="v">
                <p:oleObj spid="_x0000_s10257" name="Equation" r:id="rId13" imgW="888840" imgH="380880" progId="Equation.DSMT4">
                  <p:embed/>
                </p:oleObj>
              </mc:Choice>
              <mc:Fallback>
                <p:oleObj name="Equation" r:id="rId13" imgW="88884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30300" y="1270000"/>
                        <a:ext cx="889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1130300" y="1879600"/>
          <a:ext cx="787400" cy="279400"/>
        </p:xfrm>
        <a:graphic>
          <a:graphicData uri="http://schemas.openxmlformats.org/presentationml/2006/ole">
            <mc:AlternateContent xmlns:mc="http://schemas.openxmlformats.org/markup-compatibility/2006">
              <mc:Choice xmlns:v="urn:schemas-microsoft-com:vml" Requires="v">
                <p:oleObj spid="_x0000_s10258" name="Equation" r:id="rId15" imgW="787320" imgH="279360" progId="Equation.DSMT4">
                  <p:embed/>
                </p:oleObj>
              </mc:Choice>
              <mc:Fallback>
                <p:oleObj name="Equation" r:id="rId15" imgW="78732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30300" y="1879600"/>
                        <a:ext cx="78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1143000" y="2374900"/>
          <a:ext cx="787400" cy="292100"/>
        </p:xfrm>
        <a:graphic>
          <a:graphicData uri="http://schemas.openxmlformats.org/presentationml/2006/ole">
            <mc:AlternateContent xmlns:mc="http://schemas.openxmlformats.org/markup-compatibility/2006">
              <mc:Choice xmlns:v="urn:schemas-microsoft-com:vml" Requires="v">
                <p:oleObj spid="_x0000_s10259" name="Equation" r:id="rId17" imgW="787320" imgH="291960" progId="Equation.DSMT4">
                  <p:embed/>
                </p:oleObj>
              </mc:Choice>
              <mc:Fallback>
                <p:oleObj name="Equation" r:id="rId17" imgW="78732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43000" y="237490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4038600" y="1905000"/>
          <a:ext cx="622300" cy="228600"/>
        </p:xfrm>
        <a:graphic>
          <a:graphicData uri="http://schemas.openxmlformats.org/presentationml/2006/ole">
            <mc:AlternateContent xmlns:mc="http://schemas.openxmlformats.org/markup-compatibility/2006">
              <mc:Choice xmlns:v="urn:schemas-microsoft-com:vml" Requires="v">
                <p:oleObj spid="_x0000_s10260" name="Equation" r:id="rId19" imgW="622080" imgH="228600" progId="Equation.DSMT4">
                  <p:embed/>
                </p:oleObj>
              </mc:Choice>
              <mc:Fallback>
                <p:oleObj name="Equation" r:id="rId19" imgW="622080" imgH="2286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38600" y="1905000"/>
                        <a:ext cx="622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147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147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5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11</a:t>
            </a:r>
          </a:p>
        </p:txBody>
      </p:sp>
      <p:sp>
        <p:nvSpPr>
          <p:cNvPr id="3" name="Content Placeholder 2"/>
          <p:cNvSpPr>
            <a:spLocks noGrp="1"/>
          </p:cNvSpPr>
          <p:nvPr>
            <p:ph idx="1"/>
          </p:nvPr>
        </p:nvSpPr>
        <p:spPr/>
        <p:txBody>
          <a:bodyPr/>
          <a:lstStyle/>
          <a:p>
            <a:r>
              <a:rPr lang="en-US" dirty="0"/>
              <a:t>The problem stated in </a:t>
            </a:r>
            <a:r>
              <a:rPr lang="en-US" b="1" dirty="0"/>
              <a:t>Mathematics at Work! </a:t>
            </a:r>
            <a:r>
              <a:rPr lang="en-US" dirty="0"/>
              <a:t>at the beginning of this chapter is similar to Example 10. Only the orbiting times of the satellites are different. Redraw the figures from Example 10 here. In how many hours will they again be directly above each other in the positions shown in the first figure? How many orbits will each satellite have completed at that time?</a:t>
            </a:r>
            <a:r>
              <a:rPr lang="en-US" b="1" dirty="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11 (cont.)</a:t>
            </a:r>
          </a:p>
        </p:txBody>
      </p:sp>
      <p:sp>
        <p:nvSpPr>
          <p:cNvPr id="3" name="Content Placeholder 2"/>
          <p:cNvSpPr>
            <a:spLocks noGrp="1"/>
          </p:cNvSpPr>
          <p:nvPr>
            <p:ph idx="1"/>
          </p:nvPr>
        </p:nvSpPr>
        <p:spPr/>
        <p:txBody>
          <a:bodyPr/>
          <a:lstStyle/>
          <a:p>
            <a:r>
              <a:rPr lang="en-US" b="1" dirty="0"/>
              <a:t>Solution</a:t>
            </a:r>
          </a:p>
          <a:p>
            <a:r>
              <a:rPr lang="en-US" dirty="0"/>
              <a:t>They will be in the original position in _____ hours. </a:t>
            </a:r>
          </a:p>
          <a:p>
            <a:pPr>
              <a:spcBef>
                <a:spcPts val="2400"/>
              </a:spcBef>
            </a:pPr>
            <a:r>
              <a:rPr lang="en-US" dirty="0"/>
              <a:t>Satellite A will have made _____ orbits. </a:t>
            </a:r>
          </a:p>
          <a:p>
            <a:pPr>
              <a:spcBef>
                <a:spcPts val="2400"/>
              </a:spcBef>
            </a:pPr>
            <a:r>
              <a:rPr lang="en-US" dirty="0"/>
              <a:t>Satellite B will have made _____ orbits. </a:t>
            </a:r>
          </a:p>
          <a:p>
            <a:pPr>
              <a:spcBef>
                <a:spcPts val="2400"/>
              </a:spcBef>
            </a:pPr>
            <a:r>
              <a:rPr lang="en-US" dirty="0"/>
              <a:t>Satellite C will have made _____ orbits.</a:t>
            </a:r>
          </a:p>
        </p:txBody>
      </p:sp>
      <p:sp>
        <p:nvSpPr>
          <p:cNvPr id="4" name="Rectangle 3"/>
          <p:cNvSpPr/>
          <p:nvPr/>
        </p:nvSpPr>
        <p:spPr>
          <a:xfrm>
            <a:off x="6110068" y="1794933"/>
            <a:ext cx="685800" cy="523220"/>
          </a:xfrm>
          <a:prstGeom prst="rect">
            <a:avLst/>
          </a:prstGeom>
        </p:spPr>
        <p:txBody>
          <a:bodyPr wrap="square">
            <a:spAutoFit/>
          </a:bodyPr>
          <a:lstStyle/>
          <a:p>
            <a:r>
              <a:rPr lang="en-US" sz="2800" dirty="0">
                <a:solidFill>
                  <a:srgbClr val="FF0000"/>
                </a:solidFill>
              </a:rPr>
              <a:t>72 </a:t>
            </a:r>
          </a:p>
        </p:txBody>
      </p:sp>
      <p:sp>
        <p:nvSpPr>
          <p:cNvPr id="5" name="Rectangle 4"/>
          <p:cNvSpPr/>
          <p:nvPr/>
        </p:nvSpPr>
        <p:spPr>
          <a:xfrm>
            <a:off x="4538004" y="2538977"/>
            <a:ext cx="366932" cy="523220"/>
          </a:xfrm>
          <a:prstGeom prst="rect">
            <a:avLst/>
          </a:prstGeom>
        </p:spPr>
        <p:txBody>
          <a:bodyPr wrap="square">
            <a:spAutoFit/>
          </a:bodyPr>
          <a:lstStyle/>
          <a:p>
            <a:r>
              <a:rPr lang="en-US" sz="2800" dirty="0">
                <a:solidFill>
                  <a:srgbClr val="FF0000"/>
                </a:solidFill>
              </a:rPr>
              <a:t>3 </a:t>
            </a:r>
          </a:p>
        </p:txBody>
      </p:sp>
      <p:sp>
        <p:nvSpPr>
          <p:cNvPr id="6" name="Rectangle 5"/>
          <p:cNvSpPr/>
          <p:nvPr/>
        </p:nvSpPr>
        <p:spPr>
          <a:xfrm>
            <a:off x="4509868" y="3286909"/>
            <a:ext cx="366932" cy="523220"/>
          </a:xfrm>
          <a:prstGeom prst="rect">
            <a:avLst/>
          </a:prstGeom>
        </p:spPr>
        <p:txBody>
          <a:bodyPr wrap="square">
            <a:spAutoFit/>
          </a:bodyPr>
          <a:lstStyle/>
          <a:p>
            <a:r>
              <a:rPr lang="en-US" sz="2800" dirty="0">
                <a:solidFill>
                  <a:srgbClr val="FF0000"/>
                </a:solidFill>
              </a:rPr>
              <a:t>4 </a:t>
            </a:r>
          </a:p>
        </p:txBody>
      </p:sp>
      <p:sp>
        <p:nvSpPr>
          <p:cNvPr id="7" name="Rectangle 6"/>
          <p:cNvSpPr/>
          <p:nvPr/>
        </p:nvSpPr>
        <p:spPr>
          <a:xfrm>
            <a:off x="4495800" y="3994985"/>
            <a:ext cx="366932" cy="523220"/>
          </a:xfrm>
          <a:prstGeom prst="rect">
            <a:avLst/>
          </a:prstGeom>
        </p:spPr>
        <p:txBody>
          <a:bodyPr wrap="square">
            <a:spAutoFit/>
          </a:bodyPr>
          <a:lstStyle/>
          <a:p>
            <a:r>
              <a:rPr lang="en-US" sz="2800" dirty="0">
                <a:solidFill>
                  <a:srgbClr val="FF0000"/>
                </a:solidFill>
              </a:rPr>
              <a:t>6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LCM of a Set of Counting Numbers </a:t>
            </a: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wrap="square">
            <a:spAutoFit/>
          </a:bodyPr>
          <a:lstStyle/>
          <a:p>
            <a:pPr algn="ctr"/>
            <a:r>
              <a:rPr lang="en-US" b="1" dirty="0">
                <a:solidFill>
                  <a:srgbClr val="000000"/>
                </a:solidFill>
              </a:rPr>
              <a:t>Least Common Multiple </a:t>
            </a:r>
          </a:p>
          <a:p>
            <a:r>
              <a:rPr lang="en-US" dirty="0">
                <a:solidFill>
                  <a:srgbClr val="000000"/>
                </a:solidFill>
              </a:rPr>
              <a:t>The </a:t>
            </a:r>
            <a:r>
              <a:rPr lang="en-US" b="1" dirty="0">
                <a:solidFill>
                  <a:srgbClr val="C00000"/>
                </a:solidFill>
              </a:rPr>
              <a:t>Least Common Multiple (LCM)</a:t>
            </a:r>
            <a:r>
              <a:rPr lang="en-US" b="1" dirty="0">
                <a:solidFill>
                  <a:srgbClr val="000000"/>
                </a:solidFill>
              </a:rPr>
              <a:t> </a:t>
            </a:r>
            <a:r>
              <a:rPr lang="en-US" dirty="0">
                <a:solidFill>
                  <a:srgbClr val="000000"/>
                </a:solidFill>
              </a:rPr>
              <a:t>of a set of counting numbers is the smallest number common to all the sets of multiples of the given numbers.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2301240"/>
          </a:xfrm>
          <a:solidFill>
            <a:srgbClr val="FFFFCC"/>
          </a:solidFill>
          <a:ln w="28575">
            <a:solidFill>
              <a:srgbClr val="000000"/>
            </a:solidFill>
          </a:ln>
        </p:spPr>
        <p:txBody>
          <a:bodyPr wrap="square">
            <a:spAutoFit/>
          </a:bodyPr>
          <a:lstStyle/>
          <a:p>
            <a:r>
              <a:rPr lang="en-US" dirty="0">
                <a:solidFill>
                  <a:srgbClr val="000000"/>
                </a:solidFill>
              </a:rPr>
              <a:t>Find the LCM for each of the following sets of numbers. </a:t>
            </a:r>
          </a:p>
          <a:p>
            <a:pPr marL="463550" indent="-463550">
              <a:spcBef>
                <a:spcPts val="1200"/>
              </a:spcBef>
            </a:pPr>
            <a:r>
              <a:rPr lang="en-US" b="1" dirty="0">
                <a:solidFill>
                  <a:srgbClr val="000000"/>
                </a:solidFill>
              </a:rPr>
              <a:t>1.</a:t>
            </a:r>
            <a:r>
              <a:rPr lang="en-US" dirty="0">
                <a:solidFill>
                  <a:srgbClr val="000000"/>
                </a:solidFill>
              </a:rPr>
              <a:t>	30, 40, 50 </a:t>
            </a:r>
          </a:p>
          <a:p>
            <a:pPr marL="463550" indent="-463550">
              <a:spcBef>
                <a:spcPts val="1200"/>
              </a:spcBef>
            </a:pPr>
            <a:r>
              <a:rPr lang="en-US" b="1" dirty="0">
                <a:solidFill>
                  <a:srgbClr val="000000"/>
                </a:solidFill>
              </a:rPr>
              <a:t>2.</a:t>
            </a:r>
            <a:r>
              <a:rPr lang="en-US" dirty="0">
                <a:solidFill>
                  <a:srgbClr val="000000"/>
                </a:solidFill>
              </a:rPr>
              <a:t>	28, 70 </a:t>
            </a:r>
          </a:p>
          <a:p>
            <a:pPr marL="463550" indent="-463550">
              <a:spcBef>
                <a:spcPts val="1200"/>
              </a:spcBef>
            </a:pPr>
            <a:r>
              <a:rPr lang="en-US" b="1" dirty="0">
                <a:solidFill>
                  <a:srgbClr val="000000"/>
                </a:solidFill>
              </a:rPr>
              <a:t>3.</a:t>
            </a:r>
            <a:r>
              <a:rPr lang="en-US" dirty="0">
                <a:solidFill>
                  <a:srgbClr val="000000"/>
                </a:solidFill>
              </a:rPr>
              <a:t>	168, 140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 </a:t>
            </a:r>
          </a:p>
        </p:txBody>
      </p:sp>
      <p:sp>
        <p:nvSpPr>
          <p:cNvPr id="3" name="Content Placeholder 2"/>
          <p:cNvSpPr>
            <a:spLocks noGrp="1"/>
          </p:cNvSpPr>
          <p:nvPr>
            <p:ph idx="1"/>
          </p:nvPr>
        </p:nvSpPr>
        <p:spPr/>
        <p:txBody>
          <a:bodyPr/>
          <a:lstStyle/>
          <a:p>
            <a:pPr marL="463550" indent="-463550"/>
            <a:r>
              <a:rPr lang="en-US" b="1" dirty="0"/>
              <a:t>1.	</a:t>
            </a:r>
            <a:r>
              <a:rPr lang="en-US" dirty="0">
                <a:solidFill>
                  <a:srgbClr val="FF0000"/>
                </a:solidFill>
              </a:rPr>
              <a:t>600</a:t>
            </a:r>
            <a:r>
              <a:rPr lang="en-US" b="1" dirty="0"/>
              <a:t> </a:t>
            </a:r>
          </a:p>
          <a:p>
            <a:pPr marL="463550" indent="-463550"/>
            <a:r>
              <a:rPr lang="en-US" b="1" dirty="0"/>
              <a:t>2.	</a:t>
            </a:r>
            <a:r>
              <a:rPr lang="en-US" dirty="0">
                <a:solidFill>
                  <a:srgbClr val="FF0000"/>
                </a:solidFill>
              </a:rPr>
              <a:t>140 </a:t>
            </a:r>
          </a:p>
          <a:p>
            <a:pPr marL="463550" indent="-463550"/>
            <a:r>
              <a:rPr lang="en-US" b="1" dirty="0"/>
              <a:t>3.	</a:t>
            </a:r>
            <a:r>
              <a:rPr lang="en-US" dirty="0">
                <a:solidFill>
                  <a:srgbClr val="FF0000"/>
                </a:solidFill>
              </a:rPr>
              <a:t>840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LCM of a Set of Counting Numbers </a:t>
            </a:r>
          </a:p>
        </p:txBody>
      </p:sp>
      <p:sp>
        <p:nvSpPr>
          <p:cNvPr id="3" name="Content Placeholder 2"/>
          <p:cNvSpPr>
            <a:spLocks noGrp="1"/>
          </p:cNvSpPr>
          <p:nvPr>
            <p:ph idx="1"/>
          </p:nvPr>
        </p:nvSpPr>
        <p:spPr>
          <a:xfrm>
            <a:off x="457200" y="1280160"/>
            <a:ext cx="8229600" cy="3901440"/>
          </a:xfrm>
          <a:solidFill>
            <a:srgbClr val="FFFFCC"/>
          </a:solidFill>
          <a:ln w="28575">
            <a:solidFill>
              <a:srgbClr val="000000"/>
            </a:solidFill>
          </a:ln>
        </p:spPr>
        <p:txBody>
          <a:bodyPr wrap="square">
            <a:spAutoFit/>
          </a:bodyPr>
          <a:lstStyle/>
          <a:p>
            <a:pPr algn="ctr"/>
            <a:r>
              <a:rPr lang="en-US" b="1" dirty="0">
                <a:solidFill>
                  <a:srgbClr val="000000"/>
                </a:solidFill>
              </a:rPr>
              <a:t>Method I for Finding the LCM </a:t>
            </a:r>
          </a:p>
          <a:p>
            <a:r>
              <a:rPr lang="en-US" dirty="0">
                <a:solidFill>
                  <a:srgbClr val="000000"/>
                </a:solidFill>
              </a:rPr>
              <a:t>To find the LCM of a set of counting numbers: </a:t>
            </a:r>
          </a:p>
          <a:p>
            <a:pPr marL="463550" indent="-463550"/>
            <a:r>
              <a:rPr lang="en-US" b="1" dirty="0">
                <a:solidFill>
                  <a:srgbClr val="000000"/>
                </a:solidFill>
              </a:rPr>
              <a:t>1.	</a:t>
            </a:r>
            <a:r>
              <a:rPr lang="en-US" dirty="0">
                <a:solidFill>
                  <a:srgbClr val="000000"/>
                </a:solidFill>
              </a:rPr>
              <a:t>Find the prime factorization of each number. </a:t>
            </a:r>
          </a:p>
          <a:p>
            <a:pPr marL="463550" indent="-463550"/>
            <a:r>
              <a:rPr lang="en-US" b="1" dirty="0">
                <a:solidFill>
                  <a:srgbClr val="000000"/>
                </a:solidFill>
              </a:rPr>
              <a:t>2.	</a:t>
            </a:r>
            <a:r>
              <a:rPr lang="en-US" dirty="0">
                <a:solidFill>
                  <a:srgbClr val="000000"/>
                </a:solidFill>
              </a:rPr>
              <a:t>Find the prime factors that appear in </a:t>
            </a:r>
            <a:r>
              <a:rPr lang="en-US" b="1" dirty="0">
                <a:solidFill>
                  <a:srgbClr val="C00000"/>
                </a:solidFill>
              </a:rPr>
              <a:t>any one</a:t>
            </a:r>
            <a:r>
              <a:rPr lang="en-US" dirty="0">
                <a:solidFill>
                  <a:srgbClr val="000000"/>
                </a:solidFill>
              </a:rPr>
              <a:t> of the prime factorizations.</a:t>
            </a:r>
            <a:r>
              <a:rPr lang="en-US" b="1" dirty="0">
                <a:solidFill>
                  <a:srgbClr val="000000"/>
                </a:solidFill>
              </a:rPr>
              <a:t> </a:t>
            </a:r>
          </a:p>
          <a:p>
            <a:pPr marL="463550" indent="-463550"/>
            <a:r>
              <a:rPr lang="en-US" b="1" dirty="0">
                <a:solidFill>
                  <a:srgbClr val="000000"/>
                </a:solidFill>
              </a:rPr>
              <a:t>3.	</a:t>
            </a:r>
            <a:r>
              <a:rPr lang="en-US" dirty="0">
                <a:solidFill>
                  <a:srgbClr val="000000"/>
                </a:solidFill>
              </a:rPr>
              <a:t>Form the product of these primes using each prime the most number of times it appears in </a:t>
            </a:r>
            <a:r>
              <a:rPr lang="en-US" b="1" dirty="0">
                <a:solidFill>
                  <a:srgbClr val="C00000"/>
                </a:solidFill>
              </a:rPr>
              <a:t>any one</a:t>
            </a:r>
            <a:r>
              <a:rPr lang="en-US" dirty="0">
                <a:solidFill>
                  <a:srgbClr val="000000"/>
                </a:solidFill>
              </a:rPr>
              <a:t> of the prime factorizations.</a:t>
            </a:r>
            <a:r>
              <a:rPr lang="en-US" b="1" dirty="0">
                <a:solidFill>
                  <a:srgbClr val="000000"/>
                </a:solidFill>
              </a:rPr>
              <a:t> </a:t>
            </a:r>
            <a:endParaRPr lang="en-US"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20</a:t>
            </a:r>
            <a:r>
              <a:rPr lang="en-US" dirty="0"/>
              <a:t> and </a:t>
            </a:r>
            <a:r>
              <a:rPr lang="en-US" dirty="0">
                <a:solidFill>
                  <a:srgbClr val="0000FF"/>
                </a:solidFill>
              </a:rPr>
              <a:t>45</a:t>
            </a:r>
            <a:r>
              <a:rPr lang="en-US" dirty="0"/>
              <a:t>. </a:t>
            </a:r>
          </a:p>
          <a:p>
            <a:r>
              <a:rPr lang="en-US" b="1" dirty="0"/>
              <a:t>Solution </a:t>
            </a:r>
          </a:p>
          <a:p>
            <a:pPr>
              <a:tabLst>
                <a:tab pos="463550" algn="l"/>
              </a:tabLst>
            </a:pPr>
            <a:r>
              <a:rPr lang="en-US" b="1" dirty="0"/>
              <a:t>a.	</a:t>
            </a:r>
            <a:r>
              <a:rPr lang="en-US" dirty="0"/>
              <a:t>Prime factorizations:</a:t>
            </a:r>
          </a:p>
          <a:p>
            <a:pPr>
              <a:tabLst>
                <a:tab pos="463550" algn="l"/>
              </a:tabLst>
            </a:pPr>
            <a:endParaRPr lang="en-US" b="1" dirty="0"/>
          </a:p>
          <a:p>
            <a:pPr>
              <a:tabLst>
                <a:tab pos="463550" algn="l"/>
              </a:tabLst>
            </a:pPr>
            <a:endParaRPr lang="en-US" b="1" dirty="0"/>
          </a:p>
          <a:p>
            <a:endParaRPr lang="en-US" dirty="0"/>
          </a:p>
          <a:p>
            <a:pPr>
              <a:tabLst>
                <a:tab pos="463550" algn="l"/>
              </a:tabLst>
            </a:pPr>
            <a:r>
              <a:rPr lang="en-US" b="1" dirty="0"/>
              <a:t>b.	</a:t>
            </a:r>
            <a:r>
              <a:rPr lang="en-US" dirty="0">
                <a:solidFill>
                  <a:srgbClr val="000099"/>
                </a:solidFill>
              </a:rPr>
              <a:t>2</a:t>
            </a:r>
            <a:r>
              <a:rPr lang="en-US" dirty="0"/>
              <a:t>, </a:t>
            </a:r>
            <a:r>
              <a:rPr lang="en-US" dirty="0">
                <a:solidFill>
                  <a:srgbClr val="000099"/>
                </a:solidFill>
              </a:rPr>
              <a:t>3</a:t>
            </a:r>
            <a:r>
              <a:rPr lang="en-US" dirty="0"/>
              <a:t>, and </a:t>
            </a:r>
            <a:r>
              <a:rPr lang="en-US" dirty="0">
                <a:solidFill>
                  <a:srgbClr val="000099"/>
                </a:solidFill>
              </a:rPr>
              <a:t>5</a:t>
            </a:r>
            <a:r>
              <a:rPr lang="en-US" dirty="0"/>
              <a:t> are the only prime factors.</a:t>
            </a:r>
            <a:r>
              <a:rPr lang="en-US" b="1" dirty="0"/>
              <a:t>  </a:t>
            </a:r>
            <a:endParaRPr lang="en-US" dirty="0"/>
          </a:p>
        </p:txBody>
      </p:sp>
      <p:sp>
        <p:nvSpPr>
          <p:cNvPr id="5" name="Rectangle 4"/>
          <p:cNvSpPr/>
          <p:nvPr/>
        </p:nvSpPr>
        <p:spPr>
          <a:xfrm>
            <a:off x="4495800" y="3081867"/>
            <a:ext cx="2590800" cy="861774"/>
          </a:xfrm>
          <a:prstGeom prst="rect">
            <a:avLst/>
          </a:prstGeom>
        </p:spPr>
        <p:txBody>
          <a:bodyPr wrap="square">
            <a:spAutoFit/>
          </a:bodyPr>
          <a:lstStyle/>
          <a:p>
            <a:r>
              <a:rPr lang="en-US" sz="2000" dirty="0">
                <a:solidFill>
                  <a:srgbClr val="008080"/>
                </a:solidFill>
              </a:rPr>
              <a:t>two 2’s, one 5</a:t>
            </a:r>
          </a:p>
          <a:p>
            <a:pPr>
              <a:spcBef>
                <a:spcPts val="1200"/>
              </a:spcBef>
            </a:pPr>
            <a:r>
              <a:rPr lang="en-US" sz="2000" dirty="0">
                <a:solidFill>
                  <a:srgbClr val="008080"/>
                </a:solidFill>
              </a:rPr>
              <a:t>two 3’s, one 5 </a:t>
            </a:r>
          </a:p>
        </p:txBody>
      </p:sp>
      <p:graphicFrame>
        <p:nvGraphicFramePr>
          <p:cNvPr id="1027" name="Object 3"/>
          <p:cNvGraphicFramePr>
            <a:graphicFrameLocks noChangeAspect="1"/>
          </p:cNvGraphicFramePr>
          <p:nvPr/>
        </p:nvGraphicFramePr>
        <p:xfrm>
          <a:off x="1524000" y="3086100"/>
          <a:ext cx="381000" cy="292100"/>
        </p:xfrm>
        <a:graphic>
          <a:graphicData uri="http://schemas.openxmlformats.org/presentationml/2006/ole">
            <mc:AlternateContent xmlns:mc="http://schemas.openxmlformats.org/markup-compatibility/2006">
              <mc:Choice xmlns:v="urn:schemas-microsoft-com:vml" Requires="v">
                <p:oleObj spid="_x0000_s1033" name="Equation" r:id="rId3" imgW="380880" imgH="291960" progId="Equation.DSMT4">
                  <p:embed/>
                </p:oleObj>
              </mc:Choice>
              <mc:Fallback>
                <p:oleObj name="Equation" r:id="rId3" imgW="38088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30861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1524000" y="3619500"/>
          <a:ext cx="381000" cy="292100"/>
        </p:xfrm>
        <a:graphic>
          <a:graphicData uri="http://schemas.openxmlformats.org/presentationml/2006/ole">
            <mc:AlternateContent xmlns:mc="http://schemas.openxmlformats.org/markup-compatibility/2006">
              <mc:Choice xmlns:v="urn:schemas-microsoft-com:vml" Requires="v">
                <p:oleObj spid="_x0000_s1034" name="Equation" r:id="rId5" imgW="380880" imgH="291960" progId="Equation.DSMT4">
                  <p:embed/>
                </p:oleObj>
              </mc:Choice>
              <mc:Fallback>
                <p:oleObj name="Equation" r:id="rId5" imgW="3808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6195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930400" y="3086100"/>
          <a:ext cx="812800" cy="292100"/>
        </p:xfrm>
        <a:graphic>
          <a:graphicData uri="http://schemas.openxmlformats.org/presentationml/2006/ole">
            <mc:AlternateContent xmlns:mc="http://schemas.openxmlformats.org/markup-compatibility/2006">
              <mc:Choice xmlns:v="urn:schemas-microsoft-com:vml" Requires="v">
                <p:oleObj spid="_x0000_s1035" name="Equation" r:id="rId7" imgW="812520" imgH="291960" progId="Equation.DSMT4">
                  <p:embed/>
                </p:oleObj>
              </mc:Choice>
              <mc:Fallback>
                <p:oleObj name="Equation" r:id="rId7" imgW="8125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30400" y="3086100"/>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930400" y="3619500"/>
          <a:ext cx="800100" cy="292100"/>
        </p:xfrm>
        <a:graphic>
          <a:graphicData uri="http://schemas.openxmlformats.org/presentationml/2006/ole">
            <mc:AlternateContent xmlns:mc="http://schemas.openxmlformats.org/markup-compatibility/2006">
              <mc:Choice xmlns:v="urn:schemas-microsoft-com:vml" Requires="v">
                <p:oleObj spid="_x0000_s1036" name="Equation" r:id="rId9" imgW="799920" imgH="291960" progId="Equation.DSMT4">
                  <p:embed/>
                </p:oleObj>
              </mc:Choice>
              <mc:Fallback>
                <p:oleObj name="Equation" r:id="rId9" imgW="7999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30400" y="36195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2768600" y="3073400"/>
          <a:ext cx="1104900" cy="292100"/>
        </p:xfrm>
        <a:graphic>
          <a:graphicData uri="http://schemas.openxmlformats.org/presentationml/2006/ole">
            <mc:AlternateContent xmlns:mc="http://schemas.openxmlformats.org/markup-compatibility/2006">
              <mc:Choice xmlns:v="urn:schemas-microsoft-com:vml" Requires="v">
                <p:oleObj spid="_x0000_s1037" name="Equation" r:id="rId11" imgW="1104840" imgH="291960" progId="Equation.DSMT4">
                  <p:embed/>
                </p:oleObj>
              </mc:Choice>
              <mc:Fallback>
                <p:oleObj name="Equation" r:id="rId11" imgW="11048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68600" y="3073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768600" y="3606800"/>
          <a:ext cx="1104900" cy="292100"/>
        </p:xfrm>
        <a:graphic>
          <a:graphicData uri="http://schemas.openxmlformats.org/presentationml/2006/ole">
            <mc:AlternateContent xmlns:mc="http://schemas.openxmlformats.org/markup-compatibility/2006">
              <mc:Choice xmlns:v="urn:schemas-microsoft-com:vml" Requires="v">
                <p:oleObj spid="_x0000_s1038" name="Equation" r:id="rId13" imgW="1104840" imgH="291960" progId="Equation.DSMT4">
                  <p:embed/>
                </p:oleObj>
              </mc:Choice>
              <mc:Fallback>
                <p:oleObj name="Equation" r:id="rId13" imgW="11048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68600" y="36068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 </a:t>
            </a:r>
          </a:p>
        </p:txBody>
      </p:sp>
      <p:sp>
        <p:nvSpPr>
          <p:cNvPr id="3" name="Content Placeholder 2"/>
          <p:cNvSpPr>
            <a:spLocks noGrp="1"/>
          </p:cNvSpPr>
          <p:nvPr>
            <p:ph idx="1"/>
          </p:nvPr>
        </p:nvSpPr>
        <p:spPr/>
        <p:txBody>
          <a:bodyPr/>
          <a:lstStyle/>
          <a:p>
            <a:pPr marL="463550" indent="-463550"/>
            <a:r>
              <a:rPr lang="en-US" b="1" dirty="0"/>
              <a:t>c.	</a:t>
            </a:r>
            <a:r>
              <a:rPr lang="en-US" dirty="0"/>
              <a:t>Most of each factor in any one factorization: </a:t>
            </a:r>
          </a:p>
          <a:p>
            <a:pPr marL="463550" indent="-463550"/>
            <a:r>
              <a:rPr lang="en-US" dirty="0">
                <a:solidFill>
                  <a:srgbClr val="000099"/>
                </a:solidFill>
              </a:rPr>
              <a:t>	two 2’s	</a:t>
            </a:r>
            <a:r>
              <a:rPr lang="en-US" dirty="0">
                <a:solidFill>
                  <a:schemeClr val="tx1"/>
                </a:solidFill>
              </a:rPr>
              <a:t>(in 20) </a:t>
            </a:r>
          </a:p>
          <a:p>
            <a:pPr marL="463550" indent="-463550"/>
            <a:r>
              <a:rPr lang="en-US" dirty="0">
                <a:solidFill>
                  <a:srgbClr val="000099"/>
                </a:solidFill>
              </a:rPr>
              <a:t>	two 3’s	</a:t>
            </a:r>
            <a:r>
              <a:rPr lang="en-US" dirty="0">
                <a:solidFill>
                  <a:schemeClr val="tx1"/>
                </a:solidFill>
              </a:rPr>
              <a:t>(in 45) </a:t>
            </a:r>
          </a:p>
          <a:p>
            <a:pPr marL="463550" indent="-463550"/>
            <a:r>
              <a:rPr lang="en-US" dirty="0">
                <a:solidFill>
                  <a:srgbClr val="000099"/>
                </a:solidFill>
              </a:rPr>
              <a:t>	one 5	</a:t>
            </a:r>
            <a:r>
              <a:rPr lang="en-US" dirty="0">
                <a:solidFill>
                  <a:schemeClr val="tx1"/>
                </a:solidFill>
              </a:rPr>
              <a:t>(one in 30 and one in 45) </a:t>
            </a:r>
          </a:p>
          <a:p>
            <a:pPr marL="463550" indent="-463550"/>
            <a:endParaRPr lang="en-US" dirty="0"/>
          </a:p>
          <a:p>
            <a:pPr marL="463550" indent="-463550">
              <a:spcBef>
                <a:spcPts val="1800"/>
              </a:spcBef>
            </a:pPr>
            <a:r>
              <a:rPr lang="en-US" dirty="0"/>
              <a:t>	</a:t>
            </a:r>
            <a:r>
              <a:rPr lang="en-US" dirty="0">
                <a:solidFill>
                  <a:srgbClr val="FF0000"/>
                </a:solidFill>
              </a:rPr>
              <a:t>180</a:t>
            </a:r>
            <a:r>
              <a:rPr lang="en-US" dirty="0"/>
              <a:t> is the smallest number divisible by both 20 and 45. (Note also that the LCM, 180, contains all the factors of the numbers 20 and 45.) </a:t>
            </a:r>
          </a:p>
        </p:txBody>
      </p:sp>
      <p:graphicFrame>
        <p:nvGraphicFramePr>
          <p:cNvPr id="334851" name="Object 3"/>
          <p:cNvGraphicFramePr>
            <a:graphicFrameLocks noChangeAspect="1"/>
          </p:cNvGraphicFramePr>
          <p:nvPr/>
        </p:nvGraphicFramePr>
        <p:xfrm>
          <a:off x="1016000" y="3473450"/>
          <a:ext cx="1168400" cy="330200"/>
        </p:xfrm>
        <a:graphic>
          <a:graphicData uri="http://schemas.openxmlformats.org/presentationml/2006/ole">
            <mc:AlternateContent xmlns:mc="http://schemas.openxmlformats.org/markup-compatibility/2006">
              <mc:Choice xmlns:v="urn:schemas-microsoft-com:vml" Requires="v">
                <p:oleObj spid="_x0000_s2054" name="Equation" r:id="rId3" imgW="1168200" imgH="330120" progId="Equation.DSMT4">
                  <p:embed/>
                </p:oleObj>
              </mc:Choice>
              <mc:Fallback>
                <p:oleObj name="Equation" r:id="rId3" imgW="1168200" imgH="33012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6000" y="347345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2247900" y="3479800"/>
          <a:ext cx="1778000" cy="292100"/>
        </p:xfrm>
        <a:graphic>
          <a:graphicData uri="http://schemas.openxmlformats.org/presentationml/2006/ole">
            <mc:AlternateContent xmlns:mc="http://schemas.openxmlformats.org/markup-compatibility/2006">
              <mc:Choice xmlns:v="urn:schemas-microsoft-com:vml" Requires="v">
                <p:oleObj spid="_x0000_s2055" name="Equation" r:id="rId5" imgW="1777680" imgH="291960" progId="Equation.DSMT4">
                  <p:embed/>
                </p:oleObj>
              </mc:Choice>
              <mc:Fallback>
                <p:oleObj name="Equation" r:id="rId5" imgW="177768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47900" y="34798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4076700" y="3390900"/>
          <a:ext cx="1397000" cy="381000"/>
        </p:xfrm>
        <a:graphic>
          <a:graphicData uri="http://schemas.openxmlformats.org/presentationml/2006/ole">
            <mc:AlternateContent xmlns:mc="http://schemas.openxmlformats.org/markup-compatibility/2006">
              <mc:Choice xmlns:v="urn:schemas-microsoft-com:vml" Requires="v">
                <p:oleObj spid="_x0000_s2056" name="Equation" r:id="rId7" imgW="1396800" imgH="380880" progId="Equation.DSMT4">
                  <p:embed/>
                </p:oleObj>
              </mc:Choice>
              <mc:Fallback>
                <p:oleObj name="Equation" r:id="rId7" imgW="139680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76700" y="3390900"/>
                        <a:ext cx="1397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600700" y="3479800"/>
          <a:ext cx="825500" cy="292100"/>
        </p:xfrm>
        <a:graphic>
          <a:graphicData uri="http://schemas.openxmlformats.org/presentationml/2006/ole">
            <mc:AlternateContent xmlns:mc="http://schemas.openxmlformats.org/markup-compatibility/2006">
              <mc:Choice xmlns:v="urn:schemas-microsoft-com:vml" Requires="v">
                <p:oleObj spid="_x0000_s2057" name="Equation" r:id="rId9" imgW="825480" imgH="291960" progId="Equation.DSMT4">
                  <p:embed/>
                </p:oleObj>
              </mc:Choice>
              <mc:Fallback>
                <p:oleObj name="Equation" r:id="rId9" imgW="82548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00700" y="34798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48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730500" y="4419600"/>
            <a:ext cx="381000" cy="5334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3085" name="Object 13"/>
          <p:cNvGraphicFramePr>
            <a:graphicFrameLocks noChangeAspect="1"/>
          </p:cNvGraphicFramePr>
          <p:nvPr/>
        </p:nvGraphicFramePr>
        <p:xfrm>
          <a:off x="2489200" y="4483100"/>
          <a:ext cx="939800" cy="381000"/>
        </p:xfrm>
        <a:graphic>
          <a:graphicData uri="http://schemas.openxmlformats.org/presentationml/2006/ole">
            <mc:AlternateContent xmlns:mc="http://schemas.openxmlformats.org/markup-compatibility/2006">
              <mc:Choice xmlns:v="urn:schemas-microsoft-com:vml" Requires="v">
                <p:oleObj spid="_x0000_s3088" name="Equation" r:id="rId3" imgW="939600" imgH="380880" progId="Equation.DSMT4">
                  <p:embed/>
                </p:oleObj>
              </mc:Choice>
              <mc:Fallback>
                <p:oleObj name="Equation" r:id="rId3" imgW="939600" imgH="3808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9200" y="4483100"/>
                        <a:ext cx="93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2921000" y="3721100"/>
            <a:ext cx="381000" cy="5334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3084" name="Object 12"/>
          <p:cNvGraphicFramePr>
            <a:graphicFrameLocks noChangeAspect="1"/>
          </p:cNvGraphicFramePr>
          <p:nvPr/>
        </p:nvGraphicFramePr>
        <p:xfrm>
          <a:off x="2362200" y="3810000"/>
          <a:ext cx="889000" cy="381000"/>
        </p:xfrm>
        <a:graphic>
          <a:graphicData uri="http://schemas.openxmlformats.org/presentationml/2006/ole">
            <mc:AlternateContent xmlns:mc="http://schemas.openxmlformats.org/markup-compatibility/2006">
              <mc:Choice xmlns:v="urn:schemas-microsoft-com:vml" Requires="v">
                <p:oleObj spid="_x0000_s3089" name="Equation" r:id="rId5" imgW="888840" imgH="380880" progId="Equation.DSMT4">
                  <p:embed/>
                </p:oleObj>
              </mc:Choice>
              <mc:Fallback>
                <p:oleObj name="Equation" r:id="rId5" imgW="888840" imgH="38088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3810000"/>
                        <a:ext cx="889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2 </a:t>
            </a:r>
          </a:p>
        </p:txBody>
      </p:sp>
      <p:sp>
        <p:nvSpPr>
          <p:cNvPr id="3" name="Content Placeholder 2"/>
          <p:cNvSpPr>
            <a:spLocks noGrp="1"/>
          </p:cNvSpPr>
          <p:nvPr>
            <p:ph idx="1"/>
          </p:nvPr>
        </p:nvSpPr>
        <p:spPr>
          <a:xfrm>
            <a:off x="457200" y="1280160"/>
            <a:ext cx="8229600" cy="1557349"/>
          </a:xfrm>
        </p:spPr>
        <p:txBody>
          <a:bodyPr>
            <a:spAutoFit/>
          </a:bodyPr>
          <a:lstStyle/>
          <a:p>
            <a:r>
              <a:rPr lang="en-US" dirty="0"/>
              <a:t>Find the LCM of </a:t>
            </a:r>
            <a:r>
              <a:rPr lang="en-US" dirty="0">
                <a:solidFill>
                  <a:srgbClr val="0000FF"/>
                </a:solidFill>
              </a:rPr>
              <a:t>12</a:t>
            </a:r>
            <a:r>
              <a:rPr lang="en-US" dirty="0"/>
              <a:t>, </a:t>
            </a:r>
            <a:r>
              <a:rPr lang="en-US" dirty="0">
                <a:solidFill>
                  <a:srgbClr val="0000FF"/>
                </a:solidFill>
              </a:rPr>
              <a:t>18</a:t>
            </a:r>
            <a:r>
              <a:rPr lang="en-US" dirty="0"/>
              <a:t>, and </a:t>
            </a:r>
            <a:r>
              <a:rPr lang="en-US" dirty="0">
                <a:solidFill>
                  <a:srgbClr val="0000FF"/>
                </a:solidFill>
              </a:rPr>
              <a:t>48</a:t>
            </a:r>
            <a:r>
              <a:rPr lang="en-US" dirty="0"/>
              <a:t>. </a:t>
            </a:r>
          </a:p>
          <a:p>
            <a:r>
              <a:rPr lang="en-US" b="1" dirty="0"/>
              <a:t>Solution </a:t>
            </a:r>
          </a:p>
          <a:p>
            <a:pPr>
              <a:tabLst>
                <a:tab pos="463550" algn="l"/>
              </a:tabLst>
            </a:pPr>
            <a:r>
              <a:rPr lang="en-US" b="1" dirty="0"/>
              <a:t>a.	</a:t>
            </a:r>
            <a:r>
              <a:rPr lang="en-US" dirty="0"/>
              <a:t>Prime factorizations: </a:t>
            </a:r>
          </a:p>
        </p:txBody>
      </p:sp>
      <p:graphicFrame>
        <p:nvGraphicFramePr>
          <p:cNvPr id="335875" name="Object 3"/>
          <p:cNvGraphicFramePr>
            <a:graphicFrameLocks noChangeAspect="1"/>
          </p:cNvGraphicFramePr>
          <p:nvPr/>
        </p:nvGraphicFramePr>
        <p:xfrm>
          <a:off x="3733800" y="4006850"/>
          <a:ext cx="469900" cy="228600"/>
        </p:xfrm>
        <a:graphic>
          <a:graphicData uri="http://schemas.openxmlformats.org/presentationml/2006/ole">
            <mc:AlternateContent xmlns:mc="http://schemas.openxmlformats.org/markup-compatibility/2006">
              <mc:Choice xmlns:v="urn:schemas-microsoft-com:vml" Requires="v">
                <p:oleObj spid="_x0000_s3090" name="Equation" r:id="rId7" imgW="469800" imgH="228600" progId="Equation.DSMT4">
                  <p:embed/>
                </p:oleObj>
              </mc:Choice>
              <mc:Fallback>
                <p:oleObj name="Equation" r:id="rId7" imgW="469800" imgH="228600" progId="Equation.DSMT4">
                  <p:embed/>
                  <p:pic>
                    <p:nvPicPr>
                      <p:cNvPr id="0" name="Object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4006850"/>
                        <a:ext cx="469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3263900" y="3314700"/>
          <a:ext cx="381000" cy="1562100"/>
        </p:xfrm>
        <a:graphic>
          <a:graphicData uri="http://schemas.openxmlformats.org/presentationml/2006/ole">
            <mc:AlternateContent xmlns:mc="http://schemas.openxmlformats.org/markup-compatibility/2006">
              <mc:Choice xmlns:v="urn:schemas-microsoft-com:vml" Requires="v">
                <p:oleObj spid="_x0000_s3091" name="Equation" r:id="rId9" imgW="380880" imgH="1562040" progId="Equation.DSMT4">
                  <p:embed/>
                </p:oleObj>
              </mc:Choice>
              <mc:Fallback>
                <p:oleObj name="Equation" r:id="rId9" imgW="380880" imgH="156204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63900" y="33147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1066800" y="3289300"/>
          <a:ext cx="368300" cy="279400"/>
        </p:xfrm>
        <a:graphic>
          <a:graphicData uri="http://schemas.openxmlformats.org/presentationml/2006/ole">
            <mc:AlternateContent xmlns:mc="http://schemas.openxmlformats.org/markup-compatibility/2006">
              <mc:Choice xmlns:v="urn:schemas-microsoft-com:vml" Requires="v">
                <p:oleObj spid="_x0000_s3092" name="Equation" r:id="rId11" imgW="368280" imgH="279360" progId="Equation.DSMT4">
                  <p:embed/>
                </p:oleObj>
              </mc:Choice>
              <mc:Fallback>
                <p:oleObj name="Equation" r:id="rId11" imgW="368280" imgH="27936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6800" y="32893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1066800" y="3930650"/>
          <a:ext cx="368300" cy="292100"/>
        </p:xfrm>
        <a:graphic>
          <a:graphicData uri="http://schemas.openxmlformats.org/presentationml/2006/ole">
            <mc:AlternateContent xmlns:mc="http://schemas.openxmlformats.org/markup-compatibility/2006">
              <mc:Choice xmlns:v="urn:schemas-microsoft-com:vml" Requires="v">
                <p:oleObj spid="_x0000_s3093" name="Equation" r:id="rId13" imgW="368280" imgH="291960" progId="Equation.DSMT4">
                  <p:embed/>
                </p:oleObj>
              </mc:Choice>
              <mc:Fallback>
                <p:oleObj name="Equation" r:id="rId13" imgW="368280" imgH="29196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66800" y="39306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066800" y="4584700"/>
          <a:ext cx="393700" cy="292100"/>
        </p:xfrm>
        <a:graphic>
          <a:graphicData uri="http://schemas.openxmlformats.org/presentationml/2006/ole">
            <mc:AlternateContent xmlns:mc="http://schemas.openxmlformats.org/markup-compatibility/2006">
              <mc:Choice xmlns:v="urn:schemas-microsoft-com:vml" Requires="v">
                <p:oleObj spid="_x0000_s3094" name="Equation" r:id="rId15" imgW="393480" imgH="291960" progId="Equation.DSMT4">
                  <p:embed/>
                </p:oleObj>
              </mc:Choice>
              <mc:Fallback>
                <p:oleObj name="Equation" r:id="rId15" imgW="393480" imgH="29196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45847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1524000" y="3276600"/>
          <a:ext cx="812800" cy="292100"/>
        </p:xfrm>
        <a:graphic>
          <a:graphicData uri="http://schemas.openxmlformats.org/presentationml/2006/ole">
            <mc:AlternateContent xmlns:mc="http://schemas.openxmlformats.org/markup-compatibility/2006">
              <mc:Choice xmlns:v="urn:schemas-microsoft-com:vml" Requires="v">
                <p:oleObj spid="_x0000_s3095" name="Equation" r:id="rId17" imgW="812520" imgH="291960" progId="Equation.DSMT4">
                  <p:embed/>
                </p:oleObj>
              </mc:Choice>
              <mc:Fallback>
                <p:oleObj name="Equation" r:id="rId17" imgW="812520" imgH="2919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24000" y="3276600"/>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1524000" y="3886200"/>
          <a:ext cx="800100" cy="292100"/>
        </p:xfrm>
        <a:graphic>
          <a:graphicData uri="http://schemas.openxmlformats.org/presentationml/2006/ole">
            <mc:AlternateContent xmlns:mc="http://schemas.openxmlformats.org/markup-compatibility/2006">
              <mc:Choice xmlns:v="urn:schemas-microsoft-com:vml" Requires="v">
                <p:oleObj spid="_x0000_s3096" name="Equation" r:id="rId19" imgW="799920" imgH="291960" progId="Equation.DSMT4">
                  <p:embed/>
                </p:oleObj>
              </mc:Choice>
              <mc:Fallback>
                <p:oleObj name="Equation" r:id="rId19" imgW="799920" imgH="291960" progId="Equation.DSMT4">
                  <p:embed/>
                  <p:pic>
                    <p:nvPicPr>
                      <p:cNvPr id="0" name="Picture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524000" y="38862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1524000" y="4572000"/>
          <a:ext cx="965200" cy="292100"/>
        </p:xfrm>
        <a:graphic>
          <a:graphicData uri="http://schemas.openxmlformats.org/presentationml/2006/ole">
            <mc:AlternateContent xmlns:mc="http://schemas.openxmlformats.org/markup-compatibility/2006">
              <mc:Choice xmlns:v="urn:schemas-microsoft-com:vml" Requires="v">
                <p:oleObj spid="_x0000_s3097" name="Equation" r:id="rId21" imgW="965160" imgH="291960" progId="Equation.DSMT4">
                  <p:embed/>
                </p:oleObj>
              </mc:Choice>
              <mc:Fallback>
                <p:oleObj name="Equation" r:id="rId21" imgW="965160" imgH="291960" progId="Equation.DSMT4">
                  <p:embed/>
                  <p:pic>
                    <p:nvPicPr>
                      <p:cNvPr id="0" name="Picture 1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524000" y="4572000"/>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413000" y="3200400"/>
          <a:ext cx="927100" cy="381000"/>
        </p:xfrm>
        <a:graphic>
          <a:graphicData uri="http://schemas.openxmlformats.org/presentationml/2006/ole">
            <mc:AlternateContent xmlns:mc="http://schemas.openxmlformats.org/markup-compatibility/2006">
              <mc:Choice xmlns:v="urn:schemas-microsoft-com:vml" Requires="v">
                <p:oleObj spid="_x0000_s3098" name="Equation" r:id="rId23" imgW="927000" imgH="380880" progId="Equation.DSMT4">
                  <p:embed/>
                </p:oleObj>
              </mc:Choice>
              <mc:Fallback>
                <p:oleObj name="Equation" r:id="rId23" imgW="927000" imgH="380880" progId="Equation.DSMT4">
                  <p:embed/>
                  <p:pic>
                    <p:nvPicPr>
                      <p:cNvPr id="0" name="Picture 1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413000" y="3200400"/>
                        <a:ext cx="927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4254500" y="3924300"/>
          <a:ext cx="774700" cy="292100"/>
        </p:xfrm>
        <a:graphic>
          <a:graphicData uri="http://schemas.openxmlformats.org/presentationml/2006/ole">
            <mc:AlternateContent xmlns:mc="http://schemas.openxmlformats.org/markup-compatibility/2006">
              <mc:Choice xmlns:v="urn:schemas-microsoft-com:vml" Requires="v">
                <p:oleObj spid="_x0000_s3099" name="Equation" r:id="rId25" imgW="774360" imgH="291960" progId="Equation.DSMT4">
                  <p:embed/>
                </p:oleObj>
              </mc:Choice>
              <mc:Fallback>
                <p:oleObj name="Equation" r:id="rId25" imgW="774360" imgH="2919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254500" y="3924300"/>
                        <a:ext cx="77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5070475" y="4013200"/>
          <a:ext cx="609600" cy="215900"/>
        </p:xfrm>
        <a:graphic>
          <a:graphicData uri="http://schemas.openxmlformats.org/presentationml/2006/ole">
            <mc:AlternateContent xmlns:mc="http://schemas.openxmlformats.org/markup-compatibility/2006">
              <mc:Choice xmlns:v="urn:schemas-microsoft-com:vml" Requires="v">
                <p:oleObj spid="_x0000_s3100" name="Equation" r:id="rId27" imgW="609480" imgH="215640" progId="Equation.DSMT4">
                  <p:embed/>
                </p:oleObj>
              </mc:Choice>
              <mc:Fallback>
                <p:oleObj name="Equation" r:id="rId27" imgW="609480" imgH="21564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070475" y="4013200"/>
                        <a:ext cx="6096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8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8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0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3587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086"/>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 </a:t>
            </a:r>
          </a:p>
        </p:txBody>
      </p:sp>
      <p:sp>
        <p:nvSpPr>
          <p:cNvPr id="3" name="Content Placeholder 2"/>
          <p:cNvSpPr>
            <a:spLocks noGrp="1"/>
          </p:cNvSpPr>
          <p:nvPr>
            <p:ph idx="1"/>
          </p:nvPr>
        </p:nvSpPr>
        <p:spPr/>
        <p:txBody>
          <a:bodyPr/>
          <a:lstStyle/>
          <a:p>
            <a:pPr marL="463550" indent="-463550"/>
            <a:r>
              <a:rPr lang="en-US" b="1" dirty="0"/>
              <a:t>b.	</a:t>
            </a:r>
            <a:r>
              <a:rPr lang="en-US" dirty="0"/>
              <a:t>The only prime factors that appear are </a:t>
            </a:r>
            <a:r>
              <a:rPr lang="en-US" dirty="0">
                <a:solidFill>
                  <a:srgbClr val="000099"/>
                </a:solidFill>
              </a:rPr>
              <a:t>2</a:t>
            </a:r>
            <a:r>
              <a:rPr lang="en-US" dirty="0"/>
              <a:t> and </a:t>
            </a:r>
            <a:r>
              <a:rPr lang="en-US" dirty="0">
                <a:solidFill>
                  <a:srgbClr val="000099"/>
                </a:solidFill>
              </a:rPr>
              <a:t>3</a:t>
            </a:r>
            <a:r>
              <a:rPr lang="en-US" dirty="0"/>
              <a:t>.</a:t>
            </a:r>
            <a:r>
              <a:rPr lang="en-US" b="1" dirty="0"/>
              <a:t> </a:t>
            </a:r>
          </a:p>
          <a:p>
            <a:pPr marL="463550" indent="-463550"/>
            <a:r>
              <a:rPr lang="en-US" b="1" dirty="0"/>
              <a:t>c.	</a:t>
            </a:r>
            <a:r>
              <a:rPr lang="en-US" dirty="0"/>
              <a:t>There are four 2’s in 48 and two 3’s in 18.</a:t>
            </a:r>
            <a:r>
              <a:rPr lang="en-US" b="1" dirty="0"/>
              <a:t> </a:t>
            </a:r>
          </a:p>
          <a:p>
            <a:pPr marL="463550" indent="-463550"/>
            <a:r>
              <a:rPr lang="en-US" dirty="0"/>
              <a:t>	Thus the product </a:t>
            </a:r>
            <a:r>
              <a:rPr lang="en-US" dirty="0">
                <a:solidFill>
                  <a:srgbClr val="000099"/>
                </a:solidFill>
              </a:rPr>
              <a:t>2</a:t>
            </a:r>
            <a:r>
              <a:rPr lang="en-US" baseline="30000" dirty="0">
                <a:solidFill>
                  <a:srgbClr val="000099"/>
                </a:solidFill>
              </a:rPr>
              <a:t>4</a:t>
            </a:r>
            <a:r>
              <a:rPr lang="en-US" dirty="0">
                <a:solidFill>
                  <a:srgbClr val="000099"/>
                </a:solidFill>
              </a:rPr>
              <a:t> </a:t>
            </a:r>
            <a:r>
              <a:rPr lang="en-US" dirty="0">
                <a:solidFill>
                  <a:srgbClr val="000099"/>
                </a:solidFill>
                <a:sym typeface="Symbol"/>
              </a:rPr>
              <a:t></a:t>
            </a:r>
            <a:r>
              <a:rPr lang="en-US" dirty="0">
                <a:solidFill>
                  <a:srgbClr val="000099"/>
                </a:solidFill>
              </a:rPr>
              <a:t> 3</a:t>
            </a:r>
            <a:r>
              <a:rPr lang="en-US" baseline="30000" dirty="0">
                <a:solidFill>
                  <a:srgbClr val="000099"/>
                </a:solidFill>
              </a:rPr>
              <a:t>2</a:t>
            </a:r>
            <a:r>
              <a:rPr lang="en-US" dirty="0">
                <a:solidFill>
                  <a:srgbClr val="000099"/>
                </a:solidFill>
              </a:rPr>
              <a:t> = </a:t>
            </a:r>
            <a:r>
              <a:rPr lang="en-US" dirty="0">
                <a:solidFill>
                  <a:srgbClr val="FF0000"/>
                </a:solidFill>
              </a:rPr>
              <a:t>144</a:t>
            </a:r>
            <a:r>
              <a:rPr lang="en-US" dirty="0"/>
              <a:t> is the least common multiple.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921000" y="3911600"/>
            <a:ext cx="228600" cy="3810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12" name="Object 13"/>
          <p:cNvGraphicFramePr>
            <a:graphicFrameLocks noChangeAspect="1"/>
          </p:cNvGraphicFramePr>
          <p:nvPr/>
        </p:nvGraphicFramePr>
        <p:xfrm>
          <a:off x="2019300" y="3968750"/>
          <a:ext cx="1104900" cy="292100"/>
        </p:xfrm>
        <a:graphic>
          <a:graphicData uri="http://schemas.openxmlformats.org/presentationml/2006/ole">
            <mc:AlternateContent xmlns:mc="http://schemas.openxmlformats.org/markup-compatibility/2006">
              <mc:Choice xmlns:v="urn:schemas-microsoft-com:vml" Requires="v">
                <p:oleObj spid="_x0000_s4113" name="Equation" r:id="rId3" imgW="1104840" imgH="291960" progId="Equation.DSMT4">
                  <p:embed/>
                </p:oleObj>
              </mc:Choice>
              <mc:Fallback>
                <p:oleObj name="Equation" r:id="rId3" imgW="110484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9300" y="396875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2070100" y="3187700"/>
            <a:ext cx="228600" cy="3810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2714868" y="3213660"/>
            <a:ext cx="228600" cy="3810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14" name="Object 12"/>
          <p:cNvGraphicFramePr>
            <a:graphicFrameLocks noChangeAspect="1"/>
          </p:cNvGraphicFramePr>
          <p:nvPr/>
        </p:nvGraphicFramePr>
        <p:xfrm>
          <a:off x="1822450" y="3257550"/>
          <a:ext cx="1104900" cy="292100"/>
        </p:xfrm>
        <a:graphic>
          <a:graphicData uri="http://schemas.openxmlformats.org/presentationml/2006/ole">
            <mc:AlternateContent xmlns:mc="http://schemas.openxmlformats.org/markup-compatibility/2006">
              <mc:Choice xmlns:v="urn:schemas-microsoft-com:vml" Requires="v">
                <p:oleObj spid="_x0000_s4114" name="Equation" r:id="rId5" imgW="1104840" imgH="291960" progId="Equation.DSMT4">
                  <p:embed/>
                </p:oleObj>
              </mc:Choice>
              <mc:Fallback>
                <p:oleObj name="Equation" r:id="rId5" imgW="110484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2450" y="325755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2133600" y="2514600"/>
            <a:ext cx="381000" cy="4572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23" name="Object 11"/>
          <p:cNvGraphicFramePr>
            <a:graphicFrameLocks noChangeAspect="1"/>
          </p:cNvGraphicFramePr>
          <p:nvPr/>
        </p:nvGraphicFramePr>
        <p:xfrm>
          <a:off x="1860550" y="2565400"/>
          <a:ext cx="584200" cy="381000"/>
        </p:xfrm>
        <a:graphic>
          <a:graphicData uri="http://schemas.openxmlformats.org/presentationml/2006/ole">
            <mc:AlternateContent xmlns:mc="http://schemas.openxmlformats.org/markup-compatibility/2006">
              <mc:Choice xmlns:v="urn:schemas-microsoft-com:vml" Requires="v">
                <p:oleObj spid="_x0000_s4115" name="Equation" r:id="rId7" imgW="583920" imgH="380880" progId="Equation.DSMT4">
                  <p:embed/>
                </p:oleObj>
              </mc:Choice>
              <mc:Fallback>
                <p:oleObj name="Equation" r:id="rId7" imgW="583920" imgH="38088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60550" y="2565400"/>
                        <a:ext cx="584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3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27</a:t>
            </a:r>
            <a:r>
              <a:rPr lang="en-US" dirty="0"/>
              <a:t>, </a:t>
            </a:r>
            <a:r>
              <a:rPr lang="en-US" dirty="0">
                <a:solidFill>
                  <a:srgbClr val="0000FF"/>
                </a:solidFill>
              </a:rPr>
              <a:t>30</a:t>
            </a:r>
            <a:r>
              <a:rPr lang="en-US" dirty="0"/>
              <a:t>, and </a:t>
            </a:r>
            <a:r>
              <a:rPr lang="en-US" dirty="0">
                <a:solidFill>
                  <a:srgbClr val="0000FF"/>
                </a:solidFill>
              </a:rPr>
              <a:t>42</a:t>
            </a:r>
            <a:r>
              <a:rPr lang="en-US" dirty="0"/>
              <a:t>. </a:t>
            </a:r>
          </a:p>
          <a:p>
            <a:r>
              <a:rPr lang="en-US" b="1" dirty="0"/>
              <a:t>Solution</a:t>
            </a:r>
            <a:endParaRPr lang="en-US" dirty="0"/>
          </a:p>
        </p:txBody>
      </p:sp>
      <p:graphicFrame>
        <p:nvGraphicFramePr>
          <p:cNvPr id="337923" name="Object 3"/>
          <p:cNvGraphicFramePr>
            <a:graphicFrameLocks noChangeAspect="1"/>
          </p:cNvGraphicFramePr>
          <p:nvPr/>
        </p:nvGraphicFramePr>
        <p:xfrm>
          <a:off x="3505200" y="3295650"/>
          <a:ext cx="469900" cy="228600"/>
        </p:xfrm>
        <a:graphic>
          <a:graphicData uri="http://schemas.openxmlformats.org/presentationml/2006/ole">
            <mc:AlternateContent xmlns:mc="http://schemas.openxmlformats.org/markup-compatibility/2006">
              <mc:Choice xmlns:v="urn:schemas-microsoft-com:vml" Requires="v">
                <p:oleObj spid="_x0000_s4116" name="Equation" r:id="rId9" imgW="469800" imgH="228600" progId="Equation.DSMT4">
                  <p:embed/>
                </p:oleObj>
              </mc:Choice>
              <mc:Fallback>
                <p:oleObj name="Equation" r:id="rId9" imgW="469800" imgH="22860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3295650"/>
                        <a:ext cx="469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4"/>
          <p:cNvGraphicFramePr>
            <a:graphicFrameLocks noChangeAspect="1"/>
          </p:cNvGraphicFramePr>
          <p:nvPr/>
        </p:nvGraphicFramePr>
        <p:xfrm>
          <a:off x="2971800" y="2514600"/>
          <a:ext cx="381000" cy="1790700"/>
        </p:xfrm>
        <a:graphic>
          <a:graphicData uri="http://schemas.openxmlformats.org/presentationml/2006/ole">
            <mc:AlternateContent xmlns:mc="http://schemas.openxmlformats.org/markup-compatibility/2006">
              <mc:Choice xmlns:v="urn:schemas-microsoft-com:vml" Requires="v">
                <p:oleObj spid="_x0000_s4117" name="Equation" r:id="rId11" imgW="380880" imgH="1790640" progId="Equation.DSMT4">
                  <p:embed/>
                </p:oleObj>
              </mc:Choice>
              <mc:Fallback>
                <p:oleObj name="Equation" r:id="rId11" imgW="380880" imgH="1790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2514600"/>
                        <a:ext cx="38100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5"/>
          <p:cNvGraphicFramePr>
            <a:graphicFrameLocks noChangeAspect="1"/>
          </p:cNvGraphicFramePr>
          <p:nvPr/>
        </p:nvGraphicFramePr>
        <p:xfrm>
          <a:off x="533400" y="2679700"/>
          <a:ext cx="368300" cy="279400"/>
        </p:xfrm>
        <a:graphic>
          <a:graphicData uri="http://schemas.openxmlformats.org/presentationml/2006/ole">
            <mc:AlternateContent xmlns:mc="http://schemas.openxmlformats.org/markup-compatibility/2006">
              <mc:Choice xmlns:v="urn:schemas-microsoft-com:vml" Requires="v">
                <p:oleObj spid="_x0000_s4118" name="Equation" r:id="rId13" imgW="368280" imgH="279360" progId="Equation.DSMT4">
                  <p:embed/>
                </p:oleObj>
              </mc:Choice>
              <mc:Fallback>
                <p:oleObj name="Equation" r:id="rId13" imgW="36828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 y="26797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6"/>
          <p:cNvGraphicFramePr>
            <a:graphicFrameLocks noChangeAspect="1"/>
          </p:cNvGraphicFramePr>
          <p:nvPr/>
        </p:nvGraphicFramePr>
        <p:xfrm>
          <a:off x="527050" y="3295650"/>
          <a:ext cx="381000" cy="292100"/>
        </p:xfrm>
        <a:graphic>
          <a:graphicData uri="http://schemas.openxmlformats.org/presentationml/2006/ole">
            <mc:AlternateContent xmlns:mc="http://schemas.openxmlformats.org/markup-compatibility/2006">
              <mc:Choice xmlns:v="urn:schemas-microsoft-com:vml" Requires="v">
                <p:oleObj spid="_x0000_s4119" name="Equation" r:id="rId15" imgW="380880" imgH="291960" progId="Equation.DSMT4">
                  <p:embed/>
                </p:oleObj>
              </mc:Choice>
              <mc:Fallback>
                <p:oleObj name="Equation" r:id="rId15" imgW="3808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7050" y="32956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7"/>
          <p:cNvGraphicFramePr>
            <a:graphicFrameLocks noChangeAspect="1"/>
          </p:cNvGraphicFramePr>
          <p:nvPr/>
        </p:nvGraphicFramePr>
        <p:xfrm>
          <a:off x="539750" y="3981450"/>
          <a:ext cx="381000" cy="279400"/>
        </p:xfrm>
        <a:graphic>
          <a:graphicData uri="http://schemas.openxmlformats.org/presentationml/2006/ole">
            <mc:AlternateContent xmlns:mc="http://schemas.openxmlformats.org/markup-compatibility/2006">
              <mc:Choice xmlns:v="urn:schemas-microsoft-com:vml" Requires="v">
                <p:oleObj spid="_x0000_s4120" name="Equation" r:id="rId17" imgW="380880" imgH="279360" progId="Equation.DSMT4">
                  <p:embed/>
                </p:oleObj>
              </mc:Choice>
              <mc:Fallback>
                <p:oleObj name="Equation" r:id="rId17" imgW="38088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9750" y="398145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 name="Object 8"/>
          <p:cNvGraphicFramePr>
            <a:graphicFrameLocks noChangeAspect="1"/>
          </p:cNvGraphicFramePr>
          <p:nvPr/>
        </p:nvGraphicFramePr>
        <p:xfrm>
          <a:off x="996950" y="2667000"/>
          <a:ext cx="800100" cy="292100"/>
        </p:xfrm>
        <a:graphic>
          <a:graphicData uri="http://schemas.openxmlformats.org/presentationml/2006/ole">
            <mc:AlternateContent xmlns:mc="http://schemas.openxmlformats.org/markup-compatibility/2006">
              <mc:Choice xmlns:v="urn:schemas-microsoft-com:vml" Requires="v">
                <p:oleObj spid="_x0000_s4121" name="Equation" r:id="rId19" imgW="799920" imgH="291960" progId="Equation.DSMT4">
                  <p:embed/>
                </p:oleObj>
              </mc:Choice>
              <mc:Fallback>
                <p:oleObj name="Equation" r:id="rId19" imgW="79992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996950" y="26670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9"/>
          <p:cNvGraphicFramePr>
            <a:graphicFrameLocks noChangeAspect="1"/>
          </p:cNvGraphicFramePr>
          <p:nvPr/>
        </p:nvGraphicFramePr>
        <p:xfrm>
          <a:off x="990600" y="3276600"/>
          <a:ext cx="800100" cy="292100"/>
        </p:xfrm>
        <a:graphic>
          <a:graphicData uri="http://schemas.openxmlformats.org/presentationml/2006/ole">
            <mc:AlternateContent xmlns:mc="http://schemas.openxmlformats.org/markup-compatibility/2006">
              <mc:Choice xmlns:v="urn:schemas-microsoft-com:vml" Requires="v">
                <p:oleObj spid="_x0000_s4122" name="Equation" r:id="rId21" imgW="799920" imgH="291960" progId="Equation.DSMT4">
                  <p:embed/>
                </p:oleObj>
              </mc:Choice>
              <mc:Fallback>
                <p:oleObj name="Equation" r:id="rId21" imgW="79992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90600" y="32766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10"/>
          <p:cNvGraphicFramePr>
            <a:graphicFrameLocks noChangeAspect="1"/>
          </p:cNvGraphicFramePr>
          <p:nvPr/>
        </p:nvGraphicFramePr>
        <p:xfrm>
          <a:off x="996950" y="3968750"/>
          <a:ext cx="952500" cy="279400"/>
        </p:xfrm>
        <a:graphic>
          <a:graphicData uri="http://schemas.openxmlformats.org/presentationml/2006/ole">
            <mc:AlternateContent xmlns:mc="http://schemas.openxmlformats.org/markup-compatibility/2006">
              <mc:Choice xmlns:v="urn:schemas-microsoft-com:vml" Requires="v">
                <p:oleObj spid="_x0000_s4123" name="Equation" r:id="rId23" imgW="952200" imgH="279360" progId="Equation.DSMT4">
                  <p:embed/>
                </p:oleObj>
              </mc:Choice>
              <mc:Fallback>
                <p:oleObj name="Equation" r:id="rId23" imgW="952200" imgH="2793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996950" y="3968750"/>
                        <a:ext cx="95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1" name="Object 15"/>
          <p:cNvGraphicFramePr>
            <a:graphicFrameLocks noChangeAspect="1"/>
          </p:cNvGraphicFramePr>
          <p:nvPr/>
        </p:nvGraphicFramePr>
        <p:xfrm>
          <a:off x="4038600" y="3232150"/>
          <a:ext cx="1143000" cy="292100"/>
        </p:xfrm>
        <a:graphic>
          <a:graphicData uri="http://schemas.openxmlformats.org/presentationml/2006/ole">
            <mc:AlternateContent xmlns:mc="http://schemas.openxmlformats.org/markup-compatibility/2006">
              <mc:Choice xmlns:v="urn:schemas-microsoft-com:vml" Requires="v">
                <p:oleObj spid="_x0000_s4124" name="Equation" r:id="rId25" imgW="1143000" imgH="291960" progId="Equation.DSMT4">
                  <p:embed/>
                </p:oleObj>
              </mc:Choice>
              <mc:Fallback>
                <p:oleObj name="Equation" r:id="rId25" imgW="1143000" imgH="29196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038600" y="323215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2" name="Object 16"/>
          <p:cNvGraphicFramePr>
            <a:graphicFrameLocks noChangeAspect="1"/>
          </p:cNvGraphicFramePr>
          <p:nvPr/>
        </p:nvGraphicFramePr>
        <p:xfrm>
          <a:off x="5181600" y="3314700"/>
          <a:ext cx="736600" cy="228600"/>
        </p:xfrm>
        <a:graphic>
          <a:graphicData uri="http://schemas.openxmlformats.org/presentationml/2006/ole">
            <mc:AlternateContent xmlns:mc="http://schemas.openxmlformats.org/markup-compatibility/2006">
              <mc:Choice xmlns:v="urn:schemas-microsoft-com:vml" Requires="v">
                <p:oleObj spid="_x0000_s4125" name="Equation" r:id="rId27" imgW="736560" imgH="228600" progId="Equation.DSMT4">
                  <p:embed/>
                </p:oleObj>
              </mc:Choice>
              <mc:Fallback>
                <p:oleObj name="Equation" r:id="rId27" imgW="736560" imgH="22860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181600" y="3314700"/>
                        <a:ext cx="736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3792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11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41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8" grpId="0" animBg="1"/>
      <p:bldP spid="9" grpId="0" animBg="1"/>
      <p:bldP spid="7" grpId="0" animBg="1"/>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1120</Words>
  <Application>Microsoft Office PowerPoint</Application>
  <PresentationFormat>On-screen Show (4:3)</PresentationFormat>
  <Paragraphs>203</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Symbol</vt:lpstr>
      <vt:lpstr>Courier New</vt:lpstr>
      <vt:lpstr>Office Theme</vt:lpstr>
      <vt:lpstr>Equation</vt:lpstr>
      <vt:lpstr>Section 2.6</vt:lpstr>
      <vt:lpstr>Objectives</vt:lpstr>
      <vt:lpstr>Finding the LCM of a Set of Counting Numbers </vt:lpstr>
      <vt:lpstr>Finding the LCM of a Set of Counting Numbers </vt:lpstr>
      <vt:lpstr>Example 1 </vt:lpstr>
      <vt:lpstr>Example 1 (cont.) </vt:lpstr>
      <vt:lpstr>Example 2 </vt:lpstr>
      <vt:lpstr>Example 2 (cont.) </vt:lpstr>
      <vt:lpstr>Example 3 </vt:lpstr>
      <vt:lpstr>Completion Example 4</vt:lpstr>
      <vt:lpstr>Completion Example 4 (cont.)</vt:lpstr>
      <vt:lpstr>Finding the LCM of a Set of Counting Numbers</vt:lpstr>
      <vt:lpstr>Finding the LCM of a Set of Counting Numbers</vt:lpstr>
      <vt:lpstr>Example 5</vt:lpstr>
      <vt:lpstr>Example 6</vt:lpstr>
      <vt:lpstr>Example 7</vt:lpstr>
      <vt:lpstr>Example 7</vt:lpstr>
      <vt:lpstr>Example 7 (cont.)</vt:lpstr>
      <vt:lpstr>Example 8</vt:lpstr>
      <vt:lpstr>Example 8</vt:lpstr>
      <vt:lpstr>Example 8 (cont.)</vt:lpstr>
      <vt:lpstr>Completion Example 9</vt:lpstr>
      <vt:lpstr>Completion Example 9 (cont.)</vt:lpstr>
      <vt:lpstr>Example 10: An Application </vt:lpstr>
      <vt:lpstr>Example 10: An Application (cont.) </vt:lpstr>
      <vt:lpstr>Example 10: An Application (cont.) </vt:lpstr>
      <vt:lpstr>Example 10: An Application (cont.) </vt:lpstr>
      <vt:lpstr>Completion Example 11</vt:lpstr>
      <vt:lpstr>Completion Example 11 (cont.)</vt:lpstr>
      <vt:lpstr>Practice Problems</vt:lpstr>
      <vt:lpstr>Practice Problem Answers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56</cp:revision>
  <dcterms:created xsi:type="dcterms:W3CDTF">2013-04-26T14:43:13Z</dcterms:created>
  <dcterms:modified xsi:type="dcterms:W3CDTF">2016-10-03T14:51:33Z</dcterms:modified>
</cp:coreProperties>
</file>