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1"/>
      <p:bold r:id="rId42"/>
      <p:italic r:id="rId43"/>
      <p:boldItalic r:id="rId4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4116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3.fntdata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5" Type="http://schemas.openxmlformats.org/officeDocument/2006/relationships/image" Target="../media/image5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12" Type="http://schemas.openxmlformats.org/officeDocument/2006/relationships/image" Target="../media/image79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11" Type="http://schemas.openxmlformats.org/officeDocument/2006/relationships/image" Target="../media/image78.wmf"/><Relationship Id="rId5" Type="http://schemas.openxmlformats.org/officeDocument/2006/relationships/image" Target="../media/image72.wmf"/><Relationship Id="rId10" Type="http://schemas.openxmlformats.org/officeDocument/2006/relationships/image" Target="../media/image77.wmf"/><Relationship Id="rId4" Type="http://schemas.openxmlformats.org/officeDocument/2006/relationships/image" Target="../media/image71.wmf"/><Relationship Id="rId9" Type="http://schemas.openxmlformats.org/officeDocument/2006/relationships/image" Target="../media/image76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3" Type="http://schemas.openxmlformats.org/officeDocument/2006/relationships/image" Target="../media/image94.wmf"/><Relationship Id="rId7" Type="http://schemas.openxmlformats.org/officeDocument/2006/relationships/image" Target="../media/image98.wmf"/><Relationship Id="rId12" Type="http://schemas.openxmlformats.org/officeDocument/2006/relationships/image" Target="../media/image103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6" Type="http://schemas.openxmlformats.org/officeDocument/2006/relationships/image" Target="../media/image97.wmf"/><Relationship Id="rId11" Type="http://schemas.openxmlformats.org/officeDocument/2006/relationships/image" Target="../media/image102.wmf"/><Relationship Id="rId5" Type="http://schemas.openxmlformats.org/officeDocument/2006/relationships/image" Target="../media/image96.wmf"/><Relationship Id="rId10" Type="http://schemas.openxmlformats.org/officeDocument/2006/relationships/image" Target="../media/image101.wmf"/><Relationship Id="rId4" Type="http://schemas.openxmlformats.org/officeDocument/2006/relationships/image" Target="../media/image95.wmf"/><Relationship Id="rId9" Type="http://schemas.openxmlformats.org/officeDocument/2006/relationships/image" Target="../media/image100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5.wmf"/><Relationship Id="rId1" Type="http://schemas.openxmlformats.org/officeDocument/2006/relationships/image" Target="../media/image104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6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wmf"/><Relationship Id="rId7" Type="http://schemas.openxmlformats.org/officeDocument/2006/relationships/image" Target="../media/image120.wmf"/><Relationship Id="rId2" Type="http://schemas.openxmlformats.org/officeDocument/2006/relationships/image" Target="../media/image115.wmf"/><Relationship Id="rId1" Type="http://schemas.openxmlformats.org/officeDocument/2006/relationships/image" Target="../media/image114.wmf"/><Relationship Id="rId6" Type="http://schemas.openxmlformats.org/officeDocument/2006/relationships/image" Target="../media/image119.wmf"/><Relationship Id="rId5" Type="http://schemas.openxmlformats.org/officeDocument/2006/relationships/image" Target="../media/image118.wmf"/><Relationship Id="rId4" Type="http://schemas.openxmlformats.org/officeDocument/2006/relationships/image" Target="../media/image117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wmf"/><Relationship Id="rId7" Type="http://schemas.openxmlformats.org/officeDocument/2006/relationships/image" Target="../media/image127.wmf"/><Relationship Id="rId2" Type="http://schemas.openxmlformats.org/officeDocument/2006/relationships/image" Target="../media/image122.wmf"/><Relationship Id="rId1" Type="http://schemas.openxmlformats.org/officeDocument/2006/relationships/image" Target="../media/image121.wmf"/><Relationship Id="rId6" Type="http://schemas.openxmlformats.org/officeDocument/2006/relationships/image" Target="../media/image126.wmf"/><Relationship Id="rId5" Type="http://schemas.openxmlformats.org/officeDocument/2006/relationships/image" Target="../media/image125.wmf"/><Relationship Id="rId4" Type="http://schemas.openxmlformats.org/officeDocument/2006/relationships/image" Target="../media/image124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wmf"/><Relationship Id="rId2" Type="http://schemas.openxmlformats.org/officeDocument/2006/relationships/image" Target="../media/image129.wmf"/><Relationship Id="rId1" Type="http://schemas.openxmlformats.org/officeDocument/2006/relationships/image" Target="../media/image128.wmf"/><Relationship Id="rId5" Type="http://schemas.openxmlformats.org/officeDocument/2006/relationships/image" Target="../media/image132.wmf"/><Relationship Id="rId4" Type="http://schemas.openxmlformats.org/officeDocument/2006/relationships/image" Target="../media/image131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wmf"/><Relationship Id="rId2" Type="http://schemas.openxmlformats.org/officeDocument/2006/relationships/image" Target="../media/image134.wmf"/><Relationship Id="rId1" Type="http://schemas.openxmlformats.org/officeDocument/2006/relationships/image" Target="../media/image133.wmf"/><Relationship Id="rId4" Type="http://schemas.openxmlformats.org/officeDocument/2006/relationships/image" Target="../media/image136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9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4" Type="http://schemas.openxmlformats.org/officeDocument/2006/relationships/image" Target="../media/image13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1.wmf"/><Relationship Id="rId1" Type="http://schemas.openxmlformats.org/officeDocument/2006/relationships/image" Target="../media/image140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4.wmf"/><Relationship Id="rId2" Type="http://schemas.openxmlformats.org/officeDocument/2006/relationships/image" Target="../media/image143.wmf"/><Relationship Id="rId1" Type="http://schemas.openxmlformats.org/officeDocument/2006/relationships/image" Target="../media/image142.wmf"/><Relationship Id="rId4" Type="http://schemas.openxmlformats.org/officeDocument/2006/relationships/image" Target="../media/image145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7.wmf"/><Relationship Id="rId1" Type="http://schemas.openxmlformats.org/officeDocument/2006/relationships/image" Target="../media/image146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C8A4A-6A53-4AA6-B2CA-0D70E614FEE5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81CE1-B45D-42B6-9D0A-C8D5AF212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0.png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1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3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49.bin"/><Relationship Id="rId3" Type="http://schemas.openxmlformats.org/officeDocument/2006/relationships/image" Target="../media/image60.png"/><Relationship Id="rId21" Type="http://schemas.openxmlformats.org/officeDocument/2006/relationships/image" Target="../media/image57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55.wmf"/><Relationship Id="rId25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0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52.wmf"/><Relationship Id="rId24" Type="http://schemas.openxmlformats.org/officeDocument/2006/relationships/oleObject" Target="../embeddings/oleObject52.bin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23" Type="http://schemas.openxmlformats.org/officeDocument/2006/relationships/image" Target="../media/image58.wmf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56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47.bin"/><Relationship Id="rId22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65.wmf"/><Relationship Id="rId3" Type="http://schemas.openxmlformats.org/officeDocument/2006/relationships/oleObject" Target="../embeddings/oleObject53.bin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64.wmf"/><Relationship Id="rId5" Type="http://schemas.openxmlformats.org/officeDocument/2006/relationships/image" Target="../media/image67.png"/><Relationship Id="rId15" Type="http://schemas.openxmlformats.org/officeDocument/2006/relationships/image" Target="../media/image66.wmf"/><Relationship Id="rId10" Type="http://schemas.openxmlformats.org/officeDocument/2006/relationships/oleObject" Target="../embeddings/oleObject56.bin"/><Relationship Id="rId4" Type="http://schemas.openxmlformats.org/officeDocument/2006/relationships/image" Target="../media/image61.wmf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58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75.wmf"/><Relationship Id="rId26" Type="http://schemas.openxmlformats.org/officeDocument/2006/relationships/image" Target="../media/image79.wmf"/><Relationship Id="rId3" Type="http://schemas.openxmlformats.org/officeDocument/2006/relationships/oleObject" Target="../embeddings/oleObject59.bin"/><Relationship Id="rId21" Type="http://schemas.openxmlformats.org/officeDocument/2006/relationships/oleObject" Target="../embeddings/oleObject68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72.wmf"/><Relationship Id="rId17" Type="http://schemas.openxmlformats.org/officeDocument/2006/relationships/oleObject" Target="../embeddings/oleObject66.bin"/><Relationship Id="rId25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4.wmf"/><Relationship Id="rId20" Type="http://schemas.openxmlformats.org/officeDocument/2006/relationships/image" Target="../media/image76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63.bin"/><Relationship Id="rId24" Type="http://schemas.openxmlformats.org/officeDocument/2006/relationships/image" Target="../media/image78.wmf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23" Type="http://schemas.openxmlformats.org/officeDocument/2006/relationships/oleObject" Target="../embeddings/oleObject69.bin"/><Relationship Id="rId10" Type="http://schemas.openxmlformats.org/officeDocument/2006/relationships/image" Target="../media/image71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68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73.wmf"/><Relationship Id="rId22" Type="http://schemas.openxmlformats.org/officeDocument/2006/relationships/image" Target="../media/image7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1.wmf"/><Relationship Id="rId5" Type="http://schemas.openxmlformats.org/officeDocument/2006/relationships/oleObject" Target="../embeddings/oleObject72.bin"/><Relationship Id="rId4" Type="http://schemas.openxmlformats.org/officeDocument/2006/relationships/image" Target="../media/image8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82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91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88.wmf"/><Relationship Id="rId1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89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oleObject" Target="../embeddings/oleObject88.bin"/><Relationship Id="rId18" Type="http://schemas.openxmlformats.org/officeDocument/2006/relationships/image" Target="../media/image99.wmf"/><Relationship Id="rId26" Type="http://schemas.openxmlformats.org/officeDocument/2006/relationships/image" Target="../media/image103.wmf"/><Relationship Id="rId3" Type="http://schemas.openxmlformats.org/officeDocument/2006/relationships/oleObject" Target="../embeddings/oleObject83.bin"/><Relationship Id="rId21" Type="http://schemas.openxmlformats.org/officeDocument/2006/relationships/oleObject" Target="../embeddings/oleObject92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96.wmf"/><Relationship Id="rId17" Type="http://schemas.openxmlformats.org/officeDocument/2006/relationships/oleObject" Target="../embeddings/oleObject90.bin"/><Relationship Id="rId25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8.wmf"/><Relationship Id="rId20" Type="http://schemas.openxmlformats.org/officeDocument/2006/relationships/image" Target="../media/image100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93.wmf"/><Relationship Id="rId11" Type="http://schemas.openxmlformats.org/officeDocument/2006/relationships/oleObject" Target="../embeddings/oleObject87.bin"/><Relationship Id="rId24" Type="http://schemas.openxmlformats.org/officeDocument/2006/relationships/image" Target="../media/image102.wmf"/><Relationship Id="rId5" Type="http://schemas.openxmlformats.org/officeDocument/2006/relationships/oleObject" Target="../embeddings/oleObject84.bin"/><Relationship Id="rId15" Type="http://schemas.openxmlformats.org/officeDocument/2006/relationships/oleObject" Target="../embeddings/oleObject89.bin"/><Relationship Id="rId23" Type="http://schemas.openxmlformats.org/officeDocument/2006/relationships/oleObject" Target="../embeddings/oleObject93.bin"/><Relationship Id="rId10" Type="http://schemas.openxmlformats.org/officeDocument/2006/relationships/image" Target="../media/image95.wmf"/><Relationship Id="rId19" Type="http://schemas.openxmlformats.org/officeDocument/2006/relationships/oleObject" Target="../embeddings/oleObject91.bin"/><Relationship Id="rId4" Type="http://schemas.openxmlformats.org/officeDocument/2006/relationships/image" Target="../media/image92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97.wmf"/><Relationship Id="rId22" Type="http://schemas.openxmlformats.org/officeDocument/2006/relationships/image" Target="../media/image10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05.wmf"/><Relationship Id="rId5" Type="http://schemas.openxmlformats.org/officeDocument/2006/relationships/oleObject" Target="../embeddings/oleObject96.bin"/><Relationship Id="rId4" Type="http://schemas.openxmlformats.org/officeDocument/2006/relationships/image" Target="../media/image104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106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oleObject" Target="../embeddings/oleObject103.bin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12" Type="http://schemas.openxmlformats.org/officeDocument/2006/relationships/image" Target="../media/image11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3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02.bin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4.bin"/><Relationship Id="rId10" Type="http://schemas.openxmlformats.org/officeDocument/2006/relationships/image" Target="../media/image110.wmf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01.bin"/><Relationship Id="rId14" Type="http://schemas.openxmlformats.org/officeDocument/2006/relationships/image" Target="../media/image112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oleObject" Target="../embeddings/oleObject110.bin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1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0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15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5" Type="http://schemas.openxmlformats.org/officeDocument/2006/relationships/oleObject" Target="../embeddings/oleObject111.bin"/><Relationship Id="rId10" Type="http://schemas.openxmlformats.org/officeDocument/2006/relationships/image" Target="../media/image117.wmf"/><Relationship Id="rId4" Type="http://schemas.openxmlformats.org/officeDocument/2006/relationships/image" Target="../media/image114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1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13" Type="http://schemas.openxmlformats.org/officeDocument/2006/relationships/oleObject" Target="../embeddings/oleObject117.bin"/><Relationship Id="rId3" Type="http://schemas.openxmlformats.org/officeDocument/2006/relationships/oleObject" Target="../embeddings/oleObject112.bin"/><Relationship Id="rId7" Type="http://schemas.openxmlformats.org/officeDocument/2006/relationships/oleObject" Target="../embeddings/oleObject114.bin"/><Relationship Id="rId12" Type="http://schemas.openxmlformats.org/officeDocument/2006/relationships/image" Target="../media/image12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7.w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22.wmf"/><Relationship Id="rId11" Type="http://schemas.openxmlformats.org/officeDocument/2006/relationships/oleObject" Target="../embeddings/oleObject116.bin"/><Relationship Id="rId5" Type="http://schemas.openxmlformats.org/officeDocument/2006/relationships/oleObject" Target="../embeddings/oleObject113.bin"/><Relationship Id="rId15" Type="http://schemas.openxmlformats.org/officeDocument/2006/relationships/oleObject" Target="../embeddings/oleObject118.bin"/><Relationship Id="rId10" Type="http://schemas.openxmlformats.org/officeDocument/2006/relationships/image" Target="../media/image124.wmf"/><Relationship Id="rId4" Type="http://schemas.openxmlformats.org/officeDocument/2006/relationships/image" Target="../media/image121.wmf"/><Relationship Id="rId9" Type="http://schemas.openxmlformats.org/officeDocument/2006/relationships/oleObject" Target="../embeddings/oleObject115.bin"/><Relationship Id="rId14" Type="http://schemas.openxmlformats.org/officeDocument/2006/relationships/image" Target="../media/image126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3" Type="http://schemas.openxmlformats.org/officeDocument/2006/relationships/oleObject" Target="../embeddings/oleObject119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29.wmf"/><Relationship Id="rId11" Type="http://schemas.openxmlformats.org/officeDocument/2006/relationships/oleObject" Target="../embeddings/oleObject123.bin"/><Relationship Id="rId5" Type="http://schemas.openxmlformats.org/officeDocument/2006/relationships/oleObject" Target="../embeddings/oleObject120.bin"/><Relationship Id="rId10" Type="http://schemas.openxmlformats.org/officeDocument/2006/relationships/image" Target="../media/image131.wmf"/><Relationship Id="rId4" Type="http://schemas.openxmlformats.org/officeDocument/2006/relationships/image" Target="../media/image128.wmf"/><Relationship Id="rId9" Type="http://schemas.openxmlformats.org/officeDocument/2006/relationships/oleObject" Target="../embeddings/oleObject122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wmf"/><Relationship Id="rId3" Type="http://schemas.openxmlformats.org/officeDocument/2006/relationships/oleObject" Target="../embeddings/oleObject124.bin"/><Relationship Id="rId7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134.wmf"/><Relationship Id="rId5" Type="http://schemas.openxmlformats.org/officeDocument/2006/relationships/oleObject" Target="../embeddings/oleObject125.bin"/><Relationship Id="rId10" Type="http://schemas.openxmlformats.org/officeDocument/2006/relationships/image" Target="../media/image136.wmf"/><Relationship Id="rId4" Type="http://schemas.openxmlformats.org/officeDocument/2006/relationships/image" Target="../media/image133.wmf"/><Relationship Id="rId9" Type="http://schemas.openxmlformats.org/officeDocument/2006/relationships/oleObject" Target="../embeddings/oleObject127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3" Type="http://schemas.openxmlformats.org/officeDocument/2006/relationships/oleObject" Target="../embeddings/oleObject128.bin"/><Relationship Id="rId7" Type="http://schemas.openxmlformats.org/officeDocument/2006/relationships/oleObject" Target="../embeddings/oleObject1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38.wmf"/><Relationship Id="rId5" Type="http://schemas.openxmlformats.org/officeDocument/2006/relationships/oleObject" Target="../embeddings/oleObject129.bin"/><Relationship Id="rId10" Type="http://schemas.openxmlformats.org/officeDocument/2006/relationships/image" Target="../media/image136.wmf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31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141.wmf"/><Relationship Id="rId5" Type="http://schemas.openxmlformats.org/officeDocument/2006/relationships/oleObject" Target="../embeddings/oleObject133.bin"/><Relationship Id="rId4" Type="http://schemas.openxmlformats.org/officeDocument/2006/relationships/image" Target="../media/image140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3" Type="http://schemas.openxmlformats.org/officeDocument/2006/relationships/oleObject" Target="../embeddings/oleObject134.bin"/><Relationship Id="rId7" Type="http://schemas.openxmlformats.org/officeDocument/2006/relationships/oleObject" Target="../embeddings/oleObject1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143.wmf"/><Relationship Id="rId5" Type="http://schemas.openxmlformats.org/officeDocument/2006/relationships/oleObject" Target="../embeddings/oleObject135.bin"/><Relationship Id="rId10" Type="http://schemas.openxmlformats.org/officeDocument/2006/relationships/image" Target="../media/image145.wmf"/><Relationship Id="rId4" Type="http://schemas.openxmlformats.org/officeDocument/2006/relationships/image" Target="../media/image142.wmf"/><Relationship Id="rId9" Type="http://schemas.openxmlformats.org/officeDocument/2006/relationships/oleObject" Target="../embeddings/oleObject137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147.wmf"/><Relationship Id="rId5" Type="http://schemas.openxmlformats.org/officeDocument/2006/relationships/oleObject" Target="../embeddings/oleObject139.bin"/><Relationship Id="rId4" Type="http://schemas.openxmlformats.org/officeDocument/2006/relationships/image" Target="../media/image146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4" Type="http://schemas.openxmlformats.org/officeDocument/2006/relationships/image" Target="../media/image14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8.png"/><Relationship Id="rId7" Type="http://schemas.openxmlformats.org/officeDocument/2006/relationships/image" Target="../media/image5.wmf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4.wmf"/><Relationship Id="rId10" Type="http://schemas.openxmlformats.org/officeDocument/2006/relationships/image" Target="../media/image6.w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5.png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Basic Multiplication and Changing to Higher Terms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indicates </a:t>
            </a:r>
            <a:r>
              <a:rPr lang="en-US" dirty="0">
                <a:solidFill>
                  <a:srgbClr val="0000FF"/>
                </a:solidFill>
              </a:rPr>
              <a:t>5 of 3 </a:t>
            </a:r>
            <a:r>
              <a:rPr lang="en-US" dirty="0"/>
              <a:t>equal parts (more than a whole). 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530352" y="1088386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088386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95538" y="2156773"/>
            <a:ext cx="4352925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Fractions (or Rational Numbers)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5449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Division by 0 is Undefined 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Consider               Then we must have                 But this 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is impossible because                                   Therefore, 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</a:rPr>
              <a:t>is undefined. 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1917700" y="177958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977760" imgH="838080" progId="Equation.DSMT4">
                  <p:embed/>
                </p:oleObj>
              </mc:Choice>
              <mc:Fallback>
                <p:oleObj name="Equation" r:id="rId3" imgW="977760" imgH="8380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177958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5867400" y="1932296"/>
          <a:ext cx="1257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1256755" imgH="495085" progId="Equation.DSMT4">
                  <p:embed/>
                </p:oleObj>
              </mc:Choice>
              <mc:Fallback>
                <p:oleObj name="Equation" r:id="rId5" imgW="1256755" imgH="495085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932296"/>
                        <a:ext cx="1257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3708400" y="2594148"/>
          <a:ext cx="2692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7" imgW="2692400" imgH="495300" progId="Equation.DSMT4">
                  <p:embed/>
                </p:oleObj>
              </mc:Choice>
              <mc:Fallback>
                <p:oleObj name="Equation" r:id="rId7" imgW="2692400" imgH="4953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594148"/>
                        <a:ext cx="2692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8039100" y="2415622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9" imgW="266400" imgH="838080" progId="Equation.DSMT4">
                  <p:embed/>
                </p:oleObj>
              </mc:Choice>
              <mc:Fallback>
                <p:oleObj name="Equation" r:id="rId9" imgW="266400" imgH="8380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9100" y="2415622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Fractions (or Rational Numbers)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Division by 0 is Undefined (cont.) 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    is Undefined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Next, consider               Then we must have                 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But                 is true for any value of       and in arithmetic, an operation such as division cannot give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more than one answer. So we agree that    is undefined. </a:t>
            </a: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C00000"/>
                </a:solidFill>
              </a:rPr>
              <a:t>Thus    </a:t>
            </a:r>
            <a:r>
              <a:rPr lang="en-US" b="1" i="1" dirty="0">
                <a:solidFill>
                  <a:srgbClr val="C00000"/>
                </a:solidFill>
              </a:rPr>
              <a:t>  </a:t>
            </a:r>
            <a:r>
              <a:rPr lang="en-US" b="1" dirty="0">
                <a:solidFill>
                  <a:srgbClr val="C00000"/>
                </a:solidFill>
              </a:rPr>
              <a:t>is undefined for any value of </a:t>
            </a:r>
            <a:r>
              <a:rPr lang="en-US" b="1" i="1" dirty="0">
                <a:solidFill>
                  <a:srgbClr val="C00000"/>
                </a:solidFill>
              </a:rPr>
              <a:t>a</a:t>
            </a:r>
            <a:r>
              <a:rPr lang="en-US" b="1" dirty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553176" y="1758288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176" y="1758288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2667000" y="2330877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977900" imgH="838200" progId="Equation.DSMT4">
                  <p:embed/>
                </p:oleObj>
              </mc:Choice>
              <mc:Fallback>
                <p:oleObj name="Equation" r:id="rId5" imgW="977900" imgH="8382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330877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6731726" y="2520288"/>
          <a:ext cx="127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1269449" imgH="495085" progId="Equation.DSMT4">
                  <p:embed/>
                </p:oleObj>
              </mc:Choice>
              <mc:Fallback>
                <p:oleObj name="Equation" r:id="rId7" imgW="1269449" imgH="495085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726" y="2520288"/>
                        <a:ext cx="127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1118326" y="3092877"/>
          <a:ext cx="1193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9" imgW="1193800" imgH="495300" progId="Equation.DSMT4">
                  <p:embed/>
                </p:oleObj>
              </mc:Choice>
              <mc:Fallback>
                <p:oleObj name="Equation" r:id="rId9" imgW="1193800" imgH="4953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326" y="3092877"/>
                        <a:ext cx="1193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5689963" y="3053688"/>
          <a:ext cx="431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11" imgW="431613" imgH="495085" progId="Equation.DSMT4">
                  <p:embed/>
                </p:oleObj>
              </mc:Choice>
              <mc:Fallback>
                <p:oleObj name="Equation" r:id="rId11" imgW="431613" imgH="495085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963" y="3053688"/>
                        <a:ext cx="431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6400800" y="393107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13" imgW="266400" imgH="838080" progId="Equation.DSMT4">
                  <p:embed/>
                </p:oleObj>
              </mc:Choice>
              <mc:Fallback>
                <p:oleObj name="Equation" r:id="rId13" imgW="266400" imgH="8380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93107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1327150" y="4464477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15" imgW="279400" imgH="838200" progId="Equation.DSMT4">
                  <p:embed/>
                </p:oleObj>
              </mc:Choice>
              <mc:Fallback>
                <p:oleObj name="Equation" r:id="rId15" imgW="279400" imgH="8382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4464477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544158" y="1285536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3" imgW="901440" imgH="838080" progId="Equation.DSMT4">
                  <p:embed/>
                </p:oleObj>
              </mc:Choice>
              <mc:Fallback>
                <p:oleObj name="Equation" r:id="rId3" imgW="901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58" y="1285536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475142" y="1555380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5" imgW="495000" imgH="291960" progId="Equation.DSMT4">
                  <p:embed/>
                </p:oleObj>
              </mc:Choice>
              <mc:Fallback>
                <p:oleObj name="Equation" r:id="rId5" imgW="4950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142" y="1555380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43264" y="2394474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7" imgW="1066680" imgH="838080" progId="Equation.DSMT4">
                  <p:embed/>
                </p:oleObj>
              </mc:Choice>
              <mc:Fallback>
                <p:oleObj name="Equation" r:id="rId7" imgW="1066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64" y="2394474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644126" y="2677758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9" imgW="495000" imgH="291960" progId="Equation.DSMT4">
                  <p:embed/>
                </p:oleObj>
              </mc:Choice>
              <mc:Fallback>
                <p:oleObj name="Equation" r:id="rId9" imgW="495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126" y="2677758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53128" y="1294506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876240" imgH="838080" progId="Equation.DSMT4">
                  <p:embed/>
                </p:oleObj>
              </mc:Choice>
              <mc:Fallback>
                <p:oleObj name="Equation" r:id="rId3" imgW="876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128" y="1294506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503532" y="1535652"/>
          <a:ext cx="1892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5" imgW="1892160" imgH="317160" progId="Equation.DSMT4">
                  <p:embed/>
                </p:oleObj>
              </mc:Choice>
              <mc:Fallback>
                <p:oleObj name="Equation" r:id="rId5" imgW="1892160" imgH="317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532" y="1535652"/>
                        <a:ext cx="1892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44158" y="2406126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7" imgW="1054080" imgH="838080" progId="Equation.DSMT4">
                  <p:embed/>
                </p:oleObj>
              </mc:Choice>
              <mc:Fallback>
                <p:oleObj name="Equation" r:id="rId7" imgW="1054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58" y="2406126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677448" y="2679546"/>
          <a:ext cx="1892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9" imgW="1892160" imgH="317160" progId="Equation.DSMT4">
                  <p:embed/>
                </p:oleObj>
              </mc:Choice>
              <mc:Fallback>
                <p:oleObj name="Equation" r:id="rId9" imgW="1892160" imgH="317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7448" y="2679546"/>
                        <a:ext cx="1892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Multiplying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Multiply Fractions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Multiply the numerators. </a:t>
            </a:r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Multiply the denominators.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3765550" y="304800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3" imgW="1612900" imgH="838200" progId="Equation.DSMT4">
                  <p:embed/>
                </p:oleObj>
              </mc:Choice>
              <mc:Fallback>
                <p:oleObj name="Equation" r:id="rId3" imgW="16129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3048000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Multiplying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Special Note about Fractions </a:t>
            </a:r>
          </a:p>
          <a:p>
            <a:r>
              <a:rPr lang="en-US" dirty="0">
                <a:solidFill>
                  <a:srgbClr val="000000"/>
                </a:solidFill>
              </a:rPr>
              <a:t>We know that any whole number </a:t>
            </a:r>
            <a:r>
              <a:rPr lang="en-US" b="1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can be considered </a:t>
            </a:r>
          </a:p>
          <a:p>
            <a:r>
              <a:rPr lang="en-US" dirty="0">
                <a:solidFill>
                  <a:srgbClr val="000000"/>
                </a:solidFill>
              </a:rPr>
              <a:t>as a fraction with denominator 1; that is </a:t>
            </a:r>
          </a:p>
          <a:p>
            <a:pPr>
              <a:spcBef>
                <a:spcPts val="600"/>
              </a:spcBef>
            </a:pPr>
            <a:endParaRPr lang="en-US" sz="500" dirty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</a:rPr>
              <a:t>Similarly, any fraction can be considered to be the product of a whole number and a fraction; that is, </a:t>
            </a:r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3448050" y="4007798"/>
          <a:ext cx="224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2247900" imgH="838200" progId="Equation.DSMT4">
                  <p:embed/>
                </p:oleObj>
              </mc:Choice>
              <mc:Fallback>
                <p:oleObj name="Equation" r:id="rId3" imgW="22479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4007798"/>
                        <a:ext cx="224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398858" y="2147248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5" imgW="876240" imgH="838080" progId="Equation.DSMT4">
                  <p:embed/>
                </p:oleObj>
              </mc:Choice>
              <mc:Fallback>
                <p:oleObj name="Equation" r:id="rId5" imgW="87624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8858" y="2147248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Multiplying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Special Note about Fractions (cont.)</a:t>
            </a:r>
          </a:p>
          <a:p>
            <a:r>
              <a:rPr lang="en-US" dirty="0">
                <a:solidFill>
                  <a:srgbClr val="000000"/>
                </a:solidFill>
              </a:rPr>
              <a:t>This idea will be helpful throughout the text in understanding how various forms of whole numbers, fractions, mixed numbers, and decimal numbers are related. For example, 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2800350" y="3733800"/>
          <a:ext cx="354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3" imgW="3543300" imgH="838200" progId="Equation.DSMT4">
                  <p:embed/>
                </p:oleObj>
              </mc:Choice>
              <mc:Fallback>
                <p:oleObj name="Equation" r:id="rId3" imgW="35433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3733800"/>
                        <a:ext cx="354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product of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This product can be illustrated graphically. We can think </a:t>
            </a:r>
          </a:p>
          <a:p>
            <a:pPr>
              <a:lnSpc>
                <a:spcPct val="150000"/>
              </a:lnSpc>
            </a:pPr>
            <a:r>
              <a:rPr lang="en-US" dirty="0"/>
              <a:t>of the multiplication as finding  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3467100" y="111570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3" imgW="1409700" imgH="838200" progId="Equation.DSMT4">
                  <p:embed/>
                </p:oleObj>
              </mc:Choice>
              <mc:Fallback>
                <p:oleObj name="Equation" r:id="rId3" imgW="14097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111570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5054600" y="3969017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5" imgW="1193800" imgH="838200" progId="Equation.DSMT4">
                  <p:embed/>
                </p:oleObj>
              </mc:Choice>
              <mc:Fallback>
                <p:oleObj name="Equation" r:id="rId5" imgW="1193800" imgH="838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0" y="3969017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428106" y="241599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7" imgW="647640" imgH="838080" progId="Equation.DSMT4">
                  <p:embed/>
                </p:oleObj>
              </mc:Choice>
              <mc:Fallback>
                <p:oleObj name="Equation" r:id="rId7" imgW="6476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106" y="241599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114800" y="2416884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9" imgW="863280" imgH="838080" progId="Equation.DSMT4">
                  <p:embed/>
                </p:oleObj>
              </mc:Choice>
              <mc:Fallback>
                <p:oleObj name="Equation" r:id="rId9" imgW="863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16884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5018442" y="241688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11" imgW="698400" imgH="838080" progId="Equation.DSMT4">
                  <p:embed/>
                </p:oleObj>
              </mc:Choice>
              <mc:Fallback>
                <p:oleObj name="Equation" r:id="rId11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442" y="241688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 </a:t>
            </a:r>
          </a:p>
        </p:txBody>
      </p:sp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3"/>
          <a:srcRect r="66913"/>
          <a:stretch>
            <a:fillRect/>
          </a:stretch>
        </p:blipFill>
        <p:spPr bwMode="auto">
          <a:xfrm>
            <a:off x="819467" y="2161222"/>
            <a:ext cx="2298383" cy="210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4032250" y="1183944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4" imgW="190417" imgH="622030" progId="Equation.DSMT4">
                  <p:embed/>
                </p:oleObj>
              </mc:Choice>
              <mc:Fallback>
                <p:oleObj name="Equation" r:id="rId4" imgW="190417" imgH="62203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0" y="1183944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Brace 9"/>
          <p:cNvSpPr/>
          <p:nvPr/>
        </p:nvSpPr>
        <p:spPr>
          <a:xfrm flipH="1">
            <a:off x="565150" y="2209800"/>
            <a:ext cx="228600" cy="1676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304800" y="2698750"/>
          <a:ext cx="21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6" imgW="215806" imgH="622030" progId="Equation.DSMT4">
                  <p:embed/>
                </p:oleObj>
              </mc:Choice>
              <mc:Fallback>
                <p:oleObj name="Equation" r:id="rId6" imgW="215806" imgH="62203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698750"/>
                        <a:ext cx="215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6418399" y="1247444"/>
          <a:ext cx="74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8" imgW="748975" imgH="622030" progId="Equation.DSMT4">
                  <p:embed/>
                </p:oleObj>
              </mc:Choice>
              <mc:Fallback>
                <p:oleObj name="Equation" r:id="rId8" imgW="748975" imgH="62203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399" y="1247444"/>
                        <a:ext cx="74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ight Brace 12"/>
          <p:cNvSpPr/>
          <p:nvPr/>
        </p:nvSpPr>
        <p:spPr>
          <a:xfrm rot="16200000">
            <a:off x="4040052" y="1333500"/>
            <a:ext cx="228600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Brace 14"/>
          <p:cNvSpPr/>
          <p:nvPr/>
        </p:nvSpPr>
        <p:spPr>
          <a:xfrm rot="16200000">
            <a:off x="6629400" y="1295400"/>
            <a:ext cx="228601" cy="1447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990600" y="4597400"/>
          <a:ext cx="1270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10" imgW="1269720" imgH="304560" progId="Equation.DSMT4">
                  <p:embed/>
                </p:oleObj>
              </mc:Choice>
              <mc:Fallback>
                <p:oleObj name="Equation" r:id="rId10" imgW="12697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597400"/>
                        <a:ext cx="1270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2362200" y="4343400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12" imgW="368280" imgH="838080" progId="Equation.DSMT4">
                  <p:embed/>
                </p:oleObj>
              </mc:Choice>
              <mc:Fallback>
                <p:oleObj name="Equation" r:id="rId12" imgW="368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343400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3657600" y="4597400"/>
          <a:ext cx="1270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14" imgW="1269720" imgH="304560" progId="Equation.DSMT4">
                  <p:embed/>
                </p:oleObj>
              </mc:Choice>
              <mc:Fallback>
                <p:oleObj name="Equation" r:id="rId14" imgW="126972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597400"/>
                        <a:ext cx="1270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5025316" y="43434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16" imgW="342720" imgH="838080" progId="Equation.DSMT4">
                  <p:embed/>
                </p:oleObj>
              </mc:Choice>
              <mc:Fallback>
                <p:oleObj name="Equation" r:id="rId16" imgW="3427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5316" y="4343400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5791200" y="4597400"/>
          <a:ext cx="274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18" imgW="2743200" imgH="368280" progId="Equation.DSMT4">
                  <p:embed/>
                </p:oleObj>
              </mc:Choice>
              <mc:Fallback>
                <p:oleObj name="Equation" r:id="rId18" imgW="274320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597400"/>
                        <a:ext cx="274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5791200" y="5039958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20" imgW="1104840" imgH="838080" progId="Equation.DSMT4">
                  <p:embed/>
                </p:oleObj>
              </mc:Choice>
              <mc:Fallback>
                <p:oleObj name="Equation" r:id="rId20" imgW="11048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039958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6999642" y="5039958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22" imgW="1104840" imgH="838080" progId="Equation.DSMT4">
                  <p:embed/>
                </p:oleObj>
              </mc:Choice>
              <mc:Fallback>
                <p:oleObj name="Equation" r:id="rId22" imgW="110484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9642" y="5039958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8142642" y="5039958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24" imgW="787320" imgH="838080" progId="Equation.DSMT4">
                  <p:embed/>
                </p:oleObj>
              </mc:Choice>
              <mc:Fallback>
                <p:oleObj name="Equation" r:id="rId24" imgW="78732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2642" y="5039958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3"/>
          <a:srcRect l="34005" r="34184"/>
          <a:stretch>
            <a:fillRect/>
          </a:stretch>
        </p:blipFill>
        <p:spPr bwMode="auto">
          <a:xfrm>
            <a:off x="3429000" y="2161222"/>
            <a:ext cx="2209800" cy="210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3"/>
          <a:srcRect l="68189"/>
          <a:stretch>
            <a:fillRect/>
          </a:stretch>
        </p:blipFill>
        <p:spPr bwMode="auto">
          <a:xfrm>
            <a:off x="6019801" y="2161222"/>
            <a:ext cx="2209800" cy="210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Know the terms </a:t>
            </a:r>
            <a:r>
              <a:rPr lang="en-US" b="1" dirty="0"/>
              <a:t>numerator</a:t>
            </a:r>
            <a:r>
              <a:rPr lang="en-US" dirty="0"/>
              <a:t> and </a:t>
            </a:r>
            <a:r>
              <a:rPr lang="en-US" b="1" dirty="0"/>
              <a:t>denominator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Learn two meanings of fractions: to indicate equal parts of a whole and to indicate division. 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Understand why no denominator can be 0. 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Learn how to multiply fractions. 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Determine what to multiply by in order to build a fraction to higher terms.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product of                  illustrate the product as in </a:t>
            </a:r>
          </a:p>
          <a:p>
            <a:pPr>
              <a:lnSpc>
                <a:spcPct val="150000"/>
              </a:lnSpc>
            </a:pPr>
            <a:r>
              <a:rPr lang="en-US" dirty="0"/>
              <a:t>Example 7 by shading parts of a square.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3401704" y="1115704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3" imgW="1295400" imgH="838200" progId="Equation.DSMT4">
                  <p:embed/>
                </p:oleObj>
              </mc:Choice>
              <mc:Fallback>
                <p:oleObj name="Equation" r:id="rId3" imgW="1295400" imgH="838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1704" y="1115704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0"/>
          <p:cNvGrpSpPr/>
          <p:nvPr/>
        </p:nvGrpSpPr>
        <p:grpSpPr>
          <a:xfrm>
            <a:off x="4011304" y="2601100"/>
            <a:ext cx="2590800" cy="2871652"/>
            <a:chOff x="2743200" y="3910148"/>
            <a:chExt cx="2590800" cy="2871652"/>
          </a:xfrm>
        </p:grpSpPr>
        <p:pic>
          <p:nvPicPr>
            <p:cNvPr id="39940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67075" y="4810125"/>
              <a:ext cx="2066925" cy="1971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aphicFrame>
          <p:nvGraphicFramePr>
            <p:cNvPr id="7" name="Object 4"/>
            <p:cNvGraphicFramePr>
              <a:graphicFrameLocks noChangeAspect="1"/>
            </p:cNvGraphicFramePr>
            <p:nvPr/>
          </p:nvGraphicFramePr>
          <p:xfrm>
            <a:off x="3605348" y="3910148"/>
            <a:ext cx="203200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4" name="Equation" r:id="rId6" imgW="203112" imgH="622030" progId="Equation.DSMT4">
                    <p:embed/>
                  </p:oleObj>
                </mc:Choice>
                <mc:Fallback>
                  <p:oleObj name="Equation" r:id="rId6" imgW="203112" imgH="622030" progId="Equation.DSMT4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5348" y="3910148"/>
                          <a:ext cx="203200" cy="622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ight Brace 7"/>
            <p:cNvSpPr/>
            <p:nvPr/>
          </p:nvSpPr>
          <p:spPr>
            <a:xfrm flipH="1">
              <a:off x="3010989" y="4876800"/>
              <a:ext cx="228600" cy="6096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9" name="Object 7"/>
            <p:cNvGraphicFramePr>
              <a:graphicFrameLocks noChangeAspect="1"/>
            </p:cNvGraphicFramePr>
            <p:nvPr/>
          </p:nvGraphicFramePr>
          <p:xfrm>
            <a:off x="2743200" y="4876800"/>
            <a:ext cx="190500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5" name="Equation" r:id="rId8" imgW="190417" imgH="622030" progId="Equation.DSMT4">
                    <p:embed/>
                  </p:oleObj>
                </mc:Choice>
                <mc:Fallback>
                  <p:oleObj name="Equation" r:id="rId8" imgW="190417" imgH="622030" progId="Equation.DSMT4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3200" y="4876800"/>
                          <a:ext cx="190500" cy="622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ight Brace 9"/>
            <p:cNvSpPr/>
            <p:nvPr/>
          </p:nvSpPr>
          <p:spPr>
            <a:xfrm rot="16200000">
              <a:off x="3569426" y="4255226"/>
              <a:ext cx="228600" cy="7620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1043342" y="3951642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10" imgW="622080" imgH="838080" progId="Equation.DSMT4">
                  <p:embed/>
                </p:oleObj>
              </mc:Choice>
              <mc:Fallback>
                <p:oleObj name="Equation" r:id="rId10" imgW="622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342" y="3951642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1708674" y="3951642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12" imgW="850680" imgH="838080" progId="Equation.DSMT4">
                  <p:embed/>
                </p:oleObj>
              </mc:Choice>
              <mc:Fallback>
                <p:oleObj name="Equation" r:id="rId12" imgW="850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674" y="3951642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2590800" y="39624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14" imgW="787320" imgH="838080" progId="Equation.DSMT4">
                  <p:embed/>
                </p:oleObj>
              </mc:Choice>
              <mc:Fallback>
                <p:oleObj name="Equation" r:id="rId14" imgW="7873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624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following products.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477000" y="3900433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" imgW="876300" imgH="292100" progId="Equation.DSMT4">
                  <p:embed/>
                </p:oleObj>
              </mc:Choice>
              <mc:Fallback>
                <p:oleObj name="Equation" r:id="rId3" imgW="876300" imgH="29210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900433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857863" y="1945359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863" y="1945359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023463" y="2071633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7" imgW="431613" imgH="837836" progId="Equation.DSMT4">
                  <p:embed/>
                </p:oleObj>
              </mc:Choice>
              <mc:Fallback>
                <p:oleObj name="Equation" r:id="rId7" imgW="431613" imgH="837836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3463" y="2071633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2832463" y="3393159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9" imgW="431613" imgH="837836" progId="Equation.DSMT4">
                  <p:embed/>
                </p:oleObj>
              </mc:Choice>
              <mc:Fallback>
                <p:oleObj name="Equation" r:id="rId9" imgW="431613" imgH="837836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463" y="3393159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7696200" y="3380096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11" imgW="444307" imgH="837836" progId="Equation.DSMT4">
                  <p:embed/>
                </p:oleObj>
              </mc:Choice>
              <mc:Fallback>
                <p:oleObj name="Equation" r:id="rId11" imgW="444307" imgH="837836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380096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3977641" y="4777822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13" imgW="609600" imgH="838200" progId="Equation.DSMT4">
                  <p:embed/>
                </p:oleObj>
              </mc:Choice>
              <mc:Fallback>
                <p:oleObj name="Equation" r:id="rId13" imgW="609600" imgH="8382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7641" y="4777822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2514600" y="4751696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15" imgW="1079500" imgH="838200" progId="Equation.DSMT4">
                  <p:embed/>
                </p:oleObj>
              </mc:Choice>
              <mc:Fallback>
                <p:oleObj name="Equation" r:id="rId15" imgW="1079500" imgH="8382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751696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543264" y="1948032"/>
          <a:ext cx="2781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17" imgW="2781000" imgH="1015920" progId="Equation.DSMT4">
                  <p:embed/>
                </p:oleObj>
              </mc:Choice>
              <mc:Fallback>
                <p:oleObj name="Equation" r:id="rId17" imgW="278100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64" y="1948032"/>
                        <a:ext cx="27813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4668822" y="1948926"/>
          <a:ext cx="2819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19" imgW="2819160" imgH="1015920" progId="Equation.DSMT4">
                  <p:embed/>
                </p:oleObj>
              </mc:Choice>
              <mc:Fallback>
                <p:oleObj name="Equation" r:id="rId19" imgW="2819160" imgH="10159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8822" y="1948926"/>
                        <a:ext cx="28194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544158" y="3311556"/>
          <a:ext cx="2781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Equation" r:id="rId21" imgW="2781000" imgH="1015920" progId="Equation.DSMT4">
                  <p:embed/>
                </p:oleObj>
              </mc:Choice>
              <mc:Fallback>
                <p:oleObj name="Equation" r:id="rId21" imgW="2781000" imgH="10159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58" y="3311556"/>
                        <a:ext cx="27813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4662842" y="3308874"/>
          <a:ext cx="3479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23" imgW="3479760" imgH="1015920" progId="Equation.DSMT4">
                  <p:embed/>
                </p:oleObj>
              </mc:Choice>
              <mc:Fallback>
                <p:oleObj name="Equation" r:id="rId23" imgW="3479760" imgH="10159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842" y="3308874"/>
                        <a:ext cx="3479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543264" y="4692126"/>
          <a:ext cx="4140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Equation" r:id="rId25" imgW="4140000" imgH="1015920" progId="Equation.DSMT4">
                  <p:embed/>
                </p:oleObj>
              </mc:Choice>
              <mc:Fallback>
                <p:oleObj name="Equation" r:id="rId25" imgW="4140000" imgH="10159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64" y="4692126"/>
                        <a:ext cx="4140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Multiplying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Commutative Property of Multiplication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          </a:t>
            </a:r>
            <a:r>
              <a:rPr lang="en-US" dirty="0">
                <a:solidFill>
                  <a:srgbClr val="000000"/>
                </a:solidFill>
              </a:rPr>
              <a:t>        are fractions, then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859716" y="1772359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1307880" imgH="838080" progId="Equation.DSMT4">
                  <p:embed/>
                </p:oleObj>
              </mc:Choice>
              <mc:Fallback>
                <p:oleObj name="Equation" r:id="rId3" imgW="130788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16" y="1772359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3689350" y="2707944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5" imgW="1765300" imgH="838200" progId="Equation.DSMT4">
                  <p:embed/>
                </p:oleObj>
              </mc:Choice>
              <mc:Fallback>
                <p:oleObj name="Equation" r:id="rId5" imgW="17653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50" y="2707944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Multiplying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Associative Property of Multiplication </a:t>
            </a:r>
          </a:p>
          <a:p>
            <a:pPr>
              <a:spcBef>
                <a:spcPts val="2400"/>
              </a:spcBef>
            </a:pPr>
            <a:r>
              <a:rPr lang="en-US" dirty="0">
                <a:solidFill>
                  <a:srgbClr val="000000"/>
                </a:solidFill>
              </a:rPr>
              <a:t>If                         are fractions, then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872262" y="1847681"/>
          <a:ext cx="1765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3" imgW="1765080" imgH="901440" progId="Equation.DSMT4">
                  <p:embed/>
                </p:oleObj>
              </mc:Choice>
              <mc:Fallback>
                <p:oleObj name="Equation" r:id="rId3" imgW="1765080" imgH="9014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262" y="1847681"/>
                        <a:ext cx="1765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734192"/>
              </p:ext>
            </p:extLst>
          </p:nvPr>
        </p:nvGraphicFramePr>
        <p:xfrm>
          <a:off x="2209800" y="2813689"/>
          <a:ext cx="4724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5" imgW="4724280" imgH="965160" progId="Equation.DSMT4">
                  <p:embed/>
                </p:oleObj>
              </mc:Choice>
              <mc:Fallback>
                <p:oleObj name="Equation" r:id="rId5" imgW="4724280" imgH="9651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13689"/>
                        <a:ext cx="4724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038600" y="1371600"/>
            <a:ext cx="3124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Illustrates the commutative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property of multiplication. </a:t>
            </a: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548640" y="1371600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3" imgW="1625600" imgH="838200" progId="Equation.DSMT4">
                  <p:embed/>
                </p:oleObj>
              </mc:Choice>
              <mc:Fallback>
                <p:oleObj name="Equation" r:id="rId3" imgW="16256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71600"/>
                        <a:ext cx="162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554916" y="2666106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5" imgW="647640" imgH="838080" progId="Equation.DSMT4">
                  <p:embed/>
                </p:oleObj>
              </mc:Choice>
              <mc:Fallback>
                <p:oleObj name="Equation" r:id="rId5" imgW="647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16" y="2666106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1236832" y="2667894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7" imgW="863280" imgH="838080" progId="Equation.DSMT4">
                  <p:embed/>
                </p:oleObj>
              </mc:Choice>
              <mc:Fallback>
                <p:oleObj name="Equation" r:id="rId7" imgW="863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832" y="2667894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143464" y="26670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464" y="26670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3109558" y="2939526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11" imgW="558720" imgH="304560" progId="Equation.DSMT4">
                  <p:embed/>
                </p:oleObj>
              </mc:Choice>
              <mc:Fallback>
                <p:oleObj name="Equation" r:id="rId11" imgW="558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9558" y="2939526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3940884" y="2667894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13" imgW="647640" imgH="838080" progId="Equation.DSMT4">
                  <p:embed/>
                </p:oleObj>
              </mc:Choice>
              <mc:Fallback>
                <p:oleObj name="Equation" r:id="rId13" imgW="6476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884" y="2667894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4601284" y="26670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quation" r:id="rId15" imgW="863280" imgH="838080" progId="Equation.DSMT4">
                  <p:embed/>
                </p:oleObj>
              </mc:Choice>
              <mc:Fallback>
                <p:oleObj name="Equation" r:id="rId15" imgW="863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1284" y="26670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5515684" y="266610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17" imgW="711000" imgH="838080" progId="Equation.DSMT4">
                  <p:embed/>
                </p:oleObj>
              </mc:Choice>
              <mc:Fallback>
                <p:oleObj name="Equation" r:id="rId17" imgW="7110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5684" y="266610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724400" y="1600200"/>
            <a:ext cx="350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Illustrates the associative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property of multiplication. 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564780" y="1534758"/>
          <a:ext cx="336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3" imgW="3365280" imgH="927000" progId="Equation.DSMT4">
                  <p:embed/>
                </p:oleObj>
              </mc:Choice>
              <mc:Fallback>
                <p:oleObj name="Equation" r:id="rId3" imgW="336528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80" y="1534758"/>
                        <a:ext cx="336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58800" y="2786063"/>
          <a:ext cx="1536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5" imgW="1536480" imgH="927000" progId="Equation.DSMT4">
                  <p:embed/>
                </p:oleObj>
              </mc:Choice>
              <mc:Fallback>
                <p:oleObj name="Equation" r:id="rId5" imgW="153648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786063"/>
                        <a:ext cx="1536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2134494" y="2777262"/>
          <a:ext cx="1752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7" imgW="1752480" imgH="927000" progId="Equation.DSMT4">
                  <p:embed/>
                </p:oleObj>
              </mc:Choice>
              <mc:Fallback>
                <p:oleObj name="Equation" r:id="rId7" imgW="175248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4494" y="2777262"/>
                        <a:ext cx="1752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907716" y="2797884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Equation" r:id="rId9" imgW="1244520" imgH="838080" progId="Equation.DSMT4">
                  <p:embed/>
                </p:oleObj>
              </mc:Choice>
              <mc:Fallback>
                <p:oleObj name="Equation" r:id="rId9" imgW="1244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716" y="2797884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5187426" y="2808642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Equation" r:id="rId11" imgW="1180800" imgH="838080" progId="Equation.DSMT4">
                  <p:embed/>
                </p:oleObj>
              </mc:Choice>
              <mc:Fallback>
                <p:oleObj name="Equation" r:id="rId11" imgW="1180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426" y="2808642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6407150" y="2797175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4" name="Equation" r:id="rId13" imgW="876240" imgH="838080" progId="Equation.DSMT4">
                  <p:embed/>
                </p:oleObj>
              </mc:Choice>
              <mc:Fallback>
                <p:oleObj name="Equation" r:id="rId13" imgW="8762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7150" y="2797175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7442200" y="307041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Equation" r:id="rId15" imgW="558720" imgH="304560" progId="Equation.DSMT4">
                  <p:embed/>
                </p:oleObj>
              </mc:Choice>
              <mc:Fallback>
                <p:oleObj name="Equation" r:id="rId15" imgW="55872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2200" y="307041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558800" y="4016375"/>
          <a:ext cx="1536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17" imgW="1536480" imgH="927000" progId="Equation.DSMT4">
                  <p:embed/>
                </p:oleObj>
              </mc:Choice>
              <mc:Fallback>
                <p:oleObj name="Equation" r:id="rId17" imgW="153648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4016375"/>
                        <a:ext cx="1536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2134494" y="4027842"/>
          <a:ext cx="1752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Equation" r:id="rId19" imgW="1752480" imgH="927000" progId="Equation.DSMT4">
                  <p:embed/>
                </p:oleObj>
              </mc:Choice>
              <mc:Fallback>
                <p:oleObj name="Equation" r:id="rId19" imgW="1752480" imgH="927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4494" y="4027842"/>
                        <a:ext cx="1752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3907716" y="4050252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21" imgW="1091880" imgH="838080" progId="Equation.DSMT4">
                  <p:embed/>
                </p:oleObj>
              </mc:Choice>
              <mc:Fallback>
                <p:oleObj name="Equation" r:id="rId21" imgW="10918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716" y="4050252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5039064" y="4051146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9" name="Equation" r:id="rId23" imgW="1028520" imgH="838080" progId="Equation.DSMT4">
                  <p:embed/>
                </p:oleObj>
              </mc:Choice>
              <mc:Fallback>
                <p:oleObj name="Equation" r:id="rId23" imgW="102852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9064" y="4051146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8" name="Object 14"/>
          <p:cNvGraphicFramePr>
            <a:graphicFrameLocks noChangeAspect="1"/>
          </p:cNvGraphicFramePr>
          <p:nvPr/>
        </p:nvGraphicFramePr>
        <p:xfrm>
          <a:off x="6100763" y="40513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0" name="Equation" r:id="rId25" imgW="876240" imgH="838080" progId="Equation.DSMT4">
                  <p:embed/>
                </p:oleObj>
              </mc:Choice>
              <mc:Fallback>
                <p:oleObj name="Equation" r:id="rId25" imgW="87624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0763" y="40513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Fractions to Higher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06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Multiplicative Identity</a:t>
            </a:r>
          </a:p>
          <a:p>
            <a:r>
              <a:rPr lang="en-US" dirty="0">
                <a:solidFill>
                  <a:srgbClr val="000000"/>
                </a:solidFill>
              </a:rPr>
              <a:t>The number 1 is called the </a:t>
            </a:r>
            <a:r>
              <a:rPr lang="en-US" b="1" dirty="0">
                <a:solidFill>
                  <a:srgbClr val="C00000"/>
                </a:solidFill>
              </a:rPr>
              <a:t>multiplicative identity</a:t>
            </a:r>
            <a:r>
              <a:rPr lang="en-US" dirty="0">
                <a:solidFill>
                  <a:srgbClr val="000000"/>
                </a:solidFill>
              </a:rPr>
              <a:t>, and </a:t>
            </a:r>
          </a:p>
          <a:p>
            <a:r>
              <a:rPr lang="en-US" dirty="0">
                <a:solidFill>
                  <a:srgbClr val="000000"/>
                </a:solidFill>
              </a:rPr>
              <a:t>for any fraction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3949700" y="2893295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quation" r:id="rId3" imgW="1244600" imgH="838200" progId="Equation.DSMT4">
                  <p:embed/>
                </p:oleObj>
              </mc:Choice>
              <mc:Fallback>
                <p:oleObj name="Equation" r:id="rId3" imgW="12446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2893295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2836306" y="2177526"/>
          <a:ext cx="38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Equation" r:id="rId5" imgW="380880" imgH="838080" progId="Equation.DSMT4">
                  <p:embed/>
                </p:oleObj>
              </mc:Choice>
              <mc:Fallback>
                <p:oleObj name="Equation" r:id="rId5" imgW="38088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306" y="2177526"/>
                        <a:ext cx="38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Fractions to Higher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29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Change a Fraction to Higher Terms </a:t>
            </a:r>
          </a:p>
          <a:p>
            <a:r>
              <a:rPr lang="en-US" dirty="0">
                <a:solidFill>
                  <a:srgbClr val="000000"/>
                </a:solidFill>
              </a:rPr>
              <a:t>Multiply the numerator and denominator by the same nonzero whole number.</a:t>
            </a:r>
          </a:p>
        </p:txBody>
      </p:sp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1390650" y="2819400"/>
          <a:ext cx="6362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Equation" r:id="rId3" imgW="6362700" imgH="927100" progId="Equation.DSMT4">
                  <p:embed/>
                </p:oleObj>
              </mc:Choice>
              <mc:Fallback>
                <p:oleObj name="Equation" r:id="rId3" imgW="6362700" imgH="927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2819400"/>
                        <a:ext cx="6362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438400" y="4585648"/>
            <a:ext cx="2286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447800" y="4814248"/>
            <a:ext cx="304800" cy="457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1751706" y="4572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6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706" y="45720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859716" y="45720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Equation" r:id="rId5" imgW="850680" imgH="838080" progId="Equation.DSMT4">
                  <p:embed/>
                </p:oleObj>
              </mc:Choice>
              <mc:Fallback>
                <p:oleObj name="Equation" r:id="rId5" imgW="850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16" y="45720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</p:spPr>
        <p:txBody>
          <a:bodyPr>
            <a:spAutoFit/>
          </a:bodyPr>
          <a:lstStyle/>
          <a:p>
            <a:r>
              <a:rPr lang="en-US" dirty="0"/>
              <a:t>Suppose we want to find a fraction equal to     with a denominator of </a:t>
            </a:r>
            <a:r>
              <a:rPr lang="en-US" dirty="0">
                <a:solidFill>
                  <a:srgbClr val="0000FF"/>
                </a:solidFill>
              </a:rPr>
              <a:t>28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know </a:t>
            </a:r>
            <a:r>
              <a:rPr lang="en-US" dirty="0">
                <a:solidFill>
                  <a:srgbClr val="000099"/>
                </a:solidFill>
              </a:rPr>
              <a:t>4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dirty="0">
                <a:solidFill>
                  <a:srgbClr val="000099"/>
                </a:solidFill>
              </a:rPr>
              <a:t>7 = 28</a:t>
            </a:r>
            <a:r>
              <a:rPr lang="en-US" dirty="0"/>
              <a:t>,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6871063" y="1143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Equation" r:id="rId7" imgW="279400" imgH="838200" progId="Equation.DSMT4">
                  <p:embed/>
                </p:oleObj>
              </mc:Choice>
              <mc:Fallback>
                <p:oleObj name="Equation" r:id="rId7" imgW="279400" imgH="838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1063" y="11430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609600" y="2288178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Equation" r:id="rId9" imgW="1016000" imgH="838200" progId="Equation.DSMT4">
                  <p:embed/>
                </p:oleObj>
              </mc:Choice>
              <mc:Fallback>
                <p:oleObj name="Equation" r:id="rId9" imgW="1016000" imgH="838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88178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3505200" y="3590925"/>
          <a:ext cx="240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Equation" r:id="rId11" imgW="2400120" imgH="838080" progId="Equation.DSMT4">
                  <p:embed/>
                </p:oleObj>
              </mc:Choice>
              <mc:Fallback>
                <p:oleObj name="Equation" r:id="rId11" imgW="240012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90925"/>
                        <a:ext cx="240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838200" y="3124200"/>
            <a:ext cx="1066800" cy="68797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600200" y="3124200"/>
            <a:ext cx="1295400" cy="68797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554916" y="4572894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Equation" r:id="rId13" imgW="279360" imgH="838080" progId="Equation.DSMT4">
                  <p:embed/>
                </p:oleObj>
              </mc:Choice>
              <mc:Fallback>
                <p:oleObj name="Equation" r:id="rId13" imgW="2793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16" y="4572894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2710032" y="45720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Equation" r:id="rId15" imgW="799920" imgH="838080" progId="Equation.DSMT4">
                  <p:embed/>
                </p:oleObj>
              </mc:Choice>
              <mc:Fallback>
                <p:oleObj name="Equation" r:id="rId15" imgW="7999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032" y="45720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895600" y="4579960"/>
            <a:ext cx="2286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8800" y="4808560"/>
            <a:ext cx="228600" cy="457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1001358" y="45720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Equation" r:id="rId3" imgW="1002960" imgH="838080" progId="Equation.DSMT4">
                  <p:embed/>
                </p:oleObj>
              </mc:Choice>
              <mc:Fallback>
                <p:oleObj name="Equation" r:id="rId3" imgW="1002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358" y="45720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2056506" y="4572894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5" imgW="1079280" imgH="838080" progId="Equation.DSMT4">
                  <p:embed/>
                </p:oleObj>
              </mc:Choice>
              <mc:Fallback>
                <p:oleObj name="Equation" r:id="rId5" imgW="1079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506" y="4572894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we want to find a fraction equal to       with a denominator of </a:t>
            </a:r>
            <a:r>
              <a:rPr lang="en-US" dirty="0">
                <a:solidFill>
                  <a:srgbClr val="0000FF"/>
                </a:solidFill>
              </a:rPr>
              <a:t>30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Since </a:t>
            </a:r>
            <a:r>
              <a:rPr lang="en-US" dirty="0">
                <a:solidFill>
                  <a:srgbClr val="000099"/>
                </a:solidFill>
              </a:rPr>
              <a:t>10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dirty="0">
                <a:solidFill>
                  <a:srgbClr val="000099"/>
                </a:solidFill>
              </a:rPr>
              <a:t>3 = 30</a:t>
            </a:r>
            <a:r>
              <a:rPr lang="en-US" dirty="0"/>
              <a:t>,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6883400" y="1141413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Equation" r:id="rId7" imgW="431613" imgH="837836" progId="Equation.DSMT4">
                  <p:embed/>
                </p:oleObj>
              </mc:Choice>
              <mc:Fallback>
                <p:oleObj name="Equation" r:id="rId7" imgW="431613" imgH="83783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400" y="1141413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548640" y="2286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Equation" r:id="rId9" imgW="1168400" imgH="838200" progId="Equation.DSMT4">
                  <p:embed/>
                </p:oleObj>
              </mc:Choice>
              <mc:Fallback>
                <p:oleObj name="Equation" r:id="rId9" imgW="1168400" imgH="838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286000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3048000" y="3584575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Equation" r:id="rId11" imgW="1981080" imgH="838080" progId="Equation.DSMT4">
                  <p:embed/>
                </p:oleObj>
              </mc:Choice>
              <mc:Fallback>
                <p:oleObj name="Equation" r:id="rId11" imgW="198108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84575"/>
                        <a:ext cx="198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6200000" flipH="1">
            <a:off x="876300" y="3162300"/>
            <a:ext cx="685800" cy="6096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2600" y="3048000"/>
            <a:ext cx="762000" cy="6858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544158" y="457289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Equation" r:id="rId13" imgW="431640" imgH="838080" progId="Equation.DSMT4">
                  <p:embed/>
                </p:oleObj>
              </mc:Choice>
              <mc:Fallback>
                <p:oleObj name="Equation" r:id="rId13" imgW="4316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58" y="457289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3160358" y="45720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name="Equation" r:id="rId15" imgW="812520" imgH="838080" progId="Equation.DSMT4">
                  <p:embed/>
                </p:oleObj>
              </mc:Choice>
              <mc:Fallback>
                <p:oleObj name="Equation" r:id="rId15" imgW="8125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0358" y="45720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Fractions (or Rational Numbers)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503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Rational Numbers 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rational number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number that can be written in 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</a:rPr>
              <a:t>the fraction form    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whole number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is </a:t>
            </a:r>
          </a:p>
          <a:p>
            <a:r>
              <a:rPr lang="en-US" dirty="0">
                <a:solidFill>
                  <a:srgbClr val="000000"/>
                </a:solidFill>
              </a:rPr>
              <a:t>a nonzero whole number.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endParaRPr lang="en-US" b="1" i="1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numerator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can be 0, but the denominator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cannot be 0.</a:t>
            </a:r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013156"/>
              </p:ext>
            </p:extLst>
          </p:nvPr>
        </p:nvGraphicFramePr>
        <p:xfrm>
          <a:off x="3053826" y="228211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3826" y="2282116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3429000" y="3723289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266584" imgH="837836" progId="Equation.DSMT4">
                  <p:embed/>
                </p:oleObj>
              </mc:Choice>
              <mc:Fallback>
                <p:oleObj name="Equation" r:id="rId5" imgW="266584" imgH="83783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723289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419600" y="3786426"/>
            <a:ext cx="17526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8080"/>
                </a:solidFill>
              </a:rPr>
              <a:t>numerator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8080"/>
                </a:solidFill>
              </a:rPr>
              <a:t>denominator 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3770812" y="3991078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3770812" y="4446689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362200" y="4558352"/>
            <a:ext cx="304800" cy="91875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473926" y="4786952"/>
            <a:ext cx="228600" cy="457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827442" y="457200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" name="Equation" r:id="rId3" imgW="838080" imgH="838080" progId="Equation.DSMT4">
                  <p:embed/>
                </p:oleObj>
              </mc:Choice>
              <mc:Fallback>
                <p:oleObj name="Equation" r:id="rId3" imgW="838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442" y="457200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1720326" y="4572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326" y="45720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we want to find a fraction equal to      with a denominator of </a:t>
            </a:r>
            <a:r>
              <a:rPr lang="en-US" dirty="0">
                <a:solidFill>
                  <a:srgbClr val="0000FF"/>
                </a:solidFill>
              </a:rPr>
              <a:t>32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Since </a:t>
            </a:r>
            <a:r>
              <a:rPr lang="en-US" dirty="0">
                <a:solidFill>
                  <a:srgbClr val="000099"/>
                </a:solidFill>
              </a:rPr>
              <a:t>8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dirty="0">
                <a:solidFill>
                  <a:srgbClr val="000099"/>
                </a:solidFill>
              </a:rPr>
              <a:t>4 = 32</a:t>
            </a:r>
            <a:r>
              <a:rPr lang="en-US" dirty="0"/>
              <a:t>,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6934200" y="1141413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Equation" r:id="rId7" imgW="266584" imgH="837836" progId="Equation.DSMT4">
                  <p:embed/>
                </p:oleObj>
              </mc:Choice>
              <mc:Fallback>
                <p:oleObj name="Equation" r:id="rId7" imgW="266584" imgH="83783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141413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631825" y="22860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9" imgW="1002865" imgH="837836" progId="Equation.DSMT4">
                  <p:embed/>
                </p:oleObj>
              </mc:Choice>
              <mc:Fallback>
                <p:oleObj name="Equation" r:id="rId9" imgW="1002865" imgH="83783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25" y="22860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2870200" y="359410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Equation" r:id="rId11" imgW="2006280" imgH="838080" progId="Equation.DSMT4">
                  <p:embed/>
                </p:oleObj>
              </mc:Choice>
              <mc:Fallback>
                <p:oleObj name="Equation" r:id="rId11" imgW="200628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359410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6200000" flipH="1">
            <a:off x="838200" y="3276600"/>
            <a:ext cx="609600" cy="4572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1600200" y="3124200"/>
            <a:ext cx="685800" cy="6858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554022" y="4572894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Equation" r:id="rId13" imgW="266400" imgH="838080" progId="Equation.DSMT4">
                  <p:embed/>
                </p:oleObj>
              </mc:Choice>
              <mc:Fallback>
                <p:oleObj name="Equation" r:id="rId13" imgW="266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22" y="4572894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2688516" y="45720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Equation" r:id="rId15" imgW="799920" imgH="838080" progId="Equation.DSMT4">
                  <p:embed/>
                </p:oleObj>
              </mc:Choice>
              <mc:Fallback>
                <p:oleObj name="Equation" r:id="rId15" imgW="7999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516" y="45720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28800" y="3671248"/>
            <a:ext cx="228600" cy="9906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1000464" y="3746346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Equation" r:id="rId3" imgW="1066680" imgH="838080" progId="Equation.DSMT4">
                  <p:embed/>
                </p:oleObj>
              </mc:Choice>
              <mc:Fallback>
                <p:oleObj name="Equation" r:id="rId3" imgW="1066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464" y="3746346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Since </a:t>
            </a:r>
            <a:r>
              <a:rPr lang="en-US" dirty="0">
                <a:solidFill>
                  <a:srgbClr val="000099"/>
                </a:solidFill>
              </a:rPr>
              <a:t>8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dirty="0">
                <a:solidFill>
                  <a:srgbClr val="000099"/>
                </a:solidFill>
              </a:rPr>
              <a:t>5 = 40</a:t>
            </a:r>
            <a:r>
              <a:rPr lang="en-US" dirty="0"/>
              <a:t>, 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548640" y="1339211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7" name="Equation" r:id="rId5" imgW="1168400" imgH="838200" progId="Equation.DSMT4">
                  <p:embed/>
                </p:oleObj>
              </mc:Choice>
              <mc:Fallback>
                <p:oleObj name="Equation" r:id="rId5" imgW="11684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39211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2895600" y="2655888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8" name="Equation" r:id="rId7" imgW="1422360" imgH="838080" progId="Equation.DSMT4">
                  <p:embed/>
                </p:oleObj>
              </mc:Choice>
              <mc:Fallback>
                <p:oleObj name="Equation" r:id="rId7" imgW="1422360" imgH="8380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55888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6200000" flipH="1">
            <a:off x="788126" y="2312711"/>
            <a:ext cx="609600" cy="4572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1638300" y="2261548"/>
            <a:ext cx="762000" cy="6858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534294" y="3744558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9" name="Equation" r:id="rId9" imgW="419040" imgH="838080" progId="Equation.DSMT4">
                  <p:embed/>
                </p:oleObj>
              </mc:Choice>
              <mc:Fallback>
                <p:oleObj name="Equation" r:id="rId9" imgW="4190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294" y="3744558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2104316" y="3744558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316" y="3744558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a fraction with denominator </a:t>
            </a:r>
            <a:r>
              <a:rPr lang="en-US" dirty="0">
                <a:solidFill>
                  <a:srgbClr val="0000FF"/>
                </a:solidFill>
              </a:rPr>
              <a:t>35</a:t>
            </a:r>
            <a:r>
              <a:rPr lang="en-US" dirty="0"/>
              <a:t> equal to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7101115" y="1156648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Equation" r:id="rId3" imgW="355446" imgH="837836" progId="Equation.DSMT4">
                  <p:embed/>
                </p:oleObj>
              </mc:Choice>
              <mc:Fallback>
                <p:oleObj name="Equation" r:id="rId3" imgW="355446" imgH="83783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1115" y="1156648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917700" y="2312988"/>
          <a:ext cx="374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Equation" r:id="rId5" imgW="3746160" imgH="838080" progId="Equation.DSMT4">
                  <p:embed/>
                </p:oleObj>
              </mc:Choice>
              <mc:Fallback>
                <p:oleObj name="Equation" r:id="rId5" imgW="3746160" imgH="838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312988"/>
                        <a:ext cx="374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114800" y="209717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name="Equation" r:id="rId7" imgW="253890" imgH="837836" progId="Equation.DSMT4">
                  <p:embed/>
                </p:oleObj>
              </mc:Choice>
              <mc:Fallback>
                <p:oleObj name="Equation" r:id="rId7" imgW="253890" imgH="837836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097174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080000" y="227330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21</a:t>
            </a:r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5270500" y="2387600"/>
          <a:ext cx="190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" name="Equation" r:id="rId9" imgW="190440" imgH="304560" progId="Equation.DSMT4">
                  <p:embed/>
                </p:oleObj>
              </mc:Choice>
              <mc:Fallback>
                <p:oleObj name="Equation" r:id="rId9" imgW="1904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2387600"/>
                        <a:ext cx="190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a fraction with denominator </a:t>
            </a:r>
            <a:r>
              <a:rPr lang="en-US" dirty="0">
                <a:solidFill>
                  <a:srgbClr val="0000FF"/>
                </a:solidFill>
              </a:rPr>
              <a:t>28</a:t>
            </a:r>
            <a:r>
              <a:rPr lang="en-US" dirty="0"/>
              <a:t> equal to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7107238" y="11430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" name="Equation" r:id="rId3" imgW="342751" imgH="837836" progId="Equation.DSMT4">
                  <p:embed/>
                </p:oleObj>
              </mc:Choice>
              <mc:Fallback>
                <p:oleObj name="Equation" r:id="rId3" imgW="342751" imgH="83783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7238" y="1143000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987550" y="2298700"/>
          <a:ext cx="375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Equation" r:id="rId5" imgW="3759200" imgH="838200" progId="Equation.DSMT4">
                  <p:embed/>
                </p:oleObj>
              </mc:Choice>
              <mc:Fallback>
                <p:oleObj name="Equation" r:id="rId5" imgW="37592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2298700"/>
                        <a:ext cx="375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101737" y="2082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4" name="Equation" r:id="rId7" imgW="431613" imgH="837836" progId="Equation.DSMT4">
                  <p:embed/>
                </p:oleObj>
              </mc:Choice>
              <mc:Fallback>
                <p:oleObj name="Equation" r:id="rId7" imgW="431613" imgH="837836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737" y="20828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181600" y="275590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42</a:t>
            </a:r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5372100" y="2870200"/>
          <a:ext cx="190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Equation" r:id="rId9" imgW="190440" imgH="304560" progId="Equation.DSMT4">
                  <p:embed/>
                </p:oleObj>
              </mc:Choice>
              <mc:Fallback>
                <p:oleObj name="Equation" r:id="rId9" imgW="1904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870200"/>
                        <a:ext cx="190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certain voting district,     of the eligible voters are </a:t>
            </a:r>
          </a:p>
          <a:p>
            <a:pPr>
              <a:spcBef>
                <a:spcPts val="1200"/>
              </a:spcBef>
            </a:pPr>
            <a:r>
              <a:rPr lang="en-US" dirty="0"/>
              <a:t>actually registered to vote. Of these registered voters,  are independents (have no party affiliation). What fraction of the eligible voters are registered independents? 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4332515" y="1088408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515" y="1088408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8343537" y="1748082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Equation" r:id="rId5" imgW="253890" imgH="837836" progId="Equation.DSMT4">
                  <p:embed/>
                </p:oleObj>
              </mc:Choice>
              <mc:Fallback>
                <p:oleObj name="Equation" r:id="rId5" imgW="253890" imgH="83783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3537" y="1748082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18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       of the eligible voters are registered as </a:t>
            </a:r>
          </a:p>
          <a:p>
            <a:pPr>
              <a:spcBef>
                <a:spcPts val="1200"/>
              </a:spcBef>
            </a:pPr>
            <a:r>
              <a:rPr lang="en-US" dirty="0"/>
              <a:t>independents.</a:t>
            </a:r>
          </a:p>
          <a:p>
            <a:endParaRPr lang="en-US" dirty="0"/>
          </a:p>
        </p:txBody>
      </p:sp>
      <p:graphicFrame>
        <p:nvGraphicFramePr>
          <p:cNvPr id="553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174566"/>
              </p:ext>
            </p:extLst>
          </p:nvPr>
        </p:nvGraphicFramePr>
        <p:xfrm>
          <a:off x="1308463" y="4218296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1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463" y="4218296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457200" y="1282005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Since the independents are a fraction </a:t>
            </a:r>
            <a:r>
              <a:rPr lang="en-US" sz="2800" b="1" dirty="0"/>
              <a:t>of </a:t>
            </a:r>
            <a:r>
              <a:rPr lang="en-US" sz="2800" dirty="0"/>
              <a:t>the eligible voters, we multiply:</a:t>
            </a:r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3429000" y="31242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2" name="Equation" r:id="rId5" imgW="634680" imgH="838080" progId="Equation.DSMT4">
                  <p:embed/>
                </p:oleObj>
              </mc:Choice>
              <mc:Fallback>
                <p:oleObj name="Equation" r:id="rId5" imgW="634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1242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4114800" y="31242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3" name="Equation" r:id="rId7" imgW="850680" imgH="838080" progId="Equation.DSMT4">
                  <p:embed/>
                </p:oleObj>
              </mc:Choice>
              <mc:Fallback>
                <p:oleObj name="Equation" r:id="rId7" imgW="850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1242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5003800" y="31242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4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31242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Find the products.</a:t>
            </a: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548640" y="1905000"/>
          <a:ext cx="791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2" name="Equation" r:id="rId3" imgW="7912100" imgH="838200" progId="Equation.DSMT4">
                  <p:embed/>
                </p:oleObj>
              </mc:Choice>
              <mc:Fallback>
                <p:oleObj name="Equation" r:id="rId3" imgW="79121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05000"/>
                        <a:ext cx="7912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38471" y="3276600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" name="Equation" r:id="rId5" imgW="2324100" imgH="838200" progId="Equation.DSMT4">
                  <p:embed/>
                </p:oleObj>
              </mc:Choice>
              <mc:Fallback>
                <p:oleObj name="Equation" r:id="rId5" imgW="23241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71" y="3276600"/>
                        <a:ext cx="232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548640" y="1295400"/>
          <a:ext cx="57150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Equation" r:id="rId3" imgW="5715000" imgH="2032000" progId="Equation.DSMT4">
                  <p:embed/>
                </p:oleObj>
              </mc:Choice>
              <mc:Fallback>
                <p:oleObj name="Equation" r:id="rId3" imgW="5715000" imgH="2032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95400"/>
                        <a:ext cx="5715000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/>
              <a:t>a.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86200" y="1324654"/>
            <a:ext cx="502920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In the circle, 2 of the 3 equal </a:t>
            </a:r>
          </a:p>
          <a:p>
            <a:pPr>
              <a:spcBef>
                <a:spcPts val="1800"/>
              </a:spcBef>
            </a:pPr>
            <a:r>
              <a:rPr lang="en-US" sz="2800" dirty="0"/>
              <a:t>parts are shaded. Thus     of the </a:t>
            </a:r>
          </a:p>
          <a:p>
            <a:pPr>
              <a:spcBef>
                <a:spcPts val="1800"/>
              </a:spcBef>
            </a:pPr>
            <a:r>
              <a:rPr lang="en-US" sz="2800" dirty="0"/>
              <a:t>circle is shaded and     is not shaded. 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/>
          <a:srcRect t="11287"/>
          <a:stretch>
            <a:fillRect/>
          </a:stretch>
        </p:blipFill>
        <p:spPr bwMode="auto">
          <a:xfrm>
            <a:off x="914400" y="1371600"/>
            <a:ext cx="2486025" cy="239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7315200" y="1815152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4" imgW="253890" imgH="837836" progId="Equation.DSMT4">
                  <p:embed/>
                </p:oleObj>
              </mc:Choice>
              <mc:Fallback>
                <p:oleObj name="Equation" r:id="rId4" imgW="253890" imgH="837836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815152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6863401" y="2452048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6" imgW="253890" imgH="837836" progId="Equation.DSMT4">
                  <p:embed/>
                </p:oleObj>
              </mc:Choice>
              <mc:Fallback>
                <p:oleObj name="Equation" r:id="rId6" imgW="253890" imgH="837836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3401" y="2452048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3943326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57397" y="3856946"/>
            <a:ext cx="279082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3886200" y="3733800"/>
            <a:ext cx="5029200" cy="2332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dirty="0"/>
              <a:t>In the rectangle, 3 of the 4 equal parts are shaded. Thus     of </a:t>
            </a:r>
          </a:p>
          <a:p>
            <a:pPr>
              <a:lnSpc>
                <a:spcPct val="130000"/>
              </a:lnSpc>
            </a:pPr>
            <a:r>
              <a:rPr lang="en-US" sz="2800" dirty="0"/>
              <a:t>the rectangle is shaded and      is not shaded. </a:t>
            </a:r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336084"/>
              </p:ext>
            </p:extLst>
          </p:nvPr>
        </p:nvGraphicFramePr>
        <p:xfrm>
          <a:off x="7307240" y="4216338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9" imgW="279400" imgH="838200" progId="Equation.DSMT4">
                  <p:embed/>
                </p:oleObj>
              </mc:Choice>
              <mc:Fallback>
                <p:oleObj name="Equation" r:id="rId9" imgW="279400" imgH="838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7240" y="4216338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340776"/>
              </p:ext>
            </p:extLst>
          </p:nvPr>
        </p:nvGraphicFramePr>
        <p:xfrm>
          <a:off x="8020336" y="4771346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1" imgW="279400" imgH="838200" progId="Equation.DSMT4">
                  <p:embed/>
                </p:oleObj>
              </mc:Choice>
              <mc:Fallback>
                <p:oleObj name="Equation" r:id="rId11" imgW="279400" imgH="8382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0336" y="4771346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00400" y="1371600"/>
            <a:ext cx="57150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In the rectangle, 5 of the 8 equal parts </a:t>
            </a:r>
          </a:p>
          <a:p>
            <a:pPr>
              <a:lnSpc>
                <a:spcPct val="200000"/>
              </a:lnSpc>
            </a:pPr>
            <a:r>
              <a:rPr lang="en-US" sz="2800" dirty="0"/>
              <a:t>are shaded. Thus      of the rectangle is 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shaded and     is not shaded. 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018900" y="2667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266584" imgH="837836" progId="Equation.DSMT4">
                  <p:embed/>
                </p:oleObj>
              </mc:Choice>
              <mc:Fallback>
                <p:oleObj name="Equation" r:id="rId3" imgW="266584" imgH="83783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900" y="26670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836662" y="1981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266584" imgH="837836" progId="Equation.DSMT4">
                  <p:embed/>
                </p:oleObj>
              </mc:Choice>
              <mc:Fallback>
                <p:oleObj name="Equation" r:id="rId5" imgW="266584" imgH="83783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6662" y="1981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90600" y="1371600"/>
            <a:ext cx="15144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Fractions (or Rational Numbers)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Fractions </a:t>
            </a:r>
          </a:p>
          <a:p>
            <a:r>
              <a:rPr lang="en-US" dirty="0">
                <a:solidFill>
                  <a:srgbClr val="000000"/>
                </a:solidFill>
              </a:rPr>
              <a:t>A fraction is a </a:t>
            </a:r>
            <a:r>
              <a:rPr lang="en-US" b="1" dirty="0">
                <a:solidFill>
                  <a:srgbClr val="C00000"/>
                </a:solidFill>
              </a:rPr>
              <a:t>proper fraction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if the numerator is less than the denominator. </a:t>
            </a:r>
          </a:p>
          <a:p>
            <a:r>
              <a:rPr lang="en-US" dirty="0">
                <a:solidFill>
                  <a:srgbClr val="000000"/>
                </a:solidFill>
              </a:rPr>
              <a:t>A fraction is an </a:t>
            </a:r>
            <a:r>
              <a:rPr lang="en-US" b="1" dirty="0">
                <a:solidFill>
                  <a:srgbClr val="C00000"/>
                </a:solidFill>
              </a:rPr>
              <a:t>improper fraction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if the numerator is equal to or greater than the denominator.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Fractions (or Rational Numbers)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3289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Fractions can be used in two basic ways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To indicate equal parts of a whole. </a:t>
            </a:r>
          </a:p>
          <a:p>
            <a:pPr marL="457200" indent="-457200"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To indicate division. (The numerator is to be divided by the denominator.)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indicates </a:t>
            </a:r>
            <a:r>
              <a:rPr lang="en-US" dirty="0">
                <a:solidFill>
                  <a:srgbClr val="0000FF"/>
                </a:solidFill>
              </a:rPr>
              <a:t>3 of 4 </a:t>
            </a:r>
            <a:r>
              <a:rPr lang="en-US" dirty="0"/>
              <a:t>equal parts. 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530352" y="112637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279400" imgH="838200" progId="Equation.DSMT4">
                  <p:embed/>
                </p:oleObj>
              </mc:Choice>
              <mc:Fallback>
                <p:oleObj name="Equation" r:id="rId3" imgW="2794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12637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43526" y="2248799"/>
            <a:ext cx="25812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384800" y="3147324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6" imgW="1016000" imgH="622300" progId="Equation.DSMT4">
                  <p:embed/>
                </p:oleObj>
              </mc:Choice>
              <mc:Fallback>
                <p:oleObj name="Equation" r:id="rId6" imgW="1016000" imgH="6223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3147324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4953000" y="2315474"/>
            <a:ext cx="304800" cy="2362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indicates </a:t>
            </a:r>
            <a:r>
              <a:rPr lang="en-US" dirty="0">
                <a:solidFill>
                  <a:srgbClr val="0000FF"/>
                </a:solidFill>
              </a:rPr>
              <a:t>2 of 3 </a:t>
            </a:r>
            <a:r>
              <a:rPr lang="en-US" dirty="0"/>
              <a:t>equal parts. 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530352" y="1111841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111841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4888026" y="520700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5" imgW="190417" imgH="622030" progId="Equation.DSMT4">
                  <p:embed/>
                </p:oleObj>
              </mc:Choice>
              <mc:Fallback>
                <p:oleObj name="Equation" r:id="rId5" imgW="190417" imgH="62203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8026" y="520700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81839" y="2057400"/>
            <a:ext cx="2580323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ight Brace 9"/>
          <p:cNvSpPr/>
          <p:nvPr/>
        </p:nvSpPr>
        <p:spPr>
          <a:xfrm rot="5400000">
            <a:off x="4864100" y="4160702"/>
            <a:ext cx="228600" cy="1676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818</Words>
  <Application>Microsoft Office PowerPoint</Application>
  <PresentationFormat>On-screen Show (4:3)</PresentationFormat>
  <Paragraphs>151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Calibri</vt:lpstr>
      <vt:lpstr>Symbol</vt:lpstr>
      <vt:lpstr>Courier New</vt:lpstr>
      <vt:lpstr>Office Theme</vt:lpstr>
      <vt:lpstr>Equation</vt:lpstr>
      <vt:lpstr>Section 3.1</vt:lpstr>
      <vt:lpstr>Objectives</vt:lpstr>
      <vt:lpstr>Introduction to Fractions (or Rational Numbers) </vt:lpstr>
      <vt:lpstr>Example 1</vt:lpstr>
      <vt:lpstr>Example 1 (cont.)</vt:lpstr>
      <vt:lpstr>Introduction to Fractions (or Rational Numbers) </vt:lpstr>
      <vt:lpstr>Introduction to Fractions (or Rational Numbers) </vt:lpstr>
      <vt:lpstr>Example 2 </vt:lpstr>
      <vt:lpstr>Example 3 </vt:lpstr>
      <vt:lpstr>Example 4 </vt:lpstr>
      <vt:lpstr>Introduction to Fractions (or Rational Numbers) </vt:lpstr>
      <vt:lpstr>Introduction to Fractions (or Rational Numbers) </vt:lpstr>
      <vt:lpstr>Example 5 </vt:lpstr>
      <vt:lpstr>Example 6 </vt:lpstr>
      <vt:lpstr>Multiplying Fractions </vt:lpstr>
      <vt:lpstr>Multiplying Fractions </vt:lpstr>
      <vt:lpstr>Multiplying Fractions </vt:lpstr>
      <vt:lpstr>Example 7 </vt:lpstr>
      <vt:lpstr>Example 7 (cont.) </vt:lpstr>
      <vt:lpstr>Example 8</vt:lpstr>
      <vt:lpstr>Completion Example 9</vt:lpstr>
      <vt:lpstr>Multiplying Fractions</vt:lpstr>
      <vt:lpstr>Multiplying Fractions</vt:lpstr>
      <vt:lpstr>Example 10</vt:lpstr>
      <vt:lpstr>Example 11</vt:lpstr>
      <vt:lpstr>Changing Fractions to Higher Terms</vt:lpstr>
      <vt:lpstr>Changing Fractions to Higher Terms</vt:lpstr>
      <vt:lpstr>Example 12</vt:lpstr>
      <vt:lpstr>Example 13</vt:lpstr>
      <vt:lpstr>Example 14</vt:lpstr>
      <vt:lpstr>Example 15</vt:lpstr>
      <vt:lpstr>Completion Example 16</vt:lpstr>
      <vt:lpstr>Completion Example 17</vt:lpstr>
      <vt:lpstr>Example 18</vt:lpstr>
      <vt:lpstr>Example 18 (cont.)</vt:lpstr>
      <vt:lpstr>Practice Problems </vt:lpstr>
      <vt:lpstr>Practice Problem Answers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65</cp:revision>
  <dcterms:created xsi:type="dcterms:W3CDTF">2013-04-26T14:43:13Z</dcterms:created>
  <dcterms:modified xsi:type="dcterms:W3CDTF">2016-10-03T14:55:32Z</dcterms:modified>
</cp:coreProperties>
</file>