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2.wmf"/><Relationship Id="rId5" Type="http://schemas.openxmlformats.org/officeDocument/2006/relationships/image" Target="../media/image77.wmf"/><Relationship Id="rId10" Type="http://schemas.openxmlformats.org/officeDocument/2006/relationships/image" Target="../media/image81.wmf"/><Relationship Id="rId4" Type="http://schemas.openxmlformats.org/officeDocument/2006/relationships/image" Target="../media/image76.wmf"/><Relationship Id="rId9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318AF-295D-4819-A319-CC648B4319B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8E2B4-B522-4BF3-AE54-00B71F4FF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oleObject" Target="../embeddings/oleObject50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20" Type="http://schemas.openxmlformats.org/officeDocument/2006/relationships/oleObject" Target="../embeddings/oleObject61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5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91.bin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93.bin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79.wmf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76.wmf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84.bin"/><Relationship Id="rId15" Type="http://schemas.openxmlformats.org/officeDocument/2006/relationships/image" Target="../media/image78.wmf"/><Relationship Id="rId23" Type="http://schemas.openxmlformats.org/officeDocument/2006/relationships/oleObject" Target="../embeddings/oleObject94.bin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39.wmf"/><Relationship Id="rId4" Type="http://schemas.openxmlformats.org/officeDocument/2006/relationships/image" Target="../media/image73.wmf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9.bin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9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103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102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4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101.bin"/><Relationship Id="rId14" Type="http://schemas.openxmlformats.org/officeDocument/2006/relationships/image" Target="../media/image8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10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9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114.bin"/><Relationship Id="rId4" Type="http://schemas.openxmlformats.org/officeDocument/2006/relationships/image" Target="../media/image9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57648" y="2458682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211158" y="2427642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158" y="2427642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1458558"/>
            <a:ext cx="35221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divisor is 7. Its reciprocal is  </a:t>
            </a: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5949426" y="135255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266584" imgH="622030" progId="Equation.DSMT4">
                  <p:embed/>
                </p:oleObj>
              </mc:Choice>
              <mc:Fallback>
                <p:oleObj name="Equation" r:id="rId5" imgW="266584" imgH="62203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426" y="1352550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Object 6"/>
          <p:cNvGraphicFramePr>
            <a:graphicFrameLocks noChangeAspect="1"/>
          </p:cNvGraphicFramePr>
          <p:nvPr/>
        </p:nvGraphicFramePr>
        <p:xfrm>
          <a:off x="685800" y="1219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901309" imgH="837836" progId="Equation.DSMT4">
                  <p:embed/>
                </p:oleObj>
              </mc:Choice>
              <mc:Fallback>
                <p:oleObj name="Equation" r:id="rId7" imgW="901309" imgH="8378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74348" y="24384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348" y="24384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389438" y="2436813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8" y="2436813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486400" y="242764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42764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127810" y="2895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810" y="2895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45916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916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114800" y="2623343"/>
            <a:ext cx="27432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277494" y="2601558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1091880" imgH="838080" progId="Equation.DSMT4">
                  <p:embed/>
                </p:oleObj>
              </mc:Choice>
              <mc:Fallback>
                <p:oleObj name="Equation" r:id="rId3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494" y="2601558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1549400"/>
            <a:ext cx="36744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divisor is       Its reciprocal is  </a:t>
            </a: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6045200" y="1443038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279279" imgH="622030" progId="Equation.DSMT4">
                  <p:embed/>
                </p:oleObj>
              </mc:Choice>
              <mc:Fallback>
                <p:oleObj name="Equation" r:id="rId5" imgW="279279" imgH="62203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1443038"/>
                        <a:ext cx="27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Object 6"/>
          <p:cNvGraphicFramePr>
            <a:graphicFrameLocks noChangeAspect="1"/>
          </p:cNvGraphicFramePr>
          <p:nvPr/>
        </p:nvGraphicFramePr>
        <p:xfrm>
          <a:off x="647700" y="128428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977900" imgH="838200" progId="Equation.DSMT4">
                  <p:embed/>
                </p:oleObj>
              </mc:Choice>
              <mc:Fallback>
                <p:oleObj name="Equation" r:id="rId7" imgW="9779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28428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4083050" y="1454150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279279" imgH="622030" progId="Equation.DSMT4">
                  <p:embed/>
                </p:oleObj>
              </mc:Choice>
              <mc:Fallback>
                <p:oleObj name="Equation" r:id="rId9" imgW="279279" imgH="62203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1454150"/>
                        <a:ext cx="27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274348" y="260155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977760" imgH="838080" progId="Equation.DSMT4">
                  <p:embed/>
                </p:oleObj>
              </mc:Choice>
              <mc:Fallback>
                <p:oleObj name="Equation" r:id="rId11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4348" y="260155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518380" y="2606675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1206360" imgH="838080" progId="Equation.DSMT4">
                  <p:embed/>
                </p:oleObj>
              </mc:Choice>
              <mc:Fallback>
                <p:oleObj name="Equation" r:id="rId13" imgW="1206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380" y="2606675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834078" y="260155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5" imgW="545760" imgH="838080" progId="Equation.DSMT4">
                  <p:embed/>
                </p:oleObj>
              </mc:Choice>
              <mc:Fallback>
                <p:oleObj name="Equation" r:id="rId15" imgW="545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078" y="260155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454126" y="25468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126" y="25468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5136626" y="25585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6626" y="25585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787900" y="30811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811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5420958" y="30587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958" y="30587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62400" y="2623343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276600" y="2601558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601558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1473200"/>
            <a:ext cx="36744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divisor is       Its reciprocal is  </a:t>
            </a: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6032500" y="1366838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266584" imgH="622030" progId="Equation.DSMT4">
                  <p:embed/>
                </p:oleObj>
              </mc:Choice>
              <mc:Fallback>
                <p:oleObj name="Equation" r:id="rId5" imgW="266584" imgH="62203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366838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4089400" y="137795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266584" imgH="622030" progId="Equation.DSMT4">
                  <p:embed/>
                </p:oleObj>
              </mc:Choice>
              <mc:Fallback>
                <p:oleObj name="Equation" r:id="rId7" imgW="266584" imgH="62203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377950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685800" y="1273175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812447" imgH="837836" progId="Equation.DSMT4">
                  <p:embed/>
                </p:oleObj>
              </mc:Choice>
              <mc:Fallback>
                <p:oleObj name="Equation" r:id="rId9" imgW="812447" imgH="8378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73175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419874" y="260155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874" y="260155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328943" y="261743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1168200" imgH="838080" progId="Equation.DSMT4">
                  <p:embed/>
                </p:oleObj>
              </mc:Choice>
              <mc:Fallback>
                <p:oleObj name="Equation" r:id="rId13" imgW="11682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8943" y="261743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562600" y="260155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5" imgW="533160" imgH="838080" progId="Equation.DSMT4">
                  <p:embed/>
                </p:oleObj>
              </mc:Choice>
              <mc:Fallback>
                <p:oleObj name="Equation" r:id="rId15" imgW="533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01558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625790" y="25468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790" y="25468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885616" y="2580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5616" y="2580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569164" y="30704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9164" y="30704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178764" y="30811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764" y="30811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9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27050" y="1219200"/>
          <a:ext cx="4787900" cy="250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3" imgW="4787640" imgH="2501640" progId="Equation.DSMT4">
                  <p:embed/>
                </p:oleObj>
              </mc:Choice>
              <mc:Fallback>
                <p:oleObj name="Equation" r:id="rId3" imgW="4787640" imgH="25016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219200"/>
                        <a:ext cx="4787900" cy="250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2520950" y="2752725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5" imgW="444307" imgH="837836" progId="Equation.DSMT4">
                  <p:embed/>
                </p:oleObj>
              </mc:Choice>
              <mc:Fallback>
                <p:oleObj name="Equation" r:id="rId5" imgW="444307" imgH="83783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752725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2" name="Object 4"/>
          <p:cNvGraphicFramePr>
            <a:graphicFrameLocks noChangeAspect="1"/>
          </p:cNvGraphicFramePr>
          <p:nvPr/>
        </p:nvGraphicFramePr>
        <p:xfrm>
          <a:off x="4025900" y="27432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7" imgW="203112" imgH="291973" progId="Equation.DSMT4">
                  <p:embed/>
                </p:oleObj>
              </mc:Choice>
              <mc:Fallback>
                <p:oleObj name="Equation" r:id="rId7" imgW="203112" imgH="29197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27432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/>
          <p:cNvGraphicFramePr>
            <a:graphicFrameLocks noChangeAspect="1"/>
          </p:cNvGraphicFramePr>
          <p:nvPr/>
        </p:nvGraphicFramePr>
        <p:xfrm>
          <a:off x="3787775" y="3233738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9" imgW="672840" imgH="291960" progId="Equation.DSMT4">
                  <p:embed/>
                </p:oleObj>
              </mc:Choice>
              <mc:Fallback>
                <p:oleObj name="Equation" r:id="rId9" imgW="672840" imgH="2919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3233738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3511550" y="2667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667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5" name="Object 7"/>
          <p:cNvGraphicFramePr>
            <a:graphicFrameLocks noChangeAspect="1"/>
          </p:cNvGraphicFramePr>
          <p:nvPr/>
        </p:nvGraphicFramePr>
        <p:xfrm>
          <a:off x="4832350" y="27432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27432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30"/>
          <p:cNvGraphicFramePr>
            <a:graphicFrameLocks noChangeAspect="1"/>
          </p:cNvGraphicFramePr>
          <p:nvPr/>
        </p:nvGraphicFramePr>
        <p:xfrm>
          <a:off x="4102100" y="3167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3167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924073"/>
              </p:ext>
            </p:extLst>
          </p:nvPr>
        </p:nvGraphicFramePr>
        <p:xfrm>
          <a:off x="647700" y="1295400"/>
          <a:ext cx="39243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3924300" imgH="2527300" progId="Equation.DSMT4">
                  <p:embed/>
                </p:oleObj>
              </mc:Choice>
              <mc:Fallback>
                <p:oleObj name="Equation" r:id="rId3" imgW="3924300" imgH="25273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295400"/>
                        <a:ext cx="3924300" cy="252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121911"/>
              </p:ext>
            </p:extLst>
          </p:nvPr>
        </p:nvGraphicFramePr>
        <p:xfrm>
          <a:off x="2308556" y="28321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556" y="28321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065178"/>
              </p:ext>
            </p:extLst>
          </p:nvPr>
        </p:nvGraphicFramePr>
        <p:xfrm>
          <a:off x="3448050" y="2819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7" imgW="203112" imgH="291973" progId="Equation.DSMT4">
                  <p:embed/>
                </p:oleObj>
              </mc:Choice>
              <mc:Fallback>
                <p:oleObj name="Equation" r:id="rId7" imgW="203112" imgH="29197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2819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188154"/>
              </p:ext>
            </p:extLst>
          </p:nvPr>
        </p:nvGraphicFramePr>
        <p:xfrm>
          <a:off x="4203369" y="313879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9" imgW="190500" imgH="279400" progId="Equation.DSMT4">
                  <p:embed/>
                </p:oleObj>
              </mc:Choice>
              <mc:Fallback>
                <p:oleObj name="Equation" r:id="rId9" imgW="190500" imgH="2794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369" y="313879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685914"/>
              </p:ext>
            </p:extLst>
          </p:nvPr>
        </p:nvGraphicFramePr>
        <p:xfrm>
          <a:off x="3427104" y="34290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11" imgW="215806" imgH="279279" progId="Equation.DSMT4">
                  <p:embed/>
                </p:oleObj>
              </mc:Choice>
              <mc:Fallback>
                <p:oleObj name="Equation" r:id="rId11" imgW="215806" imgH="27927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104" y="34290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"/>
              </a:spcBef>
            </a:pPr>
            <a:r>
              <a:rPr lang="en-US" kern="1000" dirty="0"/>
              <a:t>The result of multiplying two numbers is          If one of </a:t>
            </a:r>
          </a:p>
          <a:p>
            <a:pPr>
              <a:spcBef>
                <a:spcPts val="100"/>
              </a:spcBef>
            </a:pPr>
            <a:endParaRPr lang="en-US" sz="800" kern="1000" dirty="0"/>
          </a:p>
          <a:p>
            <a:pPr>
              <a:spcBef>
                <a:spcPts val="100"/>
              </a:spcBef>
            </a:pPr>
            <a:r>
              <a:rPr lang="en-US" kern="1000" dirty="0"/>
              <a:t>the numbers is       what is the other number? (</a:t>
            </a:r>
            <a:r>
              <a:rPr lang="en-US" b="1" kern="1000" dirty="0"/>
              <a:t>Hint: </a:t>
            </a:r>
          </a:p>
          <a:p>
            <a:pPr>
              <a:spcBef>
                <a:spcPts val="100"/>
              </a:spcBef>
            </a:pPr>
            <a:endParaRPr lang="en-US" sz="1500" b="1" kern="1000" dirty="0"/>
          </a:p>
          <a:p>
            <a:pPr>
              <a:spcBef>
                <a:spcPts val="100"/>
              </a:spcBef>
            </a:pPr>
            <a:r>
              <a:rPr lang="en-US" kern="1000" dirty="0"/>
              <a:t>Think in terms of whole numbers to convince yourself that this is a division problem. If the product of two numbers is </a:t>
            </a:r>
            <a:r>
              <a:rPr lang="en-US" kern="1000" dirty="0">
                <a:solidFill>
                  <a:srgbClr val="0000FF"/>
                </a:solidFill>
              </a:rPr>
              <a:t>24</a:t>
            </a:r>
            <a:r>
              <a:rPr lang="en-US" kern="1000" dirty="0"/>
              <a:t> and one of the numbers is </a:t>
            </a:r>
            <a:r>
              <a:rPr lang="en-US" kern="1000" dirty="0">
                <a:solidFill>
                  <a:srgbClr val="0000FF"/>
                </a:solidFill>
              </a:rPr>
              <a:t>6</a:t>
            </a:r>
            <a:r>
              <a:rPr lang="en-US" kern="1000" dirty="0"/>
              <a:t>, what is the other number? You would divide </a:t>
            </a:r>
            <a:r>
              <a:rPr lang="en-US" kern="1000" dirty="0">
                <a:solidFill>
                  <a:srgbClr val="0000FF"/>
                </a:solidFill>
              </a:rPr>
              <a:t>24</a:t>
            </a:r>
            <a:r>
              <a:rPr lang="en-US" kern="1000" dirty="0"/>
              <a:t> by </a:t>
            </a:r>
            <a:r>
              <a:rPr lang="en-US" kern="1000" dirty="0">
                <a:solidFill>
                  <a:srgbClr val="0000FF"/>
                </a:solidFill>
              </a:rPr>
              <a:t>6</a:t>
            </a:r>
            <a:r>
              <a:rPr lang="en-US" kern="1000" dirty="0"/>
              <a:t>.)</a:t>
            </a:r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6442075" y="110774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520560" imgH="838080" progId="Equation.DSMT4">
                  <p:embed/>
                </p:oleObj>
              </mc:Choice>
              <mc:Fallback>
                <p:oleObj name="Equation" r:id="rId3" imgW="5205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110774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39" name="Object 3"/>
          <p:cNvGraphicFramePr>
            <a:graphicFrameLocks noChangeAspect="1"/>
          </p:cNvGraphicFramePr>
          <p:nvPr/>
        </p:nvGraphicFramePr>
        <p:xfrm>
          <a:off x="2797175" y="1726869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1726869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321884" y="4409736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884" y="4409736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802232" y="48768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232" y="48768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3983916" y="4763548"/>
          <a:ext cx="558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1" imgW="558720" imgH="939600" progId="Equation.DSMT4">
                  <p:embed/>
                </p:oleObj>
              </mc:Choice>
              <mc:Fallback>
                <p:oleObj name="Equation" r:id="rId11" imgW="558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916" y="4763548"/>
                        <a:ext cx="558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4125558" y="5245100"/>
          <a:ext cx="38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3" imgW="380880" imgH="393480" progId="Equation.DSMT4">
                  <p:embed/>
                </p:oleObj>
              </mc:Choice>
              <mc:Fallback>
                <p:oleObj name="Equation" r:id="rId13" imgW="3808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558" y="5245100"/>
                        <a:ext cx="381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321884" y="570529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15" imgW="215640" imgH="291960" progId="Equation.DSMT4">
                  <p:embed/>
                </p:oleObj>
              </mc:Choice>
              <mc:Fallback>
                <p:oleObj name="Equation" r:id="rId15" imgW="215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884" y="570529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4796716" y="4450826"/>
          <a:ext cx="238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17" imgW="2387520" imgH="241200" progId="Equation.DSMT4">
                  <p:embed/>
                </p:oleObj>
              </mc:Choice>
              <mc:Fallback>
                <p:oleObj name="Equation" r:id="rId17" imgW="23875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716" y="4450826"/>
                        <a:ext cx="238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00"/>
              </a:spcBef>
            </a:pPr>
            <a:r>
              <a:rPr lang="en-US" b="1" kern="1000" dirty="0"/>
              <a:t>Solution</a:t>
            </a:r>
          </a:p>
          <a:p>
            <a:endParaRPr lang="en-US" sz="800" dirty="0"/>
          </a:p>
          <a:p>
            <a:pPr>
              <a:lnSpc>
                <a:spcPct val="160000"/>
              </a:lnSpc>
            </a:pPr>
            <a:r>
              <a:rPr lang="en-US" dirty="0"/>
              <a:t>      is the result of multiplying two numbers. Divide  </a:t>
            </a:r>
          </a:p>
          <a:p>
            <a:endParaRPr lang="en-US" sz="1500" dirty="0"/>
          </a:p>
          <a:p>
            <a:r>
              <a:rPr lang="en-US" dirty="0"/>
              <a:t>by      to find the second number.</a:t>
            </a:r>
          </a:p>
          <a:p>
            <a:endParaRPr lang="en-US" kern="1000" dirty="0"/>
          </a:p>
          <a:p>
            <a:endParaRPr lang="en-US" sz="3500" kern="1000" dirty="0"/>
          </a:p>
          <a:p>
            <a:r>
              <a:rPr lang="en-US" dirty="0"/>
              <a:t>The other number is </a:t>
            </a:r>
          </a:p>
          <a:p>
            <a:endParaRPr lang="en-US" kern="1000" dirty="0"/>
          </a:p>
          <a:p>
            <a:r>
              <a:rPr lang="en-US" dirty="0"/>
              <a:t>Check by multiplying: </a:t>
            </a:r>
            <a:endParaRPr lang="en-US" kern="1000" dirty="0"/>
          </a:p>
        </p:txBody>
      </p:sp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533400" y="186865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6865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7944744" y="186865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4744" y="186865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/>
        </p:nvGraphicFramePr>
        <p:xfrm>
          <a:off x="1000125" y="264473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6" imgW="279400" imgH="838200" progId="Equation.DSMT4">
                  <p:embed/>
                </p:oleObj>
              </mc:Choice>
              <mc:Fallback>
                <p:oleObj name="Equation" r:id="rId6" imgW="279400" imgH="838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64473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/>
        </p:nvGraphicFramePr>
        <p:xfrm>
          <a:off x="3543300" y="4229717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4229717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405232" y="3308874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0" imgW="977760" imgH="838080" progId="Equation.DSMT4">
                  <p:embed/>
                </p:oleObj>
              </mc:Choice>
              <mc:Fallback>
                <p:oleObj name="Equation" r:id="rId10" imgW="977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232" y="3308874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429894" y="3309768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12" imgW="1091880" imgH="838080" progId="Equation.DSMT4">
                  <p:embed/>
                </p:oleObj>
              </mc:Choice>
              <mc:Fallback>
                <p:oleObj name="Equation" r:id="rId12" imgW="1091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894" y="3309768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621213" y="3311525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14" imgW="1193760" imgH="838080" progId="Equation.DSMT4">
                  <p:embed/>
                </p:oleObj>
              </mc:Choice>
              <mc:Fallback>
                <p:oleObj name="Equation" r:id="rId14" imgW="1193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213" y="3311525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5941658" y="330887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16" imgW="698400" imgH="838080" progId="Equation.DSMT4">
                  <p:embed/>
                </p:oleObj>
              </mc:Choice>
              <mc:Fallback>
                <p:oleObj name="Equation" r:id="rId16" imgW="698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1658" y="330887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5388684" y="32658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8" imgW="317160" imgH="457200" progId="Equation.DSMT4">
                  <p:embed/>
                </p:oleObj>
              </mc:Choice>
              <mc:Fallback>
                <p:oleObj name="Equation" r:id="rId18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8684" y="32658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4898316" y="37884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316" y="37884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3723042" y="5148432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21" imgW="812520" imgH="838080" progId="Equation.DSMT4">
                  <p:embed/>
                </p:oleObj>
              </mc:Choice>
              <mc:Fallback>
                <p:oleObj name="Equation" r:id="rId21" imgW="81252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3042" y="5148432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4632325" y="5154613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23" imgW="1193760" imgH="838080" progId="Equation.DSMT4">
                  <p:embed/>
                </p:oleObj>
              </mc:Choice>
              <mc:Fallback>
                <p:oleObj name="Equation" r:id="rId23" imgW="11937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5154613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18"/>
          <p:cNvGraphicFramePr>
            <a:graphicFrameLocks noChangeAspect="1"/>
          </p:cNvGraphicFramePr>
          <p:nvPr/>
        </p:nvGraphicFramePr>
        <p:xfrm>
          <a:off x="5911326" y="514932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25" imgW="711000" imgH="838080" progId="Equation.DSMT4">
                  <p:embed/>
                </p:oleObj>
              </mc:Choice>
              <mc:Fallback>
                <p:oleObj name="Equation" r:id="rId25" imgW="71100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326" y="514932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6" name="Object 20"/>
          <p:cNvGraphicFramePr>
            <a:graphicFrameLocks noChangeAspect="1"/>
          </p:cNvGraphicFramePr>
          <p:nvPr/>
        </p:nvGraphicFramePr>
        <p:xfrm>
          <a:off x="5551842" y="56172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27" imgW="317160" imgH="457200" progId="Equation.DSMT4">
                  <p:embed/>
                </p:oleObj>
              </mc:Choice>
              <mc:Fallback>
                <p:oleObj name="Equation" r:id="rId27" imgW="31716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842" y="56172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5061474" y="50946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28" imgW="317160" imgH="457200" progId="Equation.DSMT4">
                  <p:embed/>
                </p:oleObj>
              </mc:Choice>
              <mc:Fallback>
                <p:oleObj name="Equation" r:id="rId28" imgW="317160" imgH="457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1474" y="50946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product of      and another number is         what is</a:t>
            </a:r>
          </a:p>
          <a:p>
            <a:endParaRPr lang="en-US" sz="800" dirty="0"/>
          </a:p>
          <a:p>
            <a:r>
              <a:rPr lang="en-US" dirty="0"/>
              <a:t>the other number?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As in Example 11, we know the product of two numbers. So we divide the product by the given number to find the other number.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/>
        </p:nvGraphicFramePr>
        <p:xfrm>
          <a:off x="3009900" y="11157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111570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6769100" y="111570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5" imgW="545863" imgH="837836" progId="Equation.DSMT4">
                  <p:embed/>
                </p:oleObj>
              </mc:Choice>
              <mc:Fallback>
                <p:oleObj name="Equation" r:id="rId5" imgW="545863" imgH="8378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111570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498016" y="4507452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016" y="4507452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482790" y="4506558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790" y="4506558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620689" y="450532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689" y="4505325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864410" y="450745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410" y="450745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359400" y="44635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635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917890" y="49422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890" y="49422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dirty="0"/>
          </a:p>
          <a:p>
            <a:r>
              <a:rPr lang="en-US" dirty="0"/>
              <a:t>       is the other number.</a:t>
            </a:r>
          </a:p>
          <a:p>
            <a:endParaRPr lang="en-US" dirty="0"/>
          </a:p>
          <a:p>
            <a:r>
              <a:rPr lang="en-US" dirty="0"/>
              <a:t>Check by multiplying: </a:t>
            </a:r>
          </a:p>
        </p:txBody>
      </p:sp>
      <p:graphicFrame>
        <p:nvGraphicFramePr>
          <p:cNvPr id="119813" name="Object 5"/>
          <p:cNvGraphicFramePr>
            <a:graphicFrameLocks noChangeAspect="1"/>
          </p:cNvGraphicFramePr>
          <p:nvPr/>
        </p:nvGraphicFramePr>
        <p:xfrm>
          <a:off x="561975" y="134430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34430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688980" y="2372958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5" imgW="799920" imgH="838080" progId="Equation.DSMT4">
                  <p:embed/>
                </p:oleObj>
              </mc:Choice>
              <mc:Fallback>
                <p:oleObj name="Equation" r:id="rId5" imgW="799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8980" y="2372958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576763" y="23796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7" imgW="1168200" imgH="838080" progId="Equation.DSMT4">
                  <p:embed/>
                </p:oleObj>
              </mc:Choice>
              <mc:Fallback>
                <p:oleObj name="Equation" r:id="rId7" imgW="1168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23796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824368" y="2372958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368" y="2372958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4994984" y="233979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984" y="233979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5147384" y="28409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7384" y="28409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r>
              <a:rPr lang="en-US" dirty="0">
                <a:solidFill>
                  <a:srgbClr val="000D0D"/>
                </a:solidFill>
              </a:rPr>
              <a:t>Find each of the following quotients. Reduce whenever possible.</a:t>
            </a: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558800" y="2362200"/>
          <a:ext cx="6451600" cy="231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6451600" imgH="2311400" progId="Equation.DSMT4">
                  <p:embed/>
                </p:oleObj>
              </mc:Choice>
              <mc:Fallback>
                <p:oleObj name="Equation" r:id="rId3" imgW="6451600" imgH="2311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362200"/>
                        <a:ext cx="6451600" cy="231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and find the reciprocal of a number.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that division is accomplished by multiplication by the reciprocal of the divisor.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114800" algn="l"/>
              </a:tabLst>
            </a:pPr>
            <a:r>
              <a:rPr lang="en-US" b="1" dirty="0"/>
              <a:t>1. 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b="1" dirty="0"/>
              <a:t>	2.  </a:t>
            </a:r>
            <a:r>
              <a:rPr lang="en-US" dirty="0">
                <a:solidFill>
                  <a:srgbClr val="FF0000"/>
                </a:solidFill>
              </a:rPr>
              <a:t>3</a:t>
            </a:r>
            <a:endParaRPr lang="en-US" b="1" dirty="0"/>
          </a:p>
          <a:p>
            <a:pPr>
              <a:tabLst>
                <a:tab pos="4114800" algn="l"/>
              </a:tabLst>
            </a:pPr>
            <a:endParaRPr lang="en-US" b="1" dirty="0"/>
          </a:p>
          <a:p>
            <a:pPr>
              <a:tabLst>
                <a:tab pos="4114800" algn="l"/>
              </a:tabLst>
            </a:pPr>
            <a:r>
              <a:rPr lang="en-US" b="1" dirty="0"/>
              <a:t>3.	4.</a:t>
            </a:r>
          </a:p>
          <a:p>
            <a:pPr>
              <a:tabLst>
                <a:tab pos="4114800" algn="l"/>
              </a:tabLst>
            </a:pPr>
            <a:endParaRPr lang="en-US" b="1" dirty="0"/>
          </a:p>
          <a:p>
            <a:pPr>
              <a:tabLst>
                <a:tab pos="4114800" algn="l"/>
              </a:tabLst>
            </a:pPr>
            <a:r>
              <a:rPr lang="en-US" b="1" dirty="0"/>
              <a:t>5.  </a:t>
            </a:r>
            <a:r>
              <a:rPr lang="en-US" dirty="0">
                <a:solidFill>
                  <a:srgbClr val="FF0000"/>
                </a:solidFill>
              </a:rPr>
              <a:t>Undefined</a:t>
            </a:r>
            <a:endParaRPr lang="en-US" b="1" dirty="0"/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984250" y="220184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220184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5076825" y="220184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5" imgW="419100" imgH="838200" progId="Equation.DSMT4">
                  <p:embed/>
                </p:oleObj>
              </mc:Choice>
              <mc:Fallback>
                <p:oleObj name="Equation" r:id="rId5" imgW="4191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20184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Reciprocals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>
              <a:tabLst>
                <a:tab pos="461963" algn="l"/>
              </a:tabLst>
            </a:pPr>
            <a:r>
              <a:rPr lang="en-US" b="1" dirty="0">
                <a:solidFill>
                  <a:srgbClr val="000D0D"/>
                </a:solidFill>
              </a:rPr>
              <a:t>Reciprocals</a:t>
            </a:r>
          </a:p>
          <a:p>
            <a:pPr>
              <a:spcBef>
                <a:spcPts val="3000"/>
              </a:spcBef>
            </a:pPr>
            <a:r>
              <a:rPr lang="en-US" dirty="0">
                <a:solidFill>
                  <a:srgbClr val="000D0D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reciprocal</a:t>
            </a:r>
            <a:r>
              <a:rPr lang="en-US" dirty="0">
                <a:solidFill>
                  <a:srgbClr val="000D0D"/>
                </a:solidFill>
              </a:rPr>
              <a:t> of                (</a:t>
            </a:r>
            <a:r>
              <a:rPr lang="en-US" i="1" dirty="0">
                <a:solidFill>
                  <a:srgbClr val="000D0D"/>
                </a:solidFill>
              </a:rPr>
              <a:t>a </a:t>
            </a:r>
            <a:r>
              <a:rPr lang="en-US" dirty="0">
                <a:solidFill>
                  <a:srgbClr val="000D0D"/>
                </a:solidFill>
                <a:sym typeface="Symbol"/>
              </a:rPr>
              <a:t> </a:t>
            </a:r>
            <a:r>
              <a:rPr lang="en-US" dirty="0">
                <a:solidFill>
                  <a:srgbClr val="000D0D"/>
                </a:solidFill>
              </a:rPr>
              <a:t>0 and </a:t>
            </a:r>
            <a:r>
              <a:rPr lang="en-US" i="1" dirty="0">
                <a:solidFill>
                  <a:srgbClr val="000D0D"/>
                </a:solidFill>
              </a:rPr>
              <a:t>b</a:t>
            </a:r>
            <a:r>
              <a:rPr lang="en-US" dirty="0">
                <a:solidFill>
                  <a:srgbClr val="000D0D"/>
                </a:solidFill>
                <a:sym typeface="Symbol"/>
              </a:rPr>
              <a:t>  </a:t>
            </a:r>
            <a:r>
              <a:rPr lang="en-US" dirty="0">
                <a:solidFill>
                  <a:srgbClr val="000D0D"/>
                </a:solidFill>
              </a:rPr>
              <a:t>0) . The </a:t>
            </a:r>
          </a:p>
          <a:p>
            <a:endParaRPr lang="en-US" sz="800" dirty="0">
              <a:solidFill>
                <a:srgbClr val="000D0D"/>
              </a:solidFill>
            </a:endParaRPr>
          </a:p>
          <a:p>
            <a:r>
              <a:rPr lang="en-US" dirty="0">
                <a:solidFill>
                  <a:srgbClr val="000D0D"/>
                </a:solidFill>
              </a:rPr>
              <a:t>product of a nonzero number and its reciprocal is always 1. </a:t>
            </a: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</p:txBody>
      </p:sp>
      <p:graphicFrame>
        <p:nvGraphicFramePr>
          <p:cNvPr id="96257" name="Object 1"/>
          <p:cNvGraphicFramePr>
            <a:graphicFrameLocks noChangeAspect="1"/>
          </p:cNvGraphicFramePr>
          <p:nvPr/>
        </p:nvGraphicFramePr>
        <p:xfrm>
          <a:off x="3160358" y="1953904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965200" imgH="838200" progId="Equation.DSMT4">
                  <p:embed/>
                </p:oleObj>
              </mc:Choice>
              <mc:Fallback>
                <p:oleObj name="Equation" r:id="rId3" imgW="9652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358" y="1953904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463661"/>
              </p:ext>
            </p:extLst>
          </p:nvPr>
        </p:nvGraphicFramePr>
        <p:xfrm>
          <a:off x="3956050" y="36576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1231560" imgH="838080" progId="Equation.DSMT4">
                  <p:embed/>
                </p:oleObj>
              </mc:Choice>
              <mc:Fallback>
                <p:oleObj name="Equation" r:id="rId5" imgW="12315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36576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732400" y="1361644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The reciprocal of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3033358" y="1352974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1016000" imgH="838200" progId="Equation.DSMT4">
                  <p:embed/>
                </p:oleObj>
              </mc:Choice>
              <mc:Fallback>
                <p:oleObj name="Equation" r:id="rId3" imgW="1016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358" y="1352974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19136" y="2667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136" y="2667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081632" y="26670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838080" imgH="838080" progId="Equation.DSMT4">
                  <p:embed/>
                </p:oleObj>
              </mc:Choice>
              <mc:Fallback>
                <p:oleObj name="Equation" r:id="rId7" imgW="838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632" y="26670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952106" y="2950284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2106" y="2950284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786190" y="1385248"/>
            <a:ext cx="228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The reciprocal of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3086100" y="13716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041400" imgH="838200" progId="Equation.DSMT4">
                  <p:embed/>
                </p:oleObj>
              </mc:Choice>
              <mc:Fallback>
                <p:oleObj name="Equation" r:id="rId3" imgW="10414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3716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77096" y="2807748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096" y="2807748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863790" y="2808642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90" y="2808642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767432" y="3091032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457200" imgH="279360" progId="Equation.DSMT4">
                  <p:embed/>
                </p:oleObj>
              </mc:Choice>
              <mc:Fallback>
                <p:oleObj name="Equation" r:id="rId9" imgW="457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432" y="3091032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788571" y="1420504"/>
            <a:ext cx="40481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The reciprocal of 10 is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3778774" y="13716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520700" imgH="838200" progId="Equation.DSMT4">
                  <p:embed/>
                </p:oleObj>
              </mc:Choice>
              <mc:Fallback>
                <p:oleObj name="Equation" r:id="rId3" imgW="5207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774" y="13716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689410" y="265624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914400" imgH="838080" progId="Equation.DSMT4">
                  <p:embed/>
                </p:oleObj>
              </mc:Choice>
              <mc:Fallback>
                <p:oleObj name="Equation" r:id="rId5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410" y="265624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646842" y="2657136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7" imgW="1257120" imgH="838080" progId="Equation.DSMT4">
                  <p:embed/>
                </p:oleObj>
              </mc:Choice>
              <mc:Fallback>
                <p:oleObj name="Equation" r:id="rId7" imgW="1257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842" y="2657136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51058" y="2656242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058" y="2656242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986632" y="2939526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1" imgW="457200" imgH="279360" progId="Equation.DSMT4">
                  <p:embed/>
                </p:oleObj>
              </mc:Choice>
              <mc:Fallback>
                <p:oleObj name="Equation" r:id="rId11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632" y="2939526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D0D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D0D"/>
                </a:solidFill>
              </a:rPr>
              <a:t>To Divide Fractions</a:t>
            </a:r>
          </a:p>
          <a:p>
            <a:r>
              <a:rPr lang="en-US" dirty="0">
                <a:solidFill>
                  <a:srgbClr val="000D0D"/>
                </a:solidFill>
              </a:rPr>
              <a:t>To divide by any nonzero number, multiply by its reciprocal. In general,</a:t>
            </a: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dirty="0">
              <a:solidFill>
                <a:srgbClr val="000D0D"/>
              </a:solidFill>
            </a:endParaRPr>
          </a:p>
          <a:p>
            <a:endParaRPr lang="en-US" sz="800" dirty="0">
              <a:solidFill>
                <a:srgbClr val="000D0D"/>
              </a:solidFill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2432050" y="2819400"/>
          <a:ext cx="427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4279680" imgH="838080" progId="Equation.DSMT4">
                  <p:embed/>
                </p:oleObj>
              </mc:Choice>
              <mc:Fallback>
                <p:oleObj name="Equation" r:id="rId3" imgW="42796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819400"/>
                        <a:ext cx="427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526252" y="2500952"/>
            <a:ext cx="27432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873790" y="2486025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790" y="2486025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/>
              <a:t>            How many        are there in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there are </a:t>
            </a:r>
            <a:r>
              <a:rPr lang="en-US" dirty="0">
                <a:solidFill>
                  <a:srgbClr val="FF0000"/>
                </a:solidFill>
              </a:rPr>
              <a:t>five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609600" y="1129352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800100" imgH="838200" progId="Equation.DSMT4">
                  <p:embed/>
                </p:oleObj>
              </mc:Choice>
              <mc:Fallback>
                <p:oleObj name="Equation" r:id="rId5" imgW="8001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29352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3124200" y="112935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508000" imgH="838200" progId="Equation.DSMT4">
                  <p:embed/>
                </p:oleObj>
              </mc:Choice>
              <mc:Fallback>
                <p:oleObj name="Equation" r:id="rId7" imgW="508000" imgH="838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12935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5432425" y="112935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444307" imgH="837836" progId="Equation.DSMT4">
                  <p:embed/>
                </p:oleObj>
              </mc:Choice>
              <mc:Fallback>
                <p:oleObj name="Equation" r:id="rId9" imgW="444307" imgH="83783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112935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5" name="Object 7"/>
          <p:cNvGraphicFramePr>
            <a:graphicFrameLocks noChangeAspect="1"/>
          </p:cNvGraphicFramePr>
          <p:nvPr/>
        </p:nvGraphicFramePr>
        <p:xfrm>
          <a:off x="3930650" y="2605088"/>
          <a:ext cx="251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2514600" imgH="622080" progId="Equation.DSMT4">
                  <p:embed/>
                </p:oleObj>
              </mc:Choice>
              <mc:Fallback>
                <p:oleObj name="Equation" r:id="rId11" imgW="2514600" imgH="6220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605088"/>
                        <a:ext cx="2514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6" name="Object 8"/>
          <p:cNvGraphicFramePr>
            <a:graphicFrameLocks noChangeAspect="1"/>
          </p:cNvGraphicFramePr>
          <p:nvPr/>
        </p:nvGraphicFramePr>
        <p:xfrm>
          <a:off x="3352800" y="3682052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1295400" imgH="838200" progId="Equation.DSMT4">
                  <p:embed/>
                </p:oleObj>
              </mc:Choice>
              <mc:Fallback>
                <p:oleObj name="Equation" r:id="rId13" imgW="12954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82052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989706" y="2481432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5" imgW="799920" imgH="838080" progId="Equation.DSMT4">
                  <p:embed/>
                </p:oleObj>
              </mc:Choice>
              <mc:Fallback>
                <p:oleObj name="Equation" r:id="rId15" imgW="7999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706" y="2481432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026484" y="2764716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7" imgW="482400" imgH="291960" progId="Equation.DSMT4">
                  <p:embed/>
                </p:oleObj>
              </mc:Choice>
              <mc:Fallback>
                <p:oleObj name="Equation" r:id="rId17" imgW="482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484" y="2764716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514600" y="2438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38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2112084" y="2961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084" y="2961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950627" y="2667000"/>
            <a:ext cx="32861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331748" y="264548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748" y="264548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685800" y="127159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800100" imgH="838200" progId="Equation.DSMT4">
                  <p:embed/>
                </p:oleObj>
              </mc:Choice>
              <mc:Fallback>
                <p:oleObj name="Equation" r:id="rId5" imgW="8001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7159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590800" y="1500190"/>
            <a:ext cx="3796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divisor is        Its reciprocal is  </a:t>
            </a:r>
          </a:p>
        </p:txBody>
      </p:sp>
      <p:graphicFrame>
        <p:nvGraphicFramePr>
          <p:cNvPr id="110596" name="Object 4"/>
          <p:cNvGraphicFramePr>
            <a:graphicFrameLocks noChangeAspect="1"/>
          </p:cNvGraphicFramePr>
          <p:nvPr/>
        </p:nvGraphicFramePr>
        <p:xfrm>
          <a:off x="4076700" y="1404940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279279" imgH="622030" progId="Equation.DSMT4">
                  <p:embed/>
                </p:oleObj>
              </mc:Choice>
              <mc:Fallback>
                <p:oleObj name="Equation" r:id="rId7" imgW="279279" imgH="62203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1404940"/>
                        <a:ext cx="27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6073775" y="1404940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279279" imgH="622030" progId="Equation.DSMT4">
                  <p:embed/>
                </p:oleObj>
              </mc:Choice>
              <mc:Fallback>
                <p:oleObj name="Equation" r:id="rId9" imgW="279279" imgH="62203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775" y="1404940"/>
                        <a:ext cx="27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492654" y="264459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799920" imgH="838080" progId="Equation.DSMT4">
                  <p:embed/>
                </p:oleObj>
              </mc:Choice>
              <mc:Fallback>
                <p:oleObj name="Equation" r:id="rId11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654" y="264459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289026" y="26562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026" y="26562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326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Courier New</vt:lpstr>
      <vt:lpstr>Office Theme</vt:lpstr>
      <vt:lpstr>Equation</vt:lpstr>
      <vt:lpstr>Section 3.3</vt:lpstr>
      <vt:lpstr>Objectives</vt:lpstr>
      <vt:lpstr>Reciprocals </vt:lpstr>
      <vt:lpstr>Example 1</vt:lpstr>
      <vt:lpstr>Example 2</vt:lpstr>
      <vt:lpstr>Example 3</vt:lpstr>
      <vt:lpstr>Division with Fractions</vt:lpstr>
      <vt:lpstr>Example 4</vt:lpstr>
      <vt:lpstr>Example 5</vt:lpstr>
      <vt:lpstr>Example 6</vt:lpstr>
      <vt:lpstr>Example 7</vt:lpstr>
      <vt:lpstr>Example 8</vt:lpstr>
      <vt:lpstr>Completion Example 9 </vt:lpstr>
      <vt:lpstr>Completion Example 10 </vt:lpstr>
      <vt:lpstr>Example 11</vt:lpstr>
      <vt:lpstr>Example 11 (cont.)</vt:lpstr>
      <vt:lpstr>Example 12</vt:lpstr>
      <vt:lpstr>Example 12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54</cp:revision>
  <dcterms:created xsi:type="dcterms:W3CDTF">2013-04-26T14:43:13Z</dcterms:created>
  <dcterms:modified xsi:type="dcterms:W3CDTF">2016-10-03T15:16:34Z</dcterms:modified>
</cp:coreProperties>
</file>