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image" Target="../media/image94.wmf"/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12" Type="http://schemas.openxmlformats.org/officeDocument/2006/relationships/image" Target="../media/image93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86.wmf"/><Relationship Id="rId10" Type="http://schemas.openxmlformats.org/officeDocument/2006/relationships/image" Target="../media/image91.wmf"/><Relationship Id="rId4" Type="http://schemas.openxmlformats.org/officeDocument/2006/relationships/image" Target="../media/image85.wmf"/><Relationship Id="rId9" Type="http://schemas.openxmlformats.org/officeDocument/2006/relationships/image" Target="../media/image9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wmf"/><Relationship Id="rId1" Type="http://schemas.openxmlformats.org/officeDocument/2006/relationships/image" Target="../media/image10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4" Type="http://schemas.openxmlformats.org/officeDocument/2006/relationships/image" Target="../media/image108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wmf"/><Relationship Id="rId1" Type="http://schemas.openxmlformats.org/officeDocument/2006/relationships/image" Target="../media/image119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1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48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0A3E7-16AD-40F6-9208-76D10C80669B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EA180-CAAA-4B2A-8DB8-EEB44D1F4A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58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56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89.wmf"/><Relationship Id="rId26" Type="http://schemas.openxmlformats.org/officeDocument/2006/relationships/oleObject" Target="../embeddings/oleObject96.bin"/><Relationship Id="rId3" Type="http://schemas.openxmlformats.org/officeDocument/2006/relationships/oleObject" Target="../embeddings/oleObject84.bin"/><Relationship Id="rId21" Type="http://schemas.openxmlformats.org/officeDocument/2006/relationships/image" Target="../media/image90.wmf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91.bin"/><Relationship Id="rId25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4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8.bin"/><Relationship Id="rId24" Type="http://schemas.openxmlformats.org/officeDocument/2006/relationships/oleObject" Target="../embeddings/oleObject95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image" Target="../media/image91.wmf"/><Relationship Id="rId28" Type="http://schemas.openxmlformats.org/officeDocument/2006/relationships/oleObject" Target="../embeddings/oleObject97.bin"/><Relationship Id="rId10" Type="http://schemas.openxmlformats.org/officeDocument/2006/relationships/image" Target="../media/image85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7.wmf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3.wmf"/><Relationship Id="rId30" Type="http://schemas.openxmlformats.org/officeDocument/2006/relationships/oleObject" Target="../embeddings/oleObject9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10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08.bin"/><Relationship Id="rId4" Type="http://schemas.openxmlformats.org/officeDocument/2006/relationships/image" Target="../media/image10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1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6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8.wmf"/><Relationship Id="rId5" Type="http://schemas.openxmlformats.org/officeDocument/2006/relationships/oleObject" Target="../embeddings/oleObject122.bin"/><Relationship Id="rId4" Type="http://schemas.openxmlformats.org/officeDocument/2006/relationships/image" Target="../media/image11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20.wmf"/><Relationship Id="rId5" Type="http://schemas.openxmlformats.org/officeDocument/2006/relationships/oleObject" Target="../embeddings/oleObject124.bin"/><Relationship Id="rId4" Type="http://schemas.openxmlformats.org/officeDocument/2006/relationships/image" Target="../media/image11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121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12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Add Fractions with Different Denominators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Find the least common denominator (LCD).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Change each fraction to an equivalent fraction with that denominator.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Add the new fractions.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Reduce if possible.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44704" y="4980296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44704" y="4038600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898900" y="4005263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901440" imgH="838080" progId="Equation.DSMT4">
                  <p:embed/>
                </p:oleObj>
              </mc:Choice>
              <mc:Fallback>
                <p:oleObj name="Equation" r:id="rId3" imgW="901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4005263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898900" y="4930775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4930775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Find the sum 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the LCD.</a:t>
            </a:r>
            <a:r>
              <a:rPr lang="en-US" b="1" dirty="0"/>
              <a:t> </a:t>
            </a:r>
          </a:p>
          <a:p>
            <a:pPr algn="ctr">
              <a:tabLst>
                <a:tab pos="463550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LCD = 2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dirty="0">
                <a:solidFill>
                  <a:srgbClr val="000099"/>
                </a:solidFill>
              </a:rPr>
              <a:t> 5 = 10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equivalent fractions with denominator 10.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2514600" y="114290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889000" imgH="838200" progId="Equation.DSMT4">
                  <p:embed/>
                </p:oleObj>
              </mc:Choice>
              <mc:Fallback>
                <p:oleObj name="Equation" r:id="rId7" imgW="8890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142908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828990" y="3994674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990" y="3994674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829884" y="494224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711000" imgH="838080" progId="Equation.DSMT4">
                  <p:embed/>
                </p:oleObj>
              </mc:Choice>
              <mc:Fallback>
                <p:oleObj name="Equation" r:id="rId11" imgW="711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9884" y="494224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606800" y="40005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253800" imgH="838080" progId="Equation.DSMT4">
                  <p:embed/>
                </p:oleObj>
              </mc:Choice>
              <mc:Fallback>
                <p:oleObj name="Equation" r:id="rId13" imgW="253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0005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606800" y="4927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5" imgW="253800" imgH="838080" progId="Equation.DSMT4">
                  <p:embed/>
                </p:oleObj>
              </mc:Choice>
              <mc:Fallback>
                <p:oleObj name="Equation" r:id="rId15" imgW="253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9276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Add.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520580" y="19812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787320" imgH="838080" progId="Equation.DSMT4">
                  <p:embed/>
                </p:oleObj>
              </mc:Choice>
              <mc:Fallback>
                <p:oleObj name="Equation" r:id="rId3" imgW="7873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580" y="19812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330390" y="19812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1409400" imgH="838080" progId="Equation.DSMT4">
                  <p:embed/>
                </p:oleObj>
              </mc:Choice>
              <mc:Fallback>
                <p:oleObj name="Equation" r:id="rId5" imgW="1409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390" y="19812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775200" y="1982094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982094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823474" y="19812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799920" imgH="838080" progId="Equation.DSMT4">
                  <p:embed/>
                </p:oleObj>
              </mc:Choice>
              <mc:Fallback>
                <p:oleObj name="Equation" r:id="rId9" imgW="79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474" y="19812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Find the sum 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the LCD.</a:t>
            </a:r>
          </a:p>
        </p:txBody>
      </p:sp>
      <p:graphicFrame>
        <p:nvGraphicFramePr>
          <p:cNvPr id="860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417779"/>
              </p:ext>
            </p:extLst>
          </p:nvPr>
        </p:nvGraphicFramePr>
        <p:xfrm>
          <a:off x="2500952" y="11430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1066680" imgH="838080" progId="Equation.DSMT4">
                  <p:embed/>
                </p:oleObj>
              </mc:Choice>
              <mc:Fallback>
                <p:oleObj name="Equation" r:id="rId3" imgW="10666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952" y="11430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93084" y="3363558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1498320" imgH="825480" progId="Equation.DSMT4">
                  <p:embed/>
                </p:oleObj>
              </mc:Choice>
              <mc:Fallback>
                <p:oleObj name="Equation" r:id="rId5" imgW="14983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084" y="3363558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810000" y="3303942"/>
          <a:ext cx="381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380880" imgH="1028520" progId="Equation.DSMT4">
                  <p:embed/>
                </p:oleObj>
              </mc:Choice>
              <mc:Fallback>
                <p:oleObj name="Equation" r:id="rId7" imgW="38088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303942"/>
                        <a:ext cx="381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441116" y="3713178"/>
          <a:ext cx="2108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2108160" imgH="228600" progId="Equation.DSMT4">
                  <p:embed/>
                </p:oleObj>
              </mc:Choice>
              <mc:Fallback>
                <p:oleObj name="Equation" r:id="rId9" imgW="210816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116" y="3713178"/>
                        <a:ext cx="2108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36232" y="2899464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06640" y="1955496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the equivalent fractions with denominator 24.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150000"/>
              </a:lnSpc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Add.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50316" y="192651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316" y="192651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014368" y="2874084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368" y="2874084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567032" y="192651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7" imgW="266400" imgH="838080" progId="Equation.DSMT4">
                  <p:embed/>
                </p:oleObj>
              </mc:Choice>
              <mc:Fallback>
                <p:oleObj name="Equation" r:id="rId7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7032" y="192651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97884" y="192651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884" y="192651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305300" y="2057400"/>
          <a:ext cx="316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1" imgW="3162240" imgH="622080" progId="Equation.DSMT4">
                  <p:embed/>
                </p:oleObj>
              </mc:Choice>
              <mc:Fallback>
                <p:oleObj name="Equation" r:id="rId11" imgW="3162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057400"/>
                        <a:ext cx="316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556274" y="2884842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3" imgW="419040" imgH="838080" progId="Equation.DSMT4">
                  <p:embed/>
                </p:oleObj>
              </mc:Choice>
              <mc:Fallback>
                <p:oleObj name="Equation" r:id="rId13" imgW="4190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6274" y="2884842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3118374" y="287497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8374" y="287497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299474" y="2988754"/>
          <a:ext cx="327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17" imgW="3276360" imgH="622080" progId="Equation.DSMT4">
                  <p:embed/>
                </p:oleObj>
              </mc:Choice>
              <mc:Fallback>
                <p:oleObj name="Equation" r:id="rId17" imgW="3276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474" y="2988754"/>
                        <a:ext cx="3276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311400" y="4496694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19" imgW="965160" imgH="838080" progId="Equation.DSMT4">
                  <p:embed/>
                </p:oleObj>
              </mc:Choice>
              <mc:Fallback>
                <p:oleObj name="Equation" r:id="rId19" imgW="9651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496694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3308874" y="4496694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21" imgW="1434960" imgH="838080" progId="Equation.DSMT4">
                  <p:embed/>
                </p:oleObj>
              </mc:Choice>
              <mc:Fallback>
                <p:oleObj name="Equation" r:id="rId21" imgW="14349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874" y="4496694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4789842" y="44958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23" imgW="1180800" imgH="838080" progId="Equation.DSMT4">
                  <p:embed/>
                </p:oleObj>
              </mc:Choice>
              <mc:Fallback>
                <p:oleObj name="Equation" r:id="rId23" imgW="1180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842" y="44958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6012032" y="44958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25" imgW="812520" imgH="838080" progId="Equation.DSMT4">
                  <p:embed/>
                </p:oleObj>
              </mc:Choice>
              <mc:Fallback>
                <p:oleObj name="Equation" r:id="rId25" imgW="8125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032" y="44958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Add                 and reduce if possible. </a:t>
            </a:r>
          </a:p>
          <a:p>
            <a:pPr>
              <a:lnSpc>
                <a:spcPct val="150000"/>
              </a:lnSpc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the LCD.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219200" y="1129352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1143000" imgH="838200" progId="Equation.DSMT4">
                  <p:embed/>
                </p:oleObj>
              </mc:Choice>
              <mc:Fallback>
                <p:oleObj name="Equation" r:id="rId3" imgW="11430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129352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853032" y="3423174"/>
          <a:ext cx="381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380880" imgH="1028520" progId="Equation.DSMT4">
                  <p:embed/>
                </p:oleObj>
              </mc:Choice>
              <mc:Fallback>
                <p:oleObj name="Equation" r:id="rId5" imgW="3808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3032" y="3423174"/>
                        <a:ext cx="381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514600" y="3495490"/>
          <a:ext cx="151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1511280" imgH="825480" progId="Equation.DSMT4">
                  <p:embed/>
                </p:oleObj>
              </mc:Choice>
              <mc:Fallback>
                <p:oleObj name="Equation" r:id="rId7" imgW="15112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95490"/>
                        <a:ext cx="1511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485042" y="3831516"/>
          <a:ext cx="2108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2108160" imgH="228600" progId="Equation.DSMT4">
                  <p:embed/>
                </p:oleObj>
              </mc:Choice>
              <mc:Fallback>
                <p:oleObj name="Equation" r:id="rId9" imgW="210816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5042" y="3831516"/>
                        <a:ext cx="2108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86640" y="2991584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72992" y="2058992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843168" y="2024232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3" imgW="1091880" imgH="838080" progId="Equation.DSMT4">
                  <p:embed/>
                </p:oleObj>
              </mc:Choice>
              <mc:Fallback>
                <p:oleObj name="Equation" r:id="rId3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168" y="2024232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853032" y="295611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3032" y="295611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the equivalent fractions with denominator 84.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385968" y="2024232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7" imgW="419040" imgH="838080" progId="Equation.DSMT4">
                  <p:embed/>
                </p:oleObj>
              </mc:Choice>
              <mc:Fallback>
                <p:oleObj name="Equation" r:id="rId7" imgW="419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5968" y="2024232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980342" y="202423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342" y="202423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385968" y="295611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11" imgW="431640" imgH="838080" progId="Equation.DSMT4">
                  <p:embed/>
                </p:oleObj>
              </mc:Choice>
              <mc:Fallback>
                <p:oleObj name="Equation" r:id="rId11" imgW="431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5968" y="295611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969584" y="2971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9584" y="2971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42216" y="419278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5" imgW="1612800" imgH="838080" progId="Equation.DSMT4">
                  <p:embed/>
                </p:oleObj>
              </mc:Choice>
              <mc:Fallback>
                <p:oleObj name="Equation" r:id="rId15" imgW="1612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16" y="419278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2187390" y="41910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17" imgW="1447560" imgH="838080" progId="Equation.DSMT4">
                  <p:embed/>
                </p:oleObj>
              </mc:Choice>
              <mc:Fallback>
                <p:oleObj name="Equation" r:id="rId17" imgW="14475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390" y="41910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3657600" y="4191894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19" imgW="1346040" imgH="838080" progId="Equation.DSMT4">
                  <p:embed/>
                </p:oleObj>
              </mc:Choice>
              <mc:Fallback>
                <p:oleObj name="Equation" r:id="rId19" imgW="13460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91894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5043842" y="41910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21" imgW="812520" imgH="838080" progId="Equation.DSMT4">
                  <p:embed/>
                </p:oleObj>
              </mc:Choice>
              <mc:Fallback>
                <p:oleObj name="Equation" r:id="rId21" imgW="8125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842" y="41910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d.	</a:t>
            </a:r>
            <a:r>
              <a:rPr lang="en-US" dirty="0"/>
              <a:t>Now reduce.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177990" y="204574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990" y="204574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685297" y="203553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5" imgW="1473120" imgH="838080" progId="Equation.DSMT4">
                  <p:embed/>
                </p:oleObj>
              </mc:Choice>
              <mc:Fallback>
                <p:oleObj name="Equation" r:id="rId5" imgW="1473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5297" y="203553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236284" y="2046642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284" y="2046642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255548" y="19596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548" y="19596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864100" y="25038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25038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30304" y="3887112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3901440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971800" y="386379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" imgW="2514600" imgH="838080" progId="Equation.DSMT4">
                  <p:embed/>
                </p:oleObj>
              </mc:Choice>
              <mc:Fallback>
                <p:oleObj name="Equation" r:id="rId3" imgW="2514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63790"/>
                        <a:ext cx="251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Find the sum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99"/>
                </a:solidFill>
              </a:rPr>
              <a:t>LCD = 12</a:t>
            </a:r>
            <a:r>
              <a:rPr lang="en-US" dirty="0"/>
              <a:t>.</a:t>
            </a:r>
            <a:r>
              <a:rPr lang="en-US" sz="2000" dirty="0"/>
              <a:t>    </a:t>
            </a:r>
            <a:r>
              <a:rPr lang="en-US" sz="2000" dirty="0">
                <a:solidFill>
                  <a:srgbClr val="008080"/>
                </a:solidFill>
              </a:rPr>
              <a:t>You can simply observe this or use prime factorizations.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Steps </a:t>
            </a:r>
            <a:r>
              <a:rPr lang="en-US" b="1" dirty="0"/>
              <a:t>b.</a:t>
            </a:r>
            <a:r>
              <a:rPr lang="en-US" dirty="0"/>
              <a:t>, </a:t>
            </a:r>
            <a:r>
              <a:rPr lang="en-US" b="1" dirty="0"/>
              <a:t>c.</a:t>
            </a:r>
            <a:r>
              <a:rPr lang="en-US" dirty="0"/>
              <a:t> and </a:t>
            </a:r>
            <a:r>
              <a:rPr lang="en-US" b="1" dirty="0"/>
              <a:t>d.</a:t>
            </a:r>
            <a:r>
              <a:rPr lang="en-US" dirty="0"/>
              <a:t> can be written together in one 	process. </a:t>
            </a:r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457292"/>
              </p:ext>
            </p:extLst>
          </p:nvPr>
        </p:nvGraphicFramePr>
        <p:xfrm>
          <a:off x="2540000" y="1122032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5" imgW="1587240" imgH="838080" progId="Equation.DSMT4">
                  <p:embed/>
                </p:oleObj>
              </mc:Choice>
              <mc:Fallback>
                <p:oleObj name="Equation" r:id="rId5" imgW="158724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1122032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458558" y="3875442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7" imgW="1485720" imgH="838080" progId="Equation.DSMT4">
                  <p:embed/>
                </p:oleObj>
              </mc:Choice>
              <mc:Fallback>
                <p:oleObj name="Equation" r:id="rId7" imgW="1485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558" y="3875442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969858" y="4833768"/>
          <a:ext cx="283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9" imgW="2831760" imgH="838080" progId="Equation.DSMT4">
                  <p:embed/>
                </p:oleObj>
              </mc:Choice>
              <mc:Fallback>
                <p:oleObj name="Equation" r:id="rId9" imgW="2831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9858" y="4833768"/>
                        <a:ext cx="283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891213" y="48387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1" imgW="1155600" imgH="838080" progId="Equation.DSMT4">
                  <p:embed/>
                </p:oleObj>
              </mc:Choice>
              <mc:Fallback>
                <p:oleObj name="Equation" r:id="rId11" imgW="1155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3" y="48387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7129632" y="483287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632" y="483287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6324600" y="4876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6464300" y="5410199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59620" y="3022296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62804" y="2084696"/>
            <a:ext cx="2743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494442" y="204664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442" y="204664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494442" y="298838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5" imgW="914400" imgH="838080" progId="Equation.DSMT4">
                  <p:embed/>
                </p:oleObj>
              </mc:Choice>
              <mc:Fallback>
                <p:oleObj name="Equation" r:id="rId5" imgW="914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442" y="298838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the numbers can be written vertically. The process is the same.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211158" y="2045748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7" imgW="253800" imgH="838080" progId="Equation.DSMT4">
                  <p:embed/>
                </p:oleObj>
              </mc:Choice>
              <mc:Fallback>
                <p:oleObj name="Equation" r:id="rId7" imgW="253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158" y="2045748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572000" y="2046642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46642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200400" y="298838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11" imgW="266400" imgH="838080" progId="Equation.DSMT4">
                  <p:embed/>
                </p:oleObj>
              </mc:Choice>
              <mc:Fallback>
                <p:oleObj name="Equation" r:id="rId11" imgW="266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8838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4572000" y="298838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13" imgW="698400" imgH="838080" progId="Equation.DSMT4">
                  <p:embed/>
                </p:oleObj>
              </mc:Choice>
              <mc:Fallback>
                <p:oleObj name="Equation" r:id="rId13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8838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808642" y="3939990"/>
          <a:ext cx="66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15" imgW="660240" imgH="838080" progId="Equation.DSMT4">
                  <p:embed/>
                </p:oleObj>
              </mc:Choice>
              <mc:Fallback>
                <p:oleObj name="Equation" r:id="rId15" imgW="660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642" y="3939990"/>
                        <a:ext cx="66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3503258" y="393999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17" imgW="698400" imgH="838080" progId="Equation.DSMT4">
                  <p:embed/>
                </p:oleObj>
              </mc:Choice>
              <mc:Fallback>
                <p:oleObj name="Equation" r:id="rId17" imgW="698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258" y="393999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4579922" y="394088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19" imgW="698400" imgH="838080" progId="Equation.DSMT4">
                  <p:embed/>
                </p:oleObj>
              </mc:Choice>
              <mc:Fallback>
                <p:oleObj name="Equation" r:id="rId19" imgW="698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22" y="394088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763129" y="4348348"/>
          <a:ext cx="252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20" imgW="2527200" imgH="495000" progId="Equation.DSMT4">
                  <p:embed/>
                </p:oleObj>
              </mc:Choice>
              <mc:Fallback>
                <p:oleObj name="Equation" r:id="rId20" imgW="2527200" imgH="495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129" y="4348348"/>
                        <a:ext cx="252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855284" y="500768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22" imgW="419040" imgH="838080" progId="Equation.DSMT4">
                  <p:embed/>
                </p:oleObj>
              </mc:Choice>
              <mc:Fallback>
                <p:oleObj name="Equation" r:id="rId22" imgW="4190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5284" y="500768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5395034" y="50038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24" imgW="1155600" imgH="838080" progId="Equation.DSMT4">
                  <p:embed/>
                </p:oleObj>
              </mc:Choice>
              <mc:Fallback>
                <p:oleObj name="Equation" r:id="rId24" imgW="11556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034" y="50038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6616700" y="4996926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Equation" r:id="rId26" imgW="545760" imgH="838080" progId="Equation.DSMT4">
                  <p:embed/>
                </p:oleObj>
              </mc:Choice>
              <mc:Fallback>
                <p:oleObj name="Equation" r:id="rId26" imgW="5457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996926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5791200" y="496465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28" imgW="317160" imgH="457200" progId="Equation.DSMT4">
                  <p:embed/>
                </p:oleObj>
              </mc:Choice>
              <mc:Fallback>
                <p:oleObj name="Equation" r:id="rId28" imgW="31716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96465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248400" y="54648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30" imgW="317160" imgH="457200" progId="Equation.DSMT4">
                  <p:embed/>
                </p:oleObj>
              </mc:Choice>
              <mc:Fallback>
                <p:oleObj name="Equation" r:id="rId30" imgW="317160" imgH="457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4648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add fractions with the same denominator.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Recall how to find the LCM.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add fractions with different denominators.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06504" y="3368040"/>
            <a:ext cx="73152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7184" y="3366448"/>
            <a:ext cx="548640" cy="82296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031416" y="3342042"/>
          <a:ext cx="392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3924000" imgH="838080" progId="Equation.DSMT4">
                  <p:embed/>
                </p:oleObj>
              </mc:Choice>
              <mc:Fallback>
                <p:oleObj name="Equation" r:id="rId3" imgW="3924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416" y="3342042"/>
                        <a:ext cx="392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Add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LCD = 1000.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299739"/>
              </p:ext>
            </p:extLst>
          </p:nvPr>
        </p:nvGraphicFramePr>
        <p:xfrm>
          <a:off x="1233488" y="11430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2070000" imgH="838080" progId="Equation.DSMT4">
                  <p:embed/>
                </p:oleObj>
              </mc:Choice>
              <mc:Fallback>
                <p:oleObj name="Equation" r:id="rId5" imgW="20700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11430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895600" y="2349500"/>
            <a:ext cx="5394960" cy="8233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All the denominators are powers of 10 and 1000 is </a:t>
            </a:r>
          </a:p>
          <a:p>
            <a:pPr>
              <a:spcBef>
                <a:spcPts val="900"/>
              </a:spcBef>
            </a:pPr>
            <a:r>
              <a:rPr lang="en-US" sz="2000" dirty="0">
                <a:solidFill>
                  <a:srgbClr val="008080"/>
                </a:solidFill>
              </a:rPr>
              <a:t>the largest. We can write 5 as  </a:t>
            </a:r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6068704" y="2635199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266584" imgH="622030" progId="Equation.DSMT4">
                  <p:embed/>
                </p:oleObj>
              </mc:Choice>
              <mc:Fallback>
                <p:oleObj name="Equation" r:id="rId7" imgW="266584" imgH="62203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8704" y="2635199"/>
                        <a:ext cx="266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54916" y="3342042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2450880" imgH="838080" progId="Equation.DSMT4">
                  <p:embed/>
                </p:oleObj>
              </mc:Choice>
              <mc:Fallback>
                <p:oleObj name="Equation" r:id="rId9" imgW="2450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6" y="3342042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036348" y="4245684"/>
          <a:ext cx="320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1" imgW="3200400" imgH="838080" progId="Equation.DSMT4">
                  <p:embed/>
                </p:oleObj>
              </mc:Choice>
              <mc:Fallback>
                <p:oleObj name="Equation" r:id="rId11" imgW="3200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348" y="4245684"/>
                        <a:ext cx="320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037242" y="5148432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3" imgW="1066680" imgH="838080" progId="Equation.DSMT4">
                  <p:embed/>
                </p:oleObj>
              </mc:Choice>
              <mc:Fallback>
                <p:oleObj name="Equation" r:id="rId13" imgW="1066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7242" y="5148432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819400" y="3937948"/>
            <a:ext cx="3810000" cy="1066800"/>
          </a:xfrm>
          <a:prstGeom prst="line">
            <a:avLst/>
          </a:prstGeom>
          <a:ln w="317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819400" y="3937948"/>
            <a:ext cx="3810000" cy="1066800"/>
          </a:xfrm>
          <a:prstGeom prst="line">
            <a:avLst/>
          </a:prstGeom>
          <a:ln w="317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Common Error </a:t>
            </a:r>
          </a:p>
          <a:p>
            <a:r>
              <a:rPr lang="en-US" dirty="0">
                <a:solidFill>
                  <a:srgbClr val="000000"/>
                </a:solidFill>
              </a:rPr>
              <a:t>The following common error must be avoided: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Find the sum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b="1" dirty="0">
                <a:solidFill>
                  <a:srgbClr val="C00000"/>
                </a:solidFill>
              </a:rPr>
              <a:t>Wrong Solution</a:t>
            </a:r>
          </a:p>
          <a:p>
            <a:pPr algn="ctr">
              <a:lnSpc>
                <a:spcPct val="150000"/>
              </a:lnSpc>
              <a:spcBef>
                <a:spcPts val="1800"/>
              </a:spcBef>
            </a:pPr>
            <a:endParaRPr lang="en-US" b="1" dirty="0">
              <a:solidFill>
                <a:srgbClr val="C00000"/>
              </a:solidFill>
            </a:endParaRPr>
          </a:p>
          <a:p>
            <a:pPr>
              <a:lnSpc>
                <a:spcPct val="200000"/>
              </a:lnSpc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You </a:t>
            </a:r>
            <a:r>
              <a:rPr lang="en-US" b="1" dirty="0">
                <a:solidFill>
                  <a:srgbClr val="000000"/>
                </a:solidFill>
              </a:rPr>
              <a:t>cannot </a:t>
            </a:r>
            <a:r>
              <a:rPr lang="en-US" dirty="0">
                <a:solidFill>
                  <a:srgbClr val="000000"/>
                </a:solidFill>
              </a:rPr>
              <a:t>cancel across the + sign.</a:t>
            </a:r>
          </a:p>
        </p:txBody>
      </p:sp>
      <p:graphicFrame>
        <p:nvGraphicFramePr>
          <p:cNvPr id="94210" name="Object 2"/>
          <p:cNvGraphicFramePr>
            <a:graphicFrameLocks noChangeAspect="1"/>
          </p:cNvGraphicFramePr>
          <p:nvPr/>
        </p:nvGraphicFramePr>
        <p:xfrm>
          <a:off x="2603500" y="232694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3" imgW="901309" imgH="837836" progId="Equation.DSMT4">
                  <p:embed/>
                </p:oleObj>
              </mc:Choice>
              <mc:Fallback>
                <p:oleObj name="Equation" r:id="rId3" imgW="901309" imgH="8378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326944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3092450" y="3931598"/>
          <a:ext cx="2959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5" imgW="2959100" imgH="1092200" progId="Equation.DSMT4">
                  <p:embed/>
                </p:oleObj>
              </mc:Choice>
              <mc:Fallback>
                <p:oleObj name="Equation" r:id="rId5" imgW="2959100" imgH="1092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931598"/>
                        <a:ext cx="2959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057400" y="2827360"/>
            <a:ext cx="5029200" cy="1143000"/>
          </a:xfrm>
          <a:prstGeom prst="ellipse">
            <a:avLst/>
          </a:prstGeom>
          <a:noFill/>
          <a:ln w="254000">
            <a:solidFill>
              <a:srgbClr val="CEEBE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Common Error (cont.) </a:t>
            </a:r>
          </a:p>
          <a:p>
            <a:r>
              <a:rPr lang="en-US" b="1" dirty="0">
                <a:solidFill>
                  <a:srgbClr val="008080"/>
                </a:solidFill>
              </a:rPr>
              <a:t>Correct Solution</a:t>
            </a:r>
          </a:p>
          <a:p>
            <a:r>
              <a:rPr lang="en-US" dirty="0">
                <a:solidFill>
                  <a:srgbClr val="000000"/>
                </a:solidFill>
              </a:rPr>
              <a:t>Use LCD = 6.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</a:rPr>
              <a:t>NOW </a:t>
            </a:r>
            <a:r>
              <a:rPr lang="en-US" dirty="0">
                <a:solidFill>
                  <a:srgbClr val="000000"/>
                </a:solidFill>
              </a:rPr>
              <a:t>reduce.</a:t>
            </a:r>
          </a:p>
          <a:p>
            <a:endParaRPr lang="en-US" dirty="0"/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2501900" y="2979760"/>
          <a:ext cx="414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3" imgW="4140200" imgH="838200" progId="Equation.DSMT4">
                  <p:embed/>
                </p:oleObj>
              </mc:Choice>
              <mc:Fallback>
                <p:oleObj name="Equation" r:id="rId3" imgW="41402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2979760"/>
                        <a:ext cx="414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1905000" y="4757760"/>
          <a:ext cx="1993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5" imgW="1993900" imgH="965200" progId="Equation.DSMT4">
                  <p:embed/>
                </p:oleObj>
              </mc:Choice>
              <mc:Fallback>
                <p:oleObj name="Equation" r:id="rId5" imgW="1993900" imgH="965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757760"/>
                        <a:ext cx="1993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38600" y="488476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is a factor in both the numerator and the denominator.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Find the sum: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a.	 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898900" y="1717344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1346200" imgH="838200" progId="Equation.DSMT4">
                  <p:embed/>
                </p:oleObj>
              </mc:Choice>
              <mc:Fallback>
                <p:oleObj name="Equation" r:id="rId3" imgW="13462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17344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087422" y="3515958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5" imgW="1333440" imgH="1358640" progId="Equation.DSMT4">
                  <p:embed/>
                </p:oleObj>
              </mc:Choice>
              <mc:Fallback>
                <p:oleObj name="Equation" r:id="rId5" imgW="1333440" imgH="1358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22" y="3515958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242968" y="3439758"/>
          <a:ext cx="381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7" imgW="380880" imgH="1562040" progId="Equation.DSMT4">
                  <p:embed/>
                </p:oleObj>
              </mc:Choice>
              <mc:Fallback>
                <p:oleObj name="Equation" r:id="rId7" imgW="380880" imgH="1562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2968" y="3439758"/>
                        <a:ext cx="381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917116" y="4114800"/>
          <a:ext cx="2171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9" imgW="2171520" imgH="228600" progId="Equation.DSMT4">
                  <p:embed/>
                </p:oleObj>
              </mc:Choice>
              <mc:Fallback>
                <p:oleObj name="Equation" r:id="rId9" imgW="217152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116" y="4114800"/>
                        <a:ext cx="2171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12 (cont.)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528638" y="1295400"/>
          <a:ext cx="54102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3" imgW="5410200" imgH="3200400" progId="Equation.DSMT4">
                  <p:embed/>
                </p:oleObj>
              </mc:Choice>
              <mc:Fallback>
                <p:oleObj name="Equation" r:id="rId3" imgW="5410200" imgH="32004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54102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151496" y="133134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496" y="133134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5511800" y="133475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7" imgW="279400" imgH="838200" progId="Equation.DSMT4">
                  <p:embed/>
                </p:oleObj>
              </mc:Choice>
              <mc:Fallback>
                <p:oleObj name="Equation" r:id="rId7" imgW="2794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133475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321792" y="134271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792" y="1342716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2688608" y="241747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11" imgW="444307" imgH="837836" progId="Equation.DSMT4">
                  <p:embed/>
                </p:oleObj>
              </mc:Choice>
              <mc:Fallback>
                <p:oleObj name="Equation" r:id="rId11" imgW="444307" imgH="8378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608" y="2417476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3476278" y="241520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13" imgW="444307" imgH="837836" progId="Equation.DSMT4">
                  <p:embed/>
                </p:oleObj>
              </mc:Choice>
              <mc:Fallback>
                <p:oleObj name="Equation" r:id="rId13" imgW="444307" imgH="837836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278" y="2415204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4322454" y="244477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15" imgW="444307" imgH="837836" progId="Equation.DSMT4">
                  <p:embed/>
                </p:oleObj>
              </mc:Choice>
              <mc:Fallback>
                <p:oleObj name="Equation" r:id="rId15" imgW="444307" imgH="8378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454" y="244477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2702256" y="353886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17" imgW="444307" imgH="837836" progId="Equation.DSMT4">
                  <p:embed/>
                </p:oleObj>
              </mc:Choice>
              <mc:Fallback>
                <p:oleObj name="Equation" r:id="rId17" imgW="444307" imgH="83783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256" y="353886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Commutative Property of Addition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If                   are fractions, then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844550" y="17907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1307880" imgH="838080" progId="Equation.DSMT4">
                  <p:embed/>
                </p:oleObj>
              </mc:Choice>
              <mc:Fallback>
                <p:oleObj name="Equation" r:id="rId3" imgW="13078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17907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039714"/>
              </p:ext>
            </p:extLst>
          </p:nvPr>
        </p:nvGraphicFramePr>
        <p:xfrm>
          <a:off x="3543300" y="2618096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5" imgW="2057400" imgH="838080" progId="Equation.DSMT4">
                  <p:embed/>
                </p:oleObj>
              </mc:Choice>
              <mc:Fallback>
                <p:oleObj name="Equation" r:id="rId5" imgW="20574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618096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Associative Property of Addition 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If                           and are fractions, then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858838" y="1787525"/>
          <a:ext cx="195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3" imgW="1955520" imgH="901440" progId="Equation.DSMT4">
                  <p:embed/>
                </p:oleObj>
              </mc:Choice>
              <mc:Fallback>
                <p:oleObj name="Equation" r:id="rId3" imgW="1955520" imgH="901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1787525"/>
                        <a:ext cx="195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334947"/>
              </p:ext>
            </p:extLst>
          </p:nvPr>
        </p:nvGraphicFramePr>
        <p:xfrm>
          <a:off x="1568450" y="2768978"/>
          <a:ext cx="6007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5" imgW="6006960" imgH="990360" progId="Equation.DSMT4">
                  <p:embed/>
                </p:oleObj>
              </mc:Choice>
              <mc:Fallback>
                <p:oleObj name="Equation" r:id="rId5" imgW="6006960" imgH="990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2768978"/>
                        <a:ext cx="6007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following sums. Reduce all answers.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662342" y="1828800"/>
          <a:ext cx="7861300" cy="383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quation" r:id="rId3" imgW="7861300" imgH="3835400" progId="Equation.DSMT4">
                  <p:embed/>
                </p:oleObj>
              </mc:Choice>
              <mc:Fallback>
                <p:oleObj name="Equation" r:id="rId3" imgW="7861300" imgH="3835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42" y="1828800"/>
                        <a:ext cx="7861300" cy="383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528638" y="1295400"/>
          <a:ext cx="51943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quation" r:id="rId3" imgW="5194300" imgH="2730500" progId="Equation.DSMT4">
                  <p:embed/>
                </p:oleObj>
              </mc:Choice>
              <mc:Fallback>
                <p:oleObj name="Equation" r:id="rId3" imgW="5194300" imgH="2730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5194300" cy="273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Add Two (or More) Fractions with the Same Denominator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Add the numerators.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Keep the common denominator.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3638550" y="33528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866900" imgH="838200" progId="Equation.DSMT4">
                  <p:embed/>
                </p:oleObj>
              </mc:Choice>
              <mc:Fallback>
                <p:oleObj name="Equation" r:id="rId3" imgW="18669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33528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374316" y="13716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787320" imgH="838080" progId="Equation.DSMT4">
                  <p:embed/>
                </p:oleObj>
              </mc:Choice>
              <mc:Fallback>
                <p:oleObj name="Equation" r:id="rId3" imgW="7873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316" y="13716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191000" y="13716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716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213874" y="1371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874" y="1371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883948" y="14478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320480" imgH="838080" progId="Equation.DSMT4">
                  <p:embed/>
                </p:oleObj>
              </mc:Choice>
              <mc:Fallback>
                <p:oleObj name="Equation" r:id="rId3" imgW="1320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948" y="14478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223274" y="1448694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1447560" imgH="838080" progId="Equation.DSMT4">
                  <p:embed/>
                </p:oleObj>
              </mc:Choice>
              <mc:Fallback>
                <p:oleObj name="Equation" r:id="rId5" imgW="1447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274" y="1448694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723816" y="1447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816" y="1447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338896" y="1437042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104840" imgH="838080" progId="Equation.DSMT4">
                  <p:embed/>
                </p:oleObj>
              </mc:Choice>
              <mc:Fallback>
                <p:oleObj name="Equation" r:id="rId3" imgW="11048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896" y="1437042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472032" y="1427178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1028520" imgH="838080" progId="Equation.DSMT4">
                  <p:embed/>
                </p:oleObj>
              </mc:Choice>
              <mc:Fallback>
                <p:oleObj name="Equation" r:id="rId5" imgW="1028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32" y="1427178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550484" y="143704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0484" y="143704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46700" y="1443038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1443038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291432" y="1447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432" y="1447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922084" y="14038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084" y="14038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908490" y="190589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490" y="190589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991958" y="1437042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1333440" imgH="838080" progId="Equation.DSMT4">
                  <p:embed/>
                </p:oleObj>
              </mc:Choice>
              <mc:Fallback>
                <p:oleObj name="Equation" r:id="rId3" imgW="1333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958" y="1437042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351906" y="142717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906" y="142717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43632" y="143704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632" y="143704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637213" y="14287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863280" imgH="838080" progId="Equation.DSMT4">
                  <p:embed/>
                </p:oleObj>
              </mc:Choice>
              <mc:Fallback>
                <p:oleObj name="Equation" r:id="rId9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213" y="14287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594290" y="14370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4290" y="14370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900568" y="13931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568" y="13931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876216" y="1905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6216" y="1905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LCD for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Using prime factorization: 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2944504" y="11430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1549400" imgH="838200" progId="Equation.DSMT4">
                  <p:embed/>
                </p:oleObj>
              </mc:Choice>
              <mc:Fallback>
                <p:oleObj name="Equation" r:id="rId3" imgW="15494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11430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570642" y="3358256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1333440" imgH="291960" progId="Equation.DSMT4">
                  <p:embed/>
                </p:oleObj>
              </mc:Choice>
              <mc:Fallback>
                <p:oleObj name="Equation" r:id="rId5" imgW="1333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642" y="3358256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406590" y="3853926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498320" imgH="291960" progId="Equation.DSMT4">
                  <p:embed/>
                </p:oleObj>
              </mc:Choice>
              <mc:Fallback>
                <p:oleObj name="Equation" r:id="rId7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590" y="3853926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218032" y="4332642"/>
          <a:ext cx="200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2006280" imgH="291960" progId="Equation.DSMT4">
                  <p:embed/>
                </p:oleObj>
              </mc:Choice>
              <mc:Fallback>
                <p:oleObj name="Equation" r:id="rId9" imgW="2006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8032" y="4332642"/>
                        <a:ext cx="200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256906" y="4332642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906" y="4332642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LCD for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r>
              <a:rPr lang="en-US" dirty="0"/>
              <a:t>Using prime factorization: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2950192" y="11430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1714500" imgH="838200" progId="Equation.DSMT4">
                  <p:embed/>
                </p:oleObj>
              </mc:Choice>
              <mc:Fallback>
                <p:oleObj name="Equation" r:id="rId3" imgW="17145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192" y="11430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407484" y="3343984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1193760" imgH="291960" progId="Equation.DSMT4">
                  <p:embed/>
                </p:oleObj>
              </mc:Choice>
              <mc:Fallback>
                <p:oleObj name="Equation" r:id="rId5" imgW="1193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484" y="3343984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397774" y="3844216"/>
          <a:ext cx="151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1511280" imgH="291960" progId="Equation.DSMT4">
                  <p:embed/>
                </p:oleObj>
              </mc:Choice>
              <mc:Fallback>
                <p:oleObj name="Equation" r:id="rId7" imgW="1511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774" y="3844216"/>
                        <a:ext cx="151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200400" y="4321884"/>
          <a:ext cx="201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2019240" imgH="291960" progId="Equation.DSMT4">
                  <p:embed/>
                </p:oleObj>
              </mc:Choice>
              <mc:Fallback>
                <p:oleObj name="Equation" r:id="rId9" imgW="20192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321884"/>
                        <a:ext cx="201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279316" y="4321884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672840" imgH="291960" progId="Equation.DSMT4">
                  <p:embed/>
                </p:oleObj>
              </mc:Choice>
              <mc:Fallback>
                <p:oleObj name="Equation" r:id="rId11" imgW="672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316" y="4321884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309</Words>
  <Application>Microsoft Office PowerPoint</Application>
  <PresentationFormat>On-screen Show (4:3)</PresentationFormat>
  <Paragraphs>106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Symbol</vt:lpstr>
      <vt:lpstr>Courier New</vt:lpstr>
      <vt:lpstr>Office Theme</vt:lpstr>
      <vt:lpstr>Equation</vt:lpstr>
      <vt:lpstr>Section 3.4</vt:lpstr>
      <vt:lpstr>Objectives</vt:lpstr>
      <vt:lpstr>Addition with Fractions </vt:lpstr>
      <vt:lpstr>Example 1</vt:lpstr>
      <vt:lpstr>Example 2</vt:lpstr>
      <vt:lpstr>Example 3</vt:lpstr>
      <vt:lpstr>Example 4</vt:lpstr>
      <vt:lpstr>Example 5</vt:lpstr>
      <vt:lpstr>Example 6</vt:lpstr>
      <vt:lpstr>Addition with Fractions </vt:lpstr>
      <vt:lpstr>Example 7</vt:lpstr>
      <vt:lpstr>Example 7 (cont.)</vt:lpstr>
      <vt:lpstr>Example 8</vt:lpstr>
      <vt:lpstr>Example 8 (cont.)</vt:lpstr>
      <vt:lpstr>Example 9</vt:lpstr>
      <vt:lpstr>Example 9 (cont.)</vt:lpstr>
      <vt:lpstr>Example 9 (cont.)</vt:lpstr>
      <vt:lpstr>Example 10</vt:lpstr>
      <vt:lpstr>Example 10 (cont.)</vt:lpstr>
      <vt:lpstr>Example 11</vt:lpstr>
      <vt:lpstr>Addition with Fractions</vt:lpstr>
      <vt:lpstr>Addition with Fractions</vt:lpstr>
      <vt:lpstr>Completion Example 12 </vt:lpstr>
      <vt:lpstr>Completion Example 12 (cont.)</vt:lpstr>
      <vt:lpstr>Addition with Fractions</vt:lpstr>
      <vt:lpstr>Addition with Fractions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54</cp:revision>
  <dcterms:created xsi:type="dcterms:W3CDTF">2013-04-26T14:43:13Z</dcterms:created>
  <dcterms:modified xsi:type="dcterms:W3CDTF">2016-10-03T15:17:45Z</dcterms:modified>
</cp:coreProperties>
</file>