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4" Type="http://schemas.openxmlformats.org/officeDocument/2006/relationships/image" Target="../media/image8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image" Target="../media/image103.wmf"/><Relationship Id="rId7" Type="http://schemas.openxmlformats.org/officeDocument/2006/relationships/image" Target="../media/image99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63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6F088-44D8-43EC-BED2-974250BB54A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9ABE0-A493-49A0-82D6-DBBEF7109D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12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507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2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oleObject" Target="../embeddings/oleObject5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80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7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96.wmf"/><Relationship Id="rId26" Type="http://schemas.openxmlformats.org/officeDocument/2006/relationships/oleObject" Target="../embeddings/oleObject104.bin"/><Relationship Id="rId3" Type="http://schemas.openxmlformats.org/officeDocument/2006/relationships/oleObject" Target="../embeddings/oleObject92.bin"/><Relationship Id="rId21" Type="http://schemas.openxmlformats.org/officeDocument/2006/relationships/oleObject" Target="../embeddings/oleObject101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9.bin"/><Relationship Id="rId25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6.bin"/><Relationship Id="rId24" Type="http://schemas.openxmlformats.org/officeDocument/2006/relationships/image" Target="../media/image99.wmf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23" Type="http://schemas.openxmlformats.org/officeDocument/2006/relationships/oleObject" Target="../embeddings/oleObject102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Relationship Id="rId27" Type="http://schemas.openxmlformats.org/officeDocument/2006/relationships/image" Target="../media/image10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image" Target="../media/image105.wmf"/><Relationship Id="rId18" Type="http://schemas.openxmlformats.org/officeDocument/2006/relationships/oleObject" Target="../embeddings/oleObject113.bin"/><Relationship Id="rId3" Type="http://schemas.openxmlformats.org/officeDocument/2006/relationships/oleObject" Target="../embeddings/oleObject105.bin"/><Relationship Id="rId21" Type="http://schemas.openxmlformats.org/officeDocument/2006/relationships/oleObject" Target="../embeddings/oleObject116.bin"/><Relationship Id="rId7" Type="http://schemas.openxmlformats.org/officeDocument/2006/relationships/oleObject" Target="../embeddings/oleObject107.bin"/><Relationship Id="rId12" Type="http://schemas.openxmlformats.org/officeDocument/2006/relationships/oleObject" Target="../embeddings/oleObject110.bin"/><Relationship Id="rId17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2.bin"/><Relationship Id="rId20" Type="http://schemas.openxmlformats.org/officeDocument/2006/relationships/oleObject" Target="../embeddings/oleObject115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image" Target="../media/image106.wmf"/><Relationship Id="rId10" Type="http://schemas.openxmlformats.org/officeDocument/2006/relationships/image" Target="../media/image104.wmf"/><Relationship Id="rId19" Type="http://schemas.openxmlformats.org/officeDocument/2006/relationships/oleObject" Target="../embeddings/oleObject114.bin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8.bin"/><Relationship Id="rId14" Type="http://schemas.openxmlformats.org/officeDocument/2006/relationships/oleObject" Target="../embeddings/oleObject111.bin"/><Relationship Id="rId22" Type="http://schemas.openxmlformats.org/officeDocument/2006/relationships/image" Target="../media/image10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1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Rules for Order of Operations with Fractions 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Rules for Order of Operations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First, simplify within grouping symbols, such as 	parentheses ( ), brackets [ ], and braces { }. Start 	with the innermost grouping.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Second, evaluate any numbers or expressions 	indicated by exponents.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Third,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	multiplications or divisions in the order in which 	they appear.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Rules for Order of Operations with Fractions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Rules for Order of Operations (cont.)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Fourth,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	additions or subtractions in the order in which they 	appear.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Evaluate the expression </a:t>
            </a:r>
          </a:p>
          <a:p>
            <a:pPr>
              <a:lnSpc>
                <a:spcPct val="300000"/>
              </a:lnSpc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lnSpc>
                <a:spcPct val="300000"/>
              </a:lnSpc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329732" name="Object 4"/>
          <p:cNvGraphicFramePr>
            <a:graphicFrameLocks noChangeAspect="1"/>
          </p:cNvGraphicFramePr>
          <p:nvPr/>
        </p:nvGraphicFramePr>
        <p:xfrm>
          <a:off x="4056063" y="1128713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3" imgW="1701720" imgH="838080" progId="Equation.DSMT4">
                  <p:embed/>
                </p:oleObj>
              </mc:Choice>
              <mc:Fallback>
                <p:oleObj name="Equation" r:id="rId3" imgW="170172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1128713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203240" y="3854081"/>
            <a:ext cx="14261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first.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208896" y="4891087"/>
            <a:ext cx="1639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Now multiply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971800" y="3624432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5" imgW="1828800" imgH="838080" progId="Equation.DSMT4">
                  <p:embed/>
                </p:oleObj>
              </mc:Choice>
              <mc:Fallback>
                <p:oleObj name="Equation" r:id="rId5" imgW="1828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24432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679116" y="337484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7" imgW="152280" imgH="215640" progId="Equation.DSMT4">
                  <p:embed/>
                </p:oleObj>
              </mc:Choice>
              <mc:Fallback>
                <p:oleObj name="Equation" r:id="rId7" imgW="15228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16" y="337484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613674" y="356974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9" imgW="317160" imgH="457200" progId="Equation.DSMT4">
                  <p:embed/>
                </p:oleObj>
              </mc:Choice>
              <mc:Fallback>
                <p:oleObj name="Equation" r:id="rId9" imgW="3171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674" y="356974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244326" y="40601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326" y="40601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973742" y="4658064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2" imgW="1434960" imgH="838080" progId="Equation.DSMT4">
                  <p:embed/>
                </p:oleObj>
              </mc:Choice>
              <mc:Fallback>
                <p:oleObj name="Equation" r:id="rId12" imgW="1434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742" y="4658064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765550" y="46042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46042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102100" y="513856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13856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4"/>
          <p:cNvGraphicFramePr>
            <a:graphicFrameLocks noChangeAspect="1"/>
          </p:cNvGraphicFramePr>
          <p:nvPr/>
        </p:nvGraphicFramePr>
        <p:xfrm>
          <a:off x="3246438" y="2395538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6" imgW="1714320" imgH="838080" progId="Equation.DSMT4">
                  <p:embed/>
                </p:oleObj>
              </mc:Choice>
              <mc:Fallback>
                <p:oleObj name="Equation" r:id="rId16" imgW="17143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438" y="2395538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491552" y="2340592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874084" y="2351442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084" y="2351442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951736" y="1654792"/>
            <a:ext cx="22247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 add (LCD = 6). 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874084" y="14478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066680" imgH="838080" progId="Equation.DSMT4">
                  <p:embed/>
                </p:oleObj>
              </mc:Choice>
              <mc:Fallback>
                <p:oleObj name="Equation" r:id="rId5" imgW="1066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084" y="14478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873190" y="3255084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190" y="3255084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874084" y="415783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084" y="415783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</a:t>
            </a:r>
          </a:p>
          <a:p>
            <a:pPr>
              <a:lnSpc>
                <a:spcPct val="250000"/>
              </a:lnSpc>
            </a:pPr>
            <a:r>
              <a:rPr lang="en-US" b="1" dirty="0"/>
              <a:t>Solution</a:t>
            </a:r>
          </a:p>
        </p:txBody>
      </p:sp>
      <p:graphicFrame>
        <p:nvGraphicFramePr>
          <p:cNvPr id="3317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011453"/>
              </p:ext>
            </p:extLst>
          </p:nvPr>
        </p:nvGraphicFramePr>
        <p:xfrm>
          <a:off x="4022725" y="1129352"/>
          <a:ext cx="283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2831760" imgH="939600" progId="Equation.DSMT4">
                  <p:embed/>
                </p:oleObj>
              </mc:Choice>
              <mc:Fallback>
                <p:oleObj name="Equation" r:id="rId3" imgW="2831760" imgH="939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725" y="1129352"/>
                        <a:ext cx="2832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184648" y="2354902"/>
            <a:ext cx="3289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Work inside the parentheses.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81600" y="4183702"/>
            <a:ext cx="14772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 divide. </a:t>
            </a:r>
          </a:p>
        </p:txBody>
      </p:sp>
      <p:graphicFrame>
        <p:nvGraphicFramePr>
          <p:cNvPr id="9220" name="Object 12"/>
          <p:cNvGraphicFramePr>
            <a:graphicFrameLocks noChangeAspect="1"/>
          </p:cNvGraphicFramePr>
          <p:nvPr/>
        </p:nvGraphicFramePr>
        <p:xfrm>
          <a:off x="2133600" y="2097088"/>
          <a:ext cx="2806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2806560" imgH="927000" progId="Equation.DSMT4">
                  <p:embed/>
                </p:oleObj>
              </mc:Choice>
              <mc:Fallback>
                <p:oleObj name="Equation" r:id="rId5" imgW="280656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097088"/>
                        <a:ext cx="2806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872726" y="3019240"/>
          <a:ext cx="3200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3200400" imgH="927000" progId="Equation.DSMT4">
                  <p:embed/>
                </p:oleObj>
              </mc:Choice>
              <mc:Fallback>
                <p:oleObj name="Equation" r:id="rId7" imgW="32004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726" y="3019240"/>
                        <a:ext cx="3200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872726" y="3947912"/>
          <a:ext cx="195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1955520" imgH="927000" progId="Equation.DSMT4">
                  <p:embed/>
                </p:oleObj>
              </mc:Choice>
              <mc:Fallback>
                <p:oleObj name="Equation" r:id="rId9" imgW="19555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726" y="3947912"/>
                        <a:ext cx="195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048000" y="513483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34838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883484" y="5134838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1091880" imgH="838080" progId="Equation.DSMT4">
                  <p:embed/>
                </p:oleObj>
              </mc:Choice>
              <mc:Fallback>
                <p:oleObj name="Equation" r:id="rId13" imgW="10918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484" y="5134838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688516" y="48768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5" imgW="152280" imgH="215640" progId="Equation.DSMT4">
                  <p:embed/>
                </p:oleObj>
              </mc:Choice>
              <mc:Fallback>
                <p:oleObj name="Equation" r:id="rId15" imgW="15228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516" y="48768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153174" y="5638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174" y="5638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580042" y="514932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042" y="514932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420958" y="3532496"/>
            <a:ext cx="370242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74284" y="3505200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98906" y="3540456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580042" y="3539262"/>
          <a:ext cx="325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3251160" imgH="838080" progId="Equation.DSMT4">
                  <p:embed/>
                </p:oleObj>
              </mc:Choice>
              <mc:Fallback>
                <p:oleObj name="Equation" r:id="rId3" imgW="3251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042" y="3539262"/>
                        <a:ext cx="325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3338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76667"/>
              </p:ext>
            </p:extLst>
          </p:nvPr>
        </p:nvGraphicFramePr>
        <p:xfrm>
          <a:off x="4037013" y="1066800"/>
          <a:ext cx="2095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2095200" imgH="1002960" progId="Equation.DSMT4">
                  <p:embed/>
                </p:oleObj>
              </mc:Choice>
              <mc:Fallback>
                <p:oleObj name="Equation" r:id="rId5" imgW="2095200" imgH="1002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3" y="1066800"/>
                        <a:ext cx="2095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019800" y="2597150"/>
            <a:ext cx="301752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the exponent first. 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Remember 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008080"/>
                </a:solidFill>
              </a:rPr>
              <a:t>Now add and subtract.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(LCD = 80)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214070"/>
              </p:ext>
            </p:extLst>
          </p:nvPr>
        </p:nvGraphicFramePr>
        <p:xfrm>
          <a:off x="7289800" y="3048000"/>
          <a:ext cx="1739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1739900" imgH="723900" progId="Equation.DSMT4">
                  <p:embed/>
                </p:oleObj>
              </mc:Choice>
              <mc:Fallback>
                <p:oleObj name="Equation" r:id="rId7" imgW="1739900" imgH="7239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0" y="3048000"/>
                        <a:ext cx="17399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9"/>
          <p:cNvGraphicFramePr>
            <a:graphicFrameLocks noChangeAspect="1"/>
          </p:cNvGraphicFramePr>
          <p:nvPr/>
        </p:nvGraphicFramePr>
        <p:xfrm>
          <a:off x="541168" y="2445105"/>
          <a:ext cx="1993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1993680" imgH="990360" progId="Equation.DSMT4">
                  <p:embed/>
                </p:oleObj>
              </mc:Choice>
              <mc:Fallback>
                <p:oleObj name="Equation" r:id="rId9" imgW="19936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68" y="2445105"/>
                        <a:ext cx="1993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586916" y="253701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1930320" imgH="838080" progId="Equation.DSMT4">
                  <p:embed/>
                </p:oleObj>
              </mc:Choice>
              <mc:Fallback>
                <p:oleObj name="Equation" r:id="rId11" imgW="1930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916" y="2537010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80042" y="448504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2145960" imgH="838080" progId="Equation.DSMT4">
                  <p:embed/>
                </p:oleObj>
              </mc:Choice>
              <mc:Fallback>
                <p:oleObj name="Equation" r:id="rId13" imgW="21459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042" y="4485042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800600" y="4485042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876240" imgH="838080" progId="Equation.DSMT4">
                  <p:embed/>
                </p:oleObj>
              </mc:Choice>
              <mc:Fallback>
                <p:oleObj name="Equation" r:id="rId15" imgW="876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85042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44704" y="3096904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Simplifying inside the first set of parentheses gives: 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Simplifying inside the second set of parentheses gives: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352800" y="3095964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3" imgW="1447560" imgH="838080" progId="Equation.DSMT4">
                  <p:embed/>
                </p:oleObj>
              </mc:Choice>
              <mc:Fallback>
                <p:oleObj name="Equation" r:id="rId3" imgW="1447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095964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graphicFrame>
        <p:nvGraphicFramePr>
          <p:cNvPr id="334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174026"/>
              </p:ext>
            </p:extLst>
          </p:nvPr>
        </p:nvGraphicFramePr>
        <p:xfrm>
          <a:off x="4014788" y="1109354"/>
          <a:ext cx="257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5" imgW="2577960" imgH="939600" progId="Equation.DSMT4">
                  <p:embed/>
                </p:oleObj>
              </mc:Choice>
              <mc:Fallback>
                <p:oleObj name="Equation" r:id="rId5" imgW="2577960" imgH="939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1109354"/>
                        <a:ext cx="257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515494" y="310179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7" imgW="799920" imgH="838080" progId="Equation.DSMT4">
                  <p:embed/>
                </p:oleObj>
              </mc:Choice>
              <mc:Fallback>
                <p:oleObj name="Equation" r:id="rId7" imgW="799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494" y="310179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851400" y="3102684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9" imgW="1091880" imgH="838080" progId="Equation.DSMT4">
                  <p:embed/>
                </p:oleObj>
              </mc:Choice>
              <mc:Fallback>
                <p:oleObj name="Equation" r:id="rId9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3102684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992458" y="3113442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11" imgW="647640" imgH="838080" progId="Equation.DSMT4">
                  <p:embed/>
                </p:oleObj>
              </mc:Choice>
              <mc:Fallback>
                <p:oleObj name="Equation" r:id="rId11" imgW="6476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2458" y="3113442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3331284" y="47010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284" y="47010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4087982" y="470199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5" imgW="1054080" imgH="838080" progId="Equation.DSMT4">
                  <p:embed/>
                </p:oleObj>
              </mc:Choice>
              <mc:Fallback>
                <p:oleObj name="Equation" r:id="rId15" imgW="1054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982" y="470199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190416" y="4713642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7" imgW="622080" imgH="838080" progId="Equation.DSMT4">
                  <p:embed/>
                </p:oleObj>
              </mc:Choice>
              <mc:Fallback>
                <p:oleObj name="Equation" r:id="rId17" imgW="6220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416" y="4713642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525942" y="196850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2501640" imgH="927000" progId="Equation.DSMT4">
                  <p:embed/>
                </p:oleObj>
              </mc:Choice>
              <mc:Fallback>
                <p:oleObj name="Equation" r:id="rId3" imgW="25016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942" y="196850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4055184" y="1970442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1790640" imgH="927000" progId="Equation.DSMT4">
                  <p:embed/>
                </p:oleObj>
              </mc:Choice>
              <mc:Fallback>
                <p:oleObj name="Equation" r:id="rId5" imgW="179064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84" y="1970442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878158" y="1991958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8158" y="1991958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6832600" y="199017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787320" imgH="838080" progId="Equation.DSMT4">
                  <p:embed/>
                </p:oleObj>
              </mc:Choice>
              <mc:Fallback>
                <p:oleObj name="Equation" r:id="rId9" imgW="787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600" y="199017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3369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549840"/>
              </p:ext>
            </p:extLst>
          </p:nvPr>
        </p:nvGraphicFramePr>
        <p:xfrm>
          <a:off x="4121150" y="1168400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1892160" imgH="838080" progId="Equation.DSMT4">
                  <p:embed/>
                </p:oleObj>
              </mc:Choice>
              <mc:Fallback>
                <p:oleObj name="Equation" r:id="rId3" imgW="1892160" imgH="8380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1150" y="1168400"/>
                        <a:ext cx="189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6" name="Object 10"/>
          <p:cNvGraphicFramePr>
            <a:graphicFrameLocks noChangeAspect="1"/>
          </p:cNvGraphicFramePr>
          <p:nvPr/>
        </p:nvGraphicFramePr>
        <p:xfrm>
          <a:off x="2527300" y="2616200"/>
          <a:ext cx="3848100" cy="302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5" imgW="3848040" imgH="3022560" progId="Equation.DSMT4">
                  <p:embed/>
                </p:oleObj>
              </mc:Choice>
              <mc:Fallback>
                <p:oleObj name="Equation" r:id="rId5" imgW="3848040" imgH="30225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616200"/>
                        <a:ext cx="3848100" cy="302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992504" y="364205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7" imgW="253890" imgH="837836" progId="Equation.DSMT4">
                  <p:embed/>
                </p:oleObj>
              </mc:Choice>
              <mc:Fallback>
                <p:oleObj name="Equation" r:id="rId7" imgW="253890" imgH="83783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2504" y="3642056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8" name="Object 12"/>
          <p:cNvGraphicFramePr>
            <a:graphicFrameLocks noChangeAspect="1"/>
          </p:cNvGraphicFramePr>
          <p:nvPr/>
        </p:nvGraphicFramePr>
        <p:xfrm>
          <a:off x="5355894" y="4735513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9" imgW="444307" imgH="837836" progId="Equation.DSMT4">
                  <p:embed/>
                </p:oleObj>
              </mc:Choice>
              <mc:Fallback>
                <p:oleObj name="Equation" r:id="rId9" imgW="444307" imgH="837836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894" y="4735513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8 (cont.)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37929" name="Object 9"/>
          <p:cNvGraphicFramePr>
            <a:graphicFrameLocks noChangeAspect="1"/>
          </p:cNvGraphicFramePr>
          <p:nvPr/>
        </p:nvGraphicFramePr>
        <p:xfrm>
          <a:off x="2971800" y="1447800"/>
          <a:ext cx="27813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3" imgW="2781300" imgH="3200400" progId="Equation.DSMT4">
                  <p:embed/>
                </p:oleObj>
              </mc:Choice>
              <mc:Fallback>
                <p:oleObj name="Equation" r:id="rId3" imgW="2781300" imgH="3200400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447800"/>
                        <a:ext cx="27813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172200" y="1766248"/>
          <a:ext cx="1371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5" imgW="1371600" imgH="355600" progId="Equation.DSMT4">
                  <p:embed/>
                </p:oleObj>
              </mc:Choice>
              <mc:Fallback>
                <p:oleObj name="Equation" r:id="rId5" imgW="1371600" imgH="355600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766248"/>
                        <a:ext cx="1371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5" name="Object 15"/>
          <p:cNvGraphicFramePr>
            <a:graphicFrameLocks noChangeAspect="1"/>
          </p:cNvGraphicFramePr>
          <p:nvPr/>
        </p:nvGraphicFramePr>
        <p:xfrm>
          <a:off x="3891602" y="148874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7" imgW="253890" imgH="837836" progId="Equation.DSMT4">
                  <p:embed/>
                </p:oleObj>
              </mc:Choice>
              <mc:Fallback>
                <p:oleObj name="Equation" r:id="rId7" imgW="253890" imgH="837836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602" y="1488744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6" name="Object 16"/>
          <p:cNvGraphicFramePr>
            <a:graphicFrameLocks noChangeAspect="1"/>
          </p:cNvGraphicFramePr>
          <p:nvPr/>
        </p:nvGraphicFramePr>
        <p:xfrm>
          <a:off x="4626592" y="148305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9" imgW="444307" imgH="837836" progId="Equation.DSMT4">
                  <p:embed/>
                </p:oleObj>
              </mc:Choice>
              <mc:Fallback>
                <p:oleObj name="Equation" r:id="rId9" imgW="444307" imgH="837836" progId="Equation.DSMT4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6592" y="1483056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7" name="Object 17"/>
          <p:cNvGraphicFramePr>
            <a:graphicFrameLocks noChangeAspect="1"/>
          </p:cNvGraphicFramePr>
          <p:nvPr/>
        </p:nvGraphicFramePr>
        <p:xfrm>
          <a:off x="5361296" y="148874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1" imgW="253890" imgH="837836" progId="Equation.DSMT4">
                  <p:embed/>
                </p:oleObj>
              </mc:Choice>
              <mc:Fallback>
                <p:oleObj name="Equation" r:id="rId11" imgW="253890" imgH="837836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1296" y="1488744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8" name="Object 18"/>
          <p:cNvGraphicFramePr>
            <a:graphicFrameLocks noChangeAspect="1"/>
          </p:cNvGraphicFramePr>
          <p:nvPr/>
        </p:nvGraphicFramePr>
        <p:xfrm>
          <a:off x="7018360" y="1807192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13" imgW="291973" imgH="228501" progId="Equation.DSMT4">
                  <p:embed/>
                </p:oleObj>
              </mc:Choice>
              <mc:Fallback>
                <p:oleObj name="Equation" r:id="rId13" imgW="291973" imgH="228501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60" y="1807192"/>
                        <a:ext cx="292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9" name="Object 19"/>
          <p:cNvGraphicFramePr>
            <a:graphicFrameLocks noChangeAspect="1"/>
          </p:cNvGraphicFramePr>
          <p:nvPr/>
        </p:nvGraphicFramePr>
        <p:xfrm>
          <a:off x="3200400" y="257146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15" imgW="444307" imgH="837836" progId="Equation.DSMT4">
                  <p:embed/>
                </p:oleObj>
              </mc:Choice>
              <mc:Fallback>
                <p:oleObj name="Equation" r:id="rId15" imgW="444307" imgH="837836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71464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0" name="Object 20"/>
          <p:cNvGraphicFramePr>
            <a:graphicFrameLocks noChangeAspect="1"/>
          </p:cNvGraphicFramePr>
          <p:nvPr/>
        </p:nvGraphicFramePr>
        <p:xfrm>
          <a:off x="3989696" y="258284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17" imgW="444307" imgH="837836" progId="Equation.DSMT4">
                  <p:embed/>
                </p:oleObj>
              </mc:Choice>
              <mc:Fallback>
                <p:oleObj name="Equation" r:id="rId17" imgW="444307" imgH="837836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258284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1" name="Object 21"/>
          <p:cNvGraphicFramePr>
            <a:graphicFrameLocks noChangeAspect="1"/>
          </p:cNvGraphicFramePr>
          <p:nvPr/>
        </p:nvGraphicFramePr>
        <p:xfrm>
          <a:off x="3200400" y="368489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19" imgW="444307" imgH="837836" progId="Equation.DSMT4">
                  <p:embed/>
                </p:oleObj>
              </mc:Choice>
              <mc:Fallback>
                <p:oleObj name="Equation" r:id="rId19" imgW="444307" imgH="837836" progId="Equation.DSMT4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84896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2" name="Object 22"/>
          <p:cNvGraphicFramePr>
            <a:graphicFrameLocks noChangeAspect="1"/>
          </p:cNvGraphicFramePr>
          <p:nvPr/>
        </p:nvGraphicFramePr>
        <p:xfrm>
          <a:off x="3992254" y="3679825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21" imgW="761669" imgH="837836" progId="Equation.DSMT4">
                  <p:embed/>
                </p:oleObj>
              </mc:Choice>
              <mc:Fallback>
                <p:oleObj name="Equation" r:id="rId21" imgW="761669" imgH="837836" progId="Equation.DSMT4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254" y="3679825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976048" y="3657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3657600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6" name="Object 26"/>
          <p:cNvGraphicFramePr>
            <a:graphicFrameLocks noChangeAspect="1"/>
          </p:cNvGraphicFramePr>
          <p:nvPr/>
        </p:nvGraphicFramePr>
        <p:xfrm>
          <a:off x="3962400" y="4114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114800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7" name="Object 27"/>
          <p:cNvGraphicFramePr>
            <a:graphicFrameLocks noChangeAspect="1"/>
          </p:cNvGraphicFramePr>
          <p:nvPr/>
        </p:nvGraphicFramePr>
        <p:xfrm>
          <a:off x="5195248" y="36792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26" imgW="431613" imgH="837836" progId="Equation.DSMT4">
                  <p:embed/>
                </p:oleObj>
              </mc:Choice>
              <mc:Fallback>
                <p:oleObj name="Equation" r:id="rId26" imgW="431613" imgH="837836" progId="Equation.DSMT4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248" y="3679208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Compare fractions by finding a common denominator and comparing the numerators.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Follow the rules for order of operations with fractions.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3389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582624"/>
              </p:ext>
            </p:extLst>
          </p:nvPr>
        </p:nvGraphicFramePr>
        <p:xfrm>
          <a:off x="4014788" y="1053152"/>
          <a:ext cx="1930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3" imgW="1930320" imgH="939600" progId="Equation.DSMT4">
                  <p:embed/>
                </p:oleObj>
              </mc:Choice>
              <mc:Fallback>
                <p:oleObj name="Equation" r:id="rId3" imgW="1930320" imgH="9396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1053152"/>
                        <a:ext cx="1930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213780"/>
              </p:ext>
            </p:extLst>
          </p:nvPr>
        </p:nvGraphicFramePr>
        <p:xfrm>
          <a:off x="1797050" y="2299340"/>
          <a:ext cx="6261100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5" imgW="6260760" imgH="3581280" progId="Equation.DSMT4">
                  <p:embed/>
                </p:oleObj>
              </mc:Choice>
              <mc:Fallback>
                <p:oleObj name="Equation" r:id="rId5" imgW="6260760" imgH="358128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2299340"/>
                        <a:ext cx="6261100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679425"/>
              </p:ext>
            </p:extLst>
          </p:nvPr>
        </p:nvGraphicFramePr>
        <p:xfrm>
          <a:off x="4876800" y="243110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7" imgW="444307" imgH="837836" progId="Equation.DSMT4">
                  <p:embed/>
                </p:oleObj>
              </mc:Choice>
              <mc:Fallback>
                <p:oleObj name="Equation" r:id="rId7" imgW="444307" imgH="837836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1102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529646"/>
              </p:ext>
            </p:extLst>
          </p:nvPr>
        </p:nvGraphicFramePr>
        <p:xfrm>
          <a:off x="4114800" y="371190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9" imgW="444307" imgH="837836" progId="Equation.DSMT4">
                  <p:embed/>
                </p:oleObj>
              </mc:Choice>
              <mc:Fallback>
                <p:oleObj name="Equation" r:id="rId9" imgW="444307" imgH="837836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711906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13356"/>
              </p:ext>
            </p:extLst>
          </p:nvPr>
        </p:nvGraphicFramePr>
        <p:xfrm>
          <a:off x="4114800" y="492314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11" imgW="444307" imgH="837836" progId="Equation.DSMT4">
                  <p:embed/>
                </p:oleObj>
              </mc:Choice>
              <mc:Fallback>
                <p:oleObj name="Equation" r:id="rId11" imgW="444307" imgH="837836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3146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5" name="Object 11"/>
          <p:cNvGraphicFramePr>
            <a:graphicFrameLocks noChangeAspect="1"/>
          </p:cNvGraphicFramePr>
          <p:nvPr/>
        </p:nvGraphicFramePr>
        <p:xfrm>
          <a:off x="5054600" y="493679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12" imgW="253890" imgH="837836" progId="Equation.DSMT4">
                  <p:embed/>
                </p:oleObj>
              </mc:Choice>
              <mc:Fallback>
                <p:oleObj name="Equation" r:id="rId12" imgW="253890" imgH="837836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936794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7" name="Object 13"/>
          <p:cNvGraphicFramePr>
            <a:graphicFrameLocks noChangeAspect="1"/>
          </p:cNvGraphicFramePr>
          <p:nvPr/>
        </p:nvGraphicFramePr>
        <p:xfrm>
          <a:off x="5997575" y="489331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14" imgW="1091726" imgH="837836" progId="Equation.DSMT4">
                  <p:embed/>
                </p:oleObj>
              </mc:Choice>
              <mc:Fallback>
                <p:oleObj name="Equation" r:id="rId14" imgW="1091726" imgH="837836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7575" y="489331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8" name="Object 14"/>
          <p:cNvGraphicFramePr>
            <a:graphicFrameLocks noChangeAspect="1"/>
          </p:cNvGraphicFramePr>
          <p:nvPr/>
        </p:nvGraphicFramePr>
        <p:xfrm>
          <a:off x="6530975" y="484410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975" y="484410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9" name="Object 15"/>
          <p:cNvGraphicFramePr>
            <a:graphicFrameLocks noChangeAspect="1"/>
          </p:cNvGraphicFramePr>
          <p:nvPr/>
        </p:nvGraphicFramePr>
        <p:xfrm>
          <a:off x="5970588" y="537750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537750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60" name="Object 16"/>
          <p:cNvGraphicFramePr>
            <a:graphicFrameLocks noChangeAspect="1"/>
          </p:cNvGraphicFramePr>
          <p:nvPr/>
        </p:nvGraphicFramePr>
        <p:xfrm>
          <a:off x="6211888" y="484410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19" imgW="317362" imgH="457002" progId="Equation.DSMT4">
                  <p:embed/>
                </p:oleObj>
              </mc:Choice>
              <mc:Fallback>
                <p:oleObj name="Equation" r:id="rId19" imgW="317362" imgH="457002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888" y="484410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61" name="Object 17"/>
          <p:cNvGraphicFramePr>
            <a:graphicFrameLocks noChangeAspect="1"/>
          </p:cNvGraphicFramePr>
          <p:nvPr/>
        </p:nvGraphicFramePr>
        <p:xfrm>
          <a:off x="6794500" y="5363215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20" imgW="317362" imgH="457002" progId="Equation.DSMT4">
                  <p:embed/>
                </p:oleObj>
              </mc:Choice>
              <mc:Fallback>
                <p:oleObj name="Equation" r:id="rId20" imgW="317362" imgH="457002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5363215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6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54478"/>
              </p:ext>
            </p:extLst>
          </p:nvPr>
        </p:nvGraphicFramePr>
        <p:xfrm>
          <a:off x="7543800" y="4901252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21" imgW="431613" imgH="837836" progId="Equation.DSMT4">
                  <p:embed/>
                </p:oleObj>
              </mc:Choice>
              <mc:Fallback>
                <p:oleObj name="Equation" r:id="rId21" imgW="431613" imgH="837836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901252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  <a:spcBef>
                <a:spcPts val="48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Which is larger: 	      How much larger? </a:t>
            </a: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Arrange 			  in order, from smallest to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largest.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Evaluate the following expressions.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327683" name="Object 3"/>
          <p:cNvGraphicFramePr>
            <a:graphicFrameLocks noChangeAspect="1"/>
          </p:cNvGraphicFramePr>
          <p:nvPr/>
        </p:nvGraphicFramePr>
        <p:xfrm>
          <a:off x="560696" y="4735159"/>
          <a:ext cx="8051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3" imgW="8051800" imgH="927100" progId="Equation.DSMT4">
                  <p:embed/>
                </p:oleObj>
              </mc:Choice>
              <mc:Fallback>
                <p:oleObj name="Equation" r:id="rId3" imgW="8051800" imgH="9271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4735159"/>
                        <a:ext cx="8051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4" name="Object 4"/>
          <p:cNvGraphicFramePr>
            <a:graphicFrameLocks noChangeAspect="1"/>
          </p:cNvGraphicFramePr>
          <p:nvPr/>
        </p:nvGraphicFramePr>
        <p:xfrm>
          <a:off x="3331192" y="14478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5" imgW="1219200" imgH="838200" progId="Equation.DSMT4">
                  <p:embed/>
                </p:oleObj>
              </mc:Choice>
              <mc:Fallback>
                <p:oleObj name="Equation" r:id="rId5" imgW="12192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192" y="14478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5" name="Object 5"/>
          <p:cNvGraphicFramePr>
            <a:graphicFrameLocks noChangeAspect="1"/>
          </p:cNvGraphicFramePr>
          <p:nvPr/>
        </p:nvGraphicFramePr>
        <p:xfrm>
          <a:off x="2223448" y="2610136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7" imgW="2082800" imgH="838200" progId="Equation.DSMT4">
                  <p:embed/>
                </p:oleObj>
              </mc:Choice>
              <mc:Fallback>
                <p:oleObj name="Equation" r:id="rId7" imgW="20828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2610136"/>
                        <a:ext cx="208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/>
        </p:nvGraphicFramePr>
        <p:xfrm>
          <a:off x="528638" y="1447800"/>
          <a:ext cx="78105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7810500" imgH="1790700" progId="Equation.DSMT4">
                  <p:embed/>
                </p:oleObj>
              </mc:Choice>
              <mc:Fallback>
                <p:oleObj name="Equation" r:id="rId3" imgW="7810500" imgH="1790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447800"/>
                        <a:ext cx="7810500" cy="179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Two or More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Compare Two Fractions (to Find Which is Larger or Smaller)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Find the least common denominator (LCD).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Change each fraction to an equivalent fraction with 	that denominator.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Compare the numerators.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861998" y="4876800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16606" y="4876800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557632" y="4877694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632" y="4877694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192358" y="4876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914400" imgH="838080" progId="Equation.DSMT4">
                  <p:embed/>
                </p:oleObj>
              </mc:Choice>
              <mc:Fallback>
                <p:oleObj name="Equation" r:id="rId5" imgW="914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2358" y="4876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Which is larger: 		 How much larger?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Find the LCD.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equal fractions with denominator 24.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102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683304"/>
              </p:ext>
            </p:extLst>
          </p:nvPr>
        </p:nvGraphicFramePr>
        <p:xfrm>
          <a:off x="2873992" y="115664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1231560" imgH="838080" progId="Equation.DSMT4">
                  <p:embed/>
                </p:oleObj>
              </mc:Choice>
              <mc:Fallback>
                <p:oleObj name="Equation" r:id="rId7" imgW="1231560" imgH="8380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992" y="1156648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1" name="Object 9"/>
          <p:cNvGraphicFramePr>
            <a:graphicFrameLocks noChangeAspect="1"/>
          </p:cNvGraphicFramePr>
          <p:nvPr/>
        </p:nvGraphicFramePr>
        <p:xfrm>
          <a:off x="2432050" y="3145808"/>
          <a:ext cx="1536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9" imgW="1536700" imgH="1028700" progId="Equation.DSMT4">
                  <p:embed/>
                </p:oleObj>
              </mc:Choice>
              <mc:Fallback>
                <p:oleObj name="Equation" r:id="rId9" imgW="1536700" imgH="1028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3145808"/>
                        <a:ext cx="1536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2" name="Object 10"/>
          <p:cNvGraphicFramePr>
            <a:graphicFrameLocks noChangeAspect="1"/>
          </p:cNvGraphicFramePr>
          <p:nvPr/>
        </p:nvGraphicFramePr>
        <p:xfrm>
          <a:off x="4032250" y="3526808"/>
          <a:ext cx="267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1" imgW="2679700" imgH="292100" progId="Equation.DSMT4">
                  <p:embed/>
                </p:oleObj>
              </mc:Choice>
              <mc:Fallback>
                <p:oleObj name="Equation" r:id="rId11" imgW="2679700" imgH="2921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3526808"/>
                        <a:ext cx="267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75242" y="48768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3" imgW="266400" imgH="838080" progId="Equation.DSMT4">
                  <p:embed/>
                </p:oleObj>
              </mc:Choice>
              <mc:Fallback>
                <p:oleObj name="Equation" r:id="rId13" imgW="266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5242" y="48768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526716" y="48768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716" y="48768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300368" y="51385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7" imgW="558720" imgH="304560" progId="Equation.DSMT4">
                  <p:embed/>
                </p:oleObj>
              </mc:Choice>
              <mc:Fallback>
                <p:oleObj name="Equation" r:id="rId17" imgW="55872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368" y="51385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914900" y="48768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9" imgW="266400" imgH="838080" progId="Equation.DSMT4">
                  <p:embed/>
                </p:oleObj>
              </mc:Choice>
              <mc:Fallback>
                <p:oleObj name="Equation" r:id="rId19" imgW="266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48768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6154722" y="48768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21" imgW="723600" imgH="838080" progId="Equation.DSMT4">
                  <p:embed/>
                </p:oleObj>
              </mc:Choice>
              <mc:Fallback>
                <p:oleObj name="Equation" r:id="rId21" imgW="7236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22" y="48768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    </a:t>
            </a:r>
            <a:r>
              <a:rPr lang="en-US" dirty="0">
                <a:solidFill>
                  <a:srgbClr val="FF0000"/>
                </a:solidFill>
              </a:rPr>
              <a:t>is larger than       </a:t>
            </a:r>
            <a:r>
              <a:rPr lang="en-US" dirty="0"/>
              <a:t>since </a:t>
            </a:r>
            <a:r>
              <a:rPr lang="en-US" dirty="0">
                <a:solidFill>
                  <a:srgbClr val="FF00FF"/>
                </a:solidFill>
              </a:rPr>
              <a:t>21</a:t>
            </a:r>
            <a:r>
              <a:rPr lang="en-US" dirty="0"/>
              <a:t> is larger than </a:t>
            </a:r>
            <a:r>
              <a:rPr lang="en-US" dirty="0">
                <a:solidFill>
                  <a:srgbClr val="FF00FF"/>
                </a:solidFill>
              </a:rPr>
              <a:t>20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09254" name="Object 6"/>
          <p:cNvGraphicFramePr>
            <a:graphicFrameLocks noChangeAspect="1"/>
          </p:cNvGraphicFramePr>
          <p:nvPr/>
        </p:nvGraphicFramePr>
        <p:xfrm>
          <a:off x="968992" y="113504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992" y="113504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56" name="Object 8"/>
          <p:cNvGraphicFramePr>
            <a:graphicFrameLocks noChangeAspect="1"/>
          </p:cNvGraphicFramePr>
          <p:nvPr/>
        </p:nvGraphicFramePr>
        <p:xfrm>
          <a:off x="3301624" y="1156648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381000" imgH="838200" progId="Equation.DSMT4">
                  <p:embed/>
                </p:oleObj>
              </mc:Choice>
              <mc:Fallback>
                <p:oleObj name="Equation" r:id="rId5" imgW="381000" imgH="838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624" y="1156648"/>
                        <a:ext cx="38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58" name="Object 10"/>
          <p:cNvGraphicFramePr>
            <a:graphicFrameLocks noChangeAspect="1"/>
          </p:cNvGraphicFramePr>
          <p:nvPr/>
        </p:nvGraphicFramePr>
        <p:xfrm>
          <a:off x="3276600" y="3434688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7" imgW="2590800" imgH="838200" progId="Equation.DSMT4">
                  <p:embed/>
                </p:oleObj>
              </mc:Choice>
              <mc:Fallback>
                <p:oleObj name="Equation" r:id="rId7" imgW="2590800" imgH="838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434688"/>
                        <a:ext cx="259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21748" y="2252832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9" imgW="1282680" imgH="838080" progId="Equation.DSMT4">
                  <p:embed/>
                </p:oleObj>
              </mc:Choice>
              <mc:Fallback>
                <p:oleObj name="Equation" r:id="rId9" imgW="1282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48" y="2252832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863016" y="2253726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1" imgW="1434960" imgH="838080" progId="Equation.DSMT4">
                  <p:embed/>
                </p:oleObj>
              </mc:Choice>
              <mc:Fallback>
                <p:oleObj name="Equation" r:id="rId11" imgW="1434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016" y="2253726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319632" y="225372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3" imgW="723600" imgH="838080" progId="Equation.DSMT4">
                  <p:embed/>
                </p:oleObj>
              </mc:Choice>
              <mc:Fallback>
                <p:oleObj name="Equation" r:id="rId13" imgW="723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632" y="225372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925704" y="3159456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53904" y="3186752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is larger: 		  How much larger?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99"/>
              </a:solidFill>
            </a:endParaRP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99"/>
              </a:solidFill>
            </a:endParaRPr>
          </a:p>
          <a:p>
            <a:endParaRPr lang="en-US" dirty="0"/>
          </a:p>
          <a:p>
            <a:pPr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      </a:t>
            </a:r>
            <a:r>
              <a:rPr lang="en-US" dirty="0">
                <a:solidFill>
                  <a:srgbClr val="FF0000"/>
                </a:solidFill>
              </a:rPr>
              <a:t>is larger than      </a:t>
            </a:r>
            <a:r>
              <a:rPr lang="en-US" dirty="0"/>
              <a:t>since </a:t>
            </a:r>
            <a:r>
              <a:rPr lang="en-US" dirty="0">
                <a:solidFill>
                  <a:srgbClr val="FF00FF"/>
                </a:solidFill>
              </a:rPr>
              <a:t>33</a:t>
            </a:r>
            <a:r>
              <a:rPr lang="en-US" dirty="0"/>
              <a:t> is larger than </a:t>
            </a:r>
            <a:r>
              <a:rPr lang="en-US" dirty="0">
                <a:solidFill>
                  <a:srgbClr val="FF00FF"/>
                </a:solidFill>
              </a:rPr>
              <a:t>32</a:t>
            </a:r>
            <a:r>
              <a:rPr lang="en-US" dirty="0"/>
              <a:t>. </a:t>
            </a:r>
            <a:endParaRPr lang="en-US" b="1" dirty="0">
              <a:solidFill>
                <a:srgbClr val="000099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306158" y="3189642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158" y="3189642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135422" y="3189642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1066680" imgH="838080" progId="Equation.DSMT4">
                  <p:embed/>
                </p:oleObj>
              </mc:Choice>
              <mc:Fallback>
                <p:oleObj name="Equation" r:id="rId5" imgW="10666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22" y="3189642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graphicFrame>
        <p:nvGraphicFramePr>
          <p:cNvPr id="308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932920"/>
              </p:ext>
            </p:extLst>
          </p:nvPr>
        </p:nvGraphicFramePr>
        <p:xfrm>
          <a:off x="2819400" y="11430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7" imgW="1396800" imgH="838080" progId="Equation.DSMT4">
                  <p:embed/>
                </p:oleObj>
              </mc:Choice>
              <mc:Fallback>
                <p:oleObj name="Equation" r:id="rId7" imgW="139680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1430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728801"/>
              </p:ext>
            </p:extLst>
          </p:nvPr>
        </p:nvGraphicFramePr>
        <p:xfrm>
          <a:off x="1017588" y="266700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9" imgW="2539800" imgH="291960" progId="Equation.DSMT4">
                  <p:embed/>
                </p:oleObj>
              </mc:Choice>
              <mc:Fallback>
                <p:oleObj name="Equation" r:id="rId9" imgW="2539800" imgH="29196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2667000"/>
                        <a:ext cx="2540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35" name="Object 11"/>
          <p:cNvGraphicFramePr>
            <a:graphicFrameLocks noChangeAspect="1"/>
          </p:cNvGraphicFramePr>
          <p:nvPr/>
        </p:nvGraphicFramePr>
        <p:xfrm>
          <a:off x="955675" y="442024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1" imgW="419100" imgH="838200" progId="Equation.DSMT4">
                  <p:embed/>
                </p:oleObj>
              </mc:Choice>
              <mc:Fallback>
                <p:oleObj name="Equation" r:id="rId11" imgW="4191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675" y="442024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36" name="Object 12"/>
          <p:cNvGraphicFramePr>
            <a:graphicFrameLocks noChangeAspect="1"/>
          </p:cNvGraphicFramePr>
          <p:nvPr/>
        </p:nvGraphicFramePr>
        <p:xfrm>
          <a:off x="3442648" y="4454856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3" imgW="381000" imgH="838200" progId="Equation.DSMT4">
                  <p:embed/>
                </p:oleObj>
              </mc:Choice>
              <mc:Fallback>
                <p:oleObj name="Equation" r:id="rId13" imgW="381000" imgH="838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2648" y="4454856"/>
                        <a:ext cx="38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22642" y="3189642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5" imgW="749160" imgH="838080" progId="Equation.DSMT4">
                  <p:embed/>
                </p:oleObj>
              </mc:Choice>
              <mc:Fallback>
                <p:oleObj name="Equation" r:id="rId15" imgW="749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42" y="3189642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275242" y="318874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7" imgW="723600" imgH="838080" progId="Equation.DSMT4">
                  <p:embed/>
                </p:oleObj>
              </mc:Choice>
              <mc:Fallback>
                <p:oleObj name="Equation" r:id="rId17" imgW="723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5242" y="318874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044116" y="3450516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19" imgW="558720" imgH="304560" progId="Equation.DSMT4">
                  <p:embed/>
                </p:oleObj>
              </mc:Choice>
              <mc:Fallback>
                <p:oleObj name="Equation" r:id="rId19" imgW="5587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4116" y="3450516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663426" y="3189642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21" imgW="419040" imgH="838080" progId="Equation.DSMT4">
                  <p:embed/>
                </p:oleObj>
              </mc:Choice>
              <mc:Fallback>
                <p:oleObj name="Equation" r:id="rId21" imgW="41904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426" y="3189642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231352" y="318964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23" imgW="723600" imgH="838080" progId="Equation.DSMT4">
                  <p:embed/>
                </p:oleObj>
              </mc:Choice>
              <mc:Fallback>
                <p:oleObj name="Equation" r:id="rId23" imgW="7236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352" y="318964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306183" name="Object 7"/>
          <p:cNvGraphicFramePr>
            <a:graphicFrameLocks noChangeAspect="1"/>
          </p:cNvGraphicFramePr>
          <p:nvPr/>
        </p:nvGraphicFramePr>
        <p:xfrm>
          <a:off x="3200400" y="2590800"/>
          <a:ext cx="274320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2743200" imgH="838200" progId="Equation.DSMT4">
                  <p:embed/>
                </p:oleObj>
              </mc:Choice>
              <mc:Fallback>
                <p:oleObj name="Equation" r:id="rId3" imgW="27432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90800"/>
                        <a:ext cx="2743201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7200" y="1372494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1447560" imgH="838080" progId="Equation.DSMT4">
                  <p:embed/>
                </p:oleObj>
              </mc:Choice>
              <mc:Fallback>
                <p:oleObj name="Equation" r:id="rId5" imgW="1447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2494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38168" y="1372494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168" y="1372494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396726" y="13716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6726" y="13716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Arrange 		          in order, from smallest to </a:t>
            </a:r>
          </a:p>
          <a:p>
            <a:pPr>
              <a:spcBef>
                <a:spcPts val="1800"/>
              </a:spcBef>
            </a:pPr>
            <a:r>
              <a:rPr lang="en-US" dirty="0"/>
              <a:t>largest.  Then find the difference between the smallest and the largest.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  <a:endParaRPr lang="en-US" dirty="0"/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LCD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30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44065" name="Object 1"/>
          <p:cNvGraphicFramePr>
            <a:graphicFrameLocks noChangeAspect="1"/>
          </p:cNvGraphicFramePr>
          <p:nvPr/>
        </p:nvGraphicFramePr>
        <p:xfrm>
          <a:off x="1779896" y="1135040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2235200" imgH="838200" progId="Equation.DSMT4">
                  <p:embed/>
                </p:oleObj>
              </mc:Choice>
              <mc:Fallback>
                <p:oleObj name="Equation" r:id="rId3" imgW="22352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896" y="1135040"/>
                        <a:ext cx="223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21748" y="4224168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736560" imgH="838080" progId="Equation.DSMT4">
                  <p:embed/>
                </p:oleObj>
              </mc:Choice>
              <mc:Fallback>
                <p:oleObj name="Equation" r:id="rId5" imgW="736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48" y="4224168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223274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1079280" imgH="838080" progId="Equation.DSMT4">
                  <p:embed/>
                </p:oleObj>
              </mc:Choice>
              <mc:Fallback>
                <p:oleObj name="Equation" r:id="rId7" imgW="1079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23274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06126" y="4223274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825480" imgH="838080" progId="Equation.DSMT4">
                  <p:embed/>
                </p:oleObj>
              </mc:Choice>
              <mc:Fallback>
                <p:oleObj name="Equation" r:id="rId9" imgW="825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126" y="4223274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97432" y="422327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431640" imgH="838080" progId="Equation.DSMT4">
                  <p:embed/>
                </p:oleObj>
              </mc:Choice>
              <mc:Fallback>
                <p:oleObj name="Equation" r:id="rId11" imgW="431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432" y="422327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946186" y="4224168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3" imgW="1079280" imgH="838080" progId="Equation.DSMT4">
                  <p:embed/>
                </p:oleObj>
              </mc:Choice>
              <mc:Fallback>
                <p:oleObj name="Equation" r:id="rId13" imgW="1079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186" y="4224168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063416" y="4223274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5" imgW="825480" imgH="838080" progId="Equation.DSMT4">
                  <p:embed/>
                </p:oleObj>
              </mc:Choice>
              <mc:Fallback>
                <p:oleObj name="Equation" r:id="rId15" imgW="825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3416" y="4223274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154722" y="4224168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7" imgW="419040" imgH="838080" progId="Equation.DSMT4">
                  <p:embed/>
                </p:oleObj>
              </mc:Choice>
              <mc:Fallback>
                <p:oleObj name="Equation" r:id="rId17" imgW="4190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22" y="4224168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6607884" y="4224168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9" imgW="1066680" imgH="838080" progId="Equation.DSMT4">
                  <p:embed/>
                </p:oleObj>
              </mc:Choice>
              <mc:Fallback>
                <p:oleObj name="Equation" r:id="rId19" imgW="10666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7884" y="4224168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7702026" y="422416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1" imgW="723600" imgH="838080" progId="Equation.DSMT4">
                  <p:embed/>
                </p:oleObj>
              </mc:Choice>
              <mc:Fallback>
                <p:oleObj name="Equation" r:id="rId21" imgW="7236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2026" y="422416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c. </a:t>
            </a:r>
            <a:r>
              <a:rPr lang="en-US" dirty="0"/>
              <a:t>Smallest to largest: </a:t>
            </a:r>
          </a:p>
        </p:txBody>
      </p:sp>
      <p:graphicFrame>
        <p:nvGraphicFramePr>
          <p:cNvPr id="322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852537"/>
              </p:ext>
            </p:extLst>
          </p:nvPr>
        </p:nvGraphicFramePr>
        <p:xfrm>
          <a:off x="3797300" y="11430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1612900" imgH="838200" progId="Equation.DSMT4">
                  <p:embed/>
                </p:oleObj>
              </mc:Choice>
              <mc:Fallback>
                <p:oleObj name="Equation" r:id="rId3" imgW="16129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114300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3400" y="22860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1600200" imgH="838080" progId="Equation.DSMT4">
                  <p:embed/>
                </p:oleObj>
              </mc:Choice>
              <mc:Fallback>
                <p:oleObj name="Equation" r:id="rId5" imgW="1600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179468" y="22860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468" y="22860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41910" y="2286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910" y="22860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383442" y="2286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711000" imgH="838080" progId="Equation.DSMT4">
                  <p:embed/>
                </p:oleObj>
              </mc:Choice>
              <mc:Fallback>
                <p:oleObj name="Equation" r:id="rId11" imgW="711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3442" y="2286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243</Words>
  <Application>Microsoft Office PowerPoint</Application>
  <PresentationFormat>On-screen Show (4:3)</PresentationFormat>
  <Paragraphs>100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3.6</vt:lpstr>
      <vt:lpstr>Objectives</vt:lpstr>
      <vt:lpstr>Comparing Two or More Fractions </vt:lpstr>
      <vt:lpstr>Example 1</vt:lpstr>
      <vt:lpstr>Example 1 (cont.)</vt:lpstr>
      <vt:lpstr>Example 2</vt:lpstr>
      <vt:lpstr>Example 2 (cont.)</vt:lpstr>
      <vt:lpstr>Example 3</vt:lpstr>
      <vt:lpstr>Example 3 (cont.)</vt:lpstr>
      <vt:lpstr>Using the Rules for Order of Operations with Fractions </vt:lpstr>
      <vt:lpstr>Using the Rules for Order of Operations with Fractions </vt:lpstr>
      <vt:lpstr>Example 4</vt:lpstr>
      <vt:lpstr>Example 4 (cont.)</vt:lpstr>
      <vt:lpstr>Example 5</vt:lpstr>
      <vt:lpstr>Example 6</vt:lpstr>
      <vt:lpstr>Example 7</vt:lpstr>
      <vt:lpstr>Example 7 (cont.)</vt:lpstr>
      <vt:lpstr>Completion Example 8</vt:lpstr>
      <vt:lpstr>Completion Example 8 (cont.)</vt:lpstr>
      <vt:lpstr>Completion Example 9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45</cp:revision>
  <dcterms:created xsi:type="dcterms:W3CDTF">2013-04-26T14:43:13Z</dcterms:created>
  <dcterms:modified xsi:type="dcterms:W3CDTF">2016-10-03T15:20:52Z</dcterms:modified>
</cp:coreProperties>
</file>