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F6E5C-0E5D-4CAE-A05F-81DB58CE679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A229E9-2E0A-43FC-8FD0-650BE7EF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24" Type="http://schemas.openxmlformats.org/officeDocument/2006/relationships/image" Target="../media/image39.wmf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38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  to a mixed number.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</a:p>
          <a:p>
            <a:r>
              <a:rPr lang="en-US" dirty="0"/>
              <a:t>Divide 29 by 4:</a:t>
            </a:r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1779896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896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/>
        </p:nvGraphicFramePr>
        <p:xfrm>
          <a:off x="2711450" y="3254992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736560" imgH="901440" progId="Equation.DSMT4">
                  <p:embed/>
                </p:oleObj>
              </mc:Choice>
              <mc:Fallback>
                <p:oleObj name="Equation" r:id="rId5" imgW="736560" imgH="901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3254992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3549650" y="3796352"/>
            <a:ext cx="457200" cy="1588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150056" y="336644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431640" imgH="838080" progId="Equation.DSMT4">
                  <p:embed/>
                </p:oleObj>
              </mc:Choice>
              <mc:Fallback>
                <p:oleObj name="Equation" r:id="rId7" imgW="431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056" y="336644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634552" y="33528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9" imgW="1028520" imgH="838080" progId="Equation.DSMT4">
                  <p:embed/>
                </p:oleObj>
              </mc:Choice>
              <mc:Fallback>
                <p:oleObj name="Equation" r:id="rId9" imgW="1028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4552" y="33528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674056" y="3352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1" imgW="749160" imgH="838080" progId="Equation.DSMT4">
                  <p:embed/>
                </p:oleObj>
              </mc:Choice>
              <mc:Fallback>
                <p:oleObj name="Equation" r:id="rId11" imgW="749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4056" y="33528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061648" y="4128448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3" imgW="380880" imgH="406080" progId="Equation.DSMT4">
                  <p:embed/>
                </p:oleObj>
              </mc:Choice>
              <mc:Fallback>
                <p:oleObj name="Equation" r:id="rId13" imgW="3808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648" y="4128448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249304" y="4724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304" y="47244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227696" y="3249304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7" imgW="203040" imgH="279360" progId="Equation.DSMT4">
                  <p:embed/>
                </p:oleObj>
              </mc:Choice>
              <mc:Fallback>
                <p:oleObj name="Equation" r:id="rId17" imgW="2030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696" y="3249304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  to a mixed number.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</a:p>
          <a:p>
            <a:r>
              <a:rPr lang="en-US" dirty="0"/>
              <a:t>Divide 59 by 3:</a:t>
            </a:r>
          </a:p>
        </p:txBody>
      </p:sp>
      <p:graphicFrame>
        <p:nvGraphicFramePr>
          <p:cNvPr id="115714" name="Object 2"/>
          <p:cNvGraphicFramePr>
            <a:graphicFrameLocks noChangeAspect="1"/>
          </p:cNvGraphicFramePr>
          <p:nvPr/>
        </p:nvGraphicFramePr>
        <p:xfrm>
          <a:off x="1765300" y="11430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444307" imgH="837836" progId="Equation.DSMT4">
                  <p:embed/>
                </p:oleObj>
              </mc:Choice>
              <mc:Fallback>
                <p:oleObj name="Equation" r:id="rId3" imgW="444307" imgH="8378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11430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3567752" y="3489016"/>
            <a:ext cx="457200" cy="1588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191000" y="30480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0480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672652" y="30480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1180800" imgH="838080" progId="Equation.DSMT4">
                  <p:embed/>
                </p:oleObj>
              </mc:Choice>
              <mc:Fallback>
                <p:oleObj name="Equation" r:id="rId7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652" y="30480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867400" y="30480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901440" imgH="838080" progId="Equation.DSMT4">
                  <p:embed/>
                </p:oleObj>
              </mc:Choice>
              <mc:Fallback>
                <p:oleObj name="Equation" r:id="rId9" imgW="901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0480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048000" y="3763368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380880" imgH="406080" progId="Equation.DSMT4">
                  <p:embed/>
                </p:oleObj>
              </mc:Choice>
              <mc:Fallback>
                <p:oleObj name="Equation" r:id="rId11" imgW="3808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63368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048000" y="435136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3" imgW="380880" imgH="291960" progId="Equation.DSMT4">
                  <p:embed/>
                </p:oleObj>
              </mc:Choice>
              <mc:Fallback>
                <p:oleObj name="Equation" r:id="rId13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35136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061648" y="4816520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5" imgW="368280" imgH="393480" progId="Equation.DSMT4">
                  <p:embed/>
                </p:oleObj>
              </mc:Choice>
              <mc:Fallback>
                <p:oleObj name="Equation" r:id="rId15" imgW="3682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648" y="4816520"/>
                        <a:ext cx="368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214048" y="54045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540451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3048000" y="2936544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36544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2735240" y="2993408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21" imgW="736560" imgH="901440" progId="Equation.DSMT4">
                  <p:embed/>
                </p:oleObj>
              </mc:Choice>
              <mc:Fallback>
                <p:oleObj name="Equation" r:id="rId21" imgW="736560" imgH="901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2993408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3214048" y="293654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293654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Improper Fractions to Mixed Numbers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Changing an improper fraction to a mixed number is not the same as reducing an improper fraction. </a:t>
            </a:r>
            <a:r>
              <a:rPr lang="en-US" b="1" dirty="0">
                <a:solidFill>
                  <a:srgbClr val="C00000"/>
                </a:solidFill>
              </a:rPr>
              <a:t>Reducing</a:t>
            </a:r>
            <a:r>
              <a:rPr lang="en-US" dirty="0">
                <a:solidFill>
                  <a:srgbClr val="000000"/>
                </a:solidFill>
              </a:rPr>
              <a:t> involves finding common factors in the numerator and denominator</a:t>
            </a:r>
            <a:r>
              <a:rPr lang="en-US" b="1" dirty="0">
                <a:solidFill>
                  <a:srgbClr val="000000"/>
                </a:solidFill>
              </a:rPr>
              <a:t>. </a:t>
            </a:r>
            <a:r>
              <a:rPr lang="en-US" b="1" dirty="0">
                <a:solidFill>
                  <a:srgbClr val="C00000"/>
                </a:solidFill>
              </a:rPr>
              <a:t>Changing to a mixed number</a:t>
            </a:r>
            <a:r>
              <a:rPr lang="en-US" dirty="0">
                <a:solidFill>
                  <a:srgbClr val="000000"/>
                </a:solidFill>
              </a:rPr>
              <a:t> involves division of the numerator by the denominator. Common factors are not involved. In any case, the fraction part of a mixed number should be in reduced form. To ensure this, we can follow either of the following two procedures</a:t>
            </a:r>
            <a:r>
              <a:rPr lang="en-US" b="1" dirty="0">
                <a:solidFill>
                  <a:srgbClr val="000000"/>
                </a:solidFill>
              </a:rPr>
              <a:t>: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Improper Fractions to Mixed Numbers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Note (cont.)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Reduce the improper fraction first, and then change this fraction to a mixed number.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Change the improper fraction to a mixed number first, and then reduce the fraction part.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customer at a supermarket deli ordered the following </a:t>
            </a:r>
          </a:p>
          <a:p>
            <a:pPr>
              <a:lnSpc>
                <a:spcPct val="150000"/>
              </a:lnSpc>
            </a:pPr>
            <a:r>
              <a:rPr lang="en-US" dirty="0"/>
              <a:t>amounts of sliced meats:      pound of roast beef, </a:t>
            </a:r>
          </a:p>
          <a:p>
            <a:pPr>
              <a:lnSpc>
                <a:spcPct val="150000"/>
              </a:lnSpc>
            </a:pPr>
            <a:r>
              <a:rPr lang="en-US" dirty="0"/>
              <a:t>     pound of turkey,     pound of salami, and     pound of boiled ham. What was the total amount of meat </a:t>
            </a:r>
          </a:p>
          <a:p>
            <a:pPr>
              <a:spcBef>
                <a:spcPts val="0"/>
              </a:spcBef>
            </a:pPr>
            <a:r>
              <a:rPr lang="en-US" dirty="0"/>
              <a:t>purchased? (Express the answer as a mixed number.) </a:t>
            </a:r>
          </a:p>
        </p:txBody>
      </p:sp>
      <p:graphicFrame>
        <p:nvGraphicFramePr>
          <p:cNvPr id="116738" name="Object 2"/>
          <p:cNvGraphicFramePr>
            <a:graphicFrameLocks noChangeAspect="1"/>
          </p:cNvGraphicFramePr>
          <p:nvPr/>
        </p:nvGraphicFramePr>
        <p:xfrm>
          <a:off x="4294872" y="178364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872" y="178364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39" name="Object 3"/>
          <p:cNvGraphicFramePr>
            <a:graphicFrameLocks noChangeAspect="1"/>
          </p:cNvGraphicFramePr>
          <p:nvPr/>
        </p:nvGraphicFramePr>
        <p:xfrm>
          <a:off x="562968" y="2485364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279400" imgH="838200" progId="Equation.DSMT4">
                  <p:embed/>
                </p:oleObj>
              </mc:Choice>
              <mc:Fallback>
                <p:oleObj name="Equation" r:id="rId5" imgW="2794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968" y="2485364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0" name="Object 4"/>
          <p:cNvGraphicFramePr>
            <a:graphicFrameLocks noChangeAspect="1"/>
          </p:cNvGraphicFramePr>
          <p:nvPr/>
        </p:nvGraphicFramePr>
        <p:xfrm>
          <a:off x="3386912" y="249674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7" imgW="266584" imgH="837836" progId="Equation.DSMT4">
                  <p:embed/>
                </p:oleObj>
              </mc:Choice>
              <mc:Fallback>
                <p:oleObj name="Equation" r:id="rId7" imgW="266584" imgH="83783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912" y="249674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1" name="Object 5"/>
          <p:cNvGraphicFramePr>
            <a:graphicFrameLocks noChangeAspect="1"/>
          </p:cNvGraphicFramePr>
          <p:nvPr/>
        </p:nvGraphicFramePr>
        <p:xfrm>
          <a:off x="6842832" y="249674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9" imgW="253890" imgH="837836" progId="Equation.DSMT4">
                  <p:embed/>
                </p:oleObj>
              </mc:Choice>
              <mc:Fallback>
                <p:oleObj name="Equation" r:id="rId9" imgW="253890" imgH="83783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832" y="249674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To find the total amount of meat purchased, we </a:t>
            </a:r>
            <a:r>
              <a:rPr lang="en-US" b="1" dirty="0"/>
              <a:t>add </a:t>
            </a:r>
            <a:r>
              <a:rPr lang="en-US" dirty="0"/>
              <a:t>the individual amounts. From Section 3.4, we know that to add fractions, we need a common denominator. The LCD is the least common multiple of the numbers 3, 4, 8, and 2: </a:t>
            </a:r>
            <a:r>
              <a:rPr lang="en-US" dirty="0">
                <a:solidFill>
                  <a:srgbClr val="000099"/>
                </a:solidFill>
              </a:rPr>
              <a:t>LCD = 2</a:t>
            </a:r>
            <a:r>
              <a:rPr lang="en-US" dirty="0">
                <a:solidFill>
                  <a:srgbClr val="000099"/>
                </a:solidFill>
                <a:sym typeface="Symbol"/>
              </a:rPr>
              <a:t> 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  <a:sym typeface="Symbol"/>
              </a:rPr>
              <a:t> 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  <a:sym typeface="Symbol"/>
              </a:rPr>
              <a:t>  </a:t>
            </a:r>
            <a:r>
              <a:rPr lang="en-US" dirty="0">
                <a:solidFill>
                  <a:srgbClr val="000099"/>
                </a:solidFill>
              </a:rPr>
              <a:t>3 = 24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113214" y="1397598"/>
            <a:ext cx="265176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CEEBE8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64190" y="1392222"/>
            <a:ext cx="36576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CEEBE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92358" y="1396704"/>
            <a:ext cx="265176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CEEBE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7200" y="1404768"/>
            <a:ext cx="265176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CEEBE8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The total purchase was          pounds of meat. </a:t>
            </a:r>
          </a:p>
        </p:txBody>
      </p:sp>
      <p:graphicFrame>
        <p:nvGraphicFramePr>
          <p:cNvPr id="117763" name="Object 3"/>
          <p:cNvGraphicFramePr>
            <a:graphicFrameLocks noChangeAspect="1"/>
          </p:cNvGraphicFramePr>
          <p:nvPr/>
        </p:nvGraphicFramePr>
        <p:xfrm>
          <a:off x="3949700" y="434629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622030" imgH="837836" progId="Equation.DSMT4">
                  <p:embed/>
                </p:oleObj>
              </mc:Choice>
              <mc:Fallback>
                <p:oleObj name="Equation" r:id="rId3" imgW="622030" imgH="83783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434629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717344" y="13716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1866600" imgH="838080" progId="Equation.DSMT4">
                  <p:embed/>
                </p:oleObj>
              </mc:Choice>
              <mc:Fallback>
                <p:oleObj name="Equation" r:id="rId5" imgW="1866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344" y="13716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616656" y="1371600"/>
          <a:ext cx="382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3822480" imgH="838080" progId="Equation.DSMT4">
                  <p:embed/>
                </p:oleObj>
              </mc:Choice>
              <mc:Fallback>
                <p:oleObj name="Equation" r:id="rId7" imgW="38224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656" y="1371600"/>
                        <a:ext cx="382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605852" y="2362200"/>
          <a:ext cx="285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9" imgW="2857320" imgH="838080" progId="Equation.DSMT4">
                  <p:embed/>
                </p:oleObj>
              </mc:Choice>
              <mc:Fallback>
                <p:oleObj name="Equation" r:id="rId9" imgW="2857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852" y="2362200"/>
                        <a:ext cx="285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608696" y="3325504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1" imgW="711000" imgH="838080" progId="Equation.DSMT4">
                  <p:embed/>
                </p:oleObj>
              </mc:Choice>
              <mc:Fallback>
                <p:oleObj name="Equation" r:id="rId11" imgW="711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696" y="3325504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357048" y="332550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13" imgW="901440" imgH="838080" progId="Equation.DSMT4">
                  <p:embed/>
                </p:oleObj>
              </mc:Choice>
              <mc:Fallback>
                <p:oleObj name="Equation" r:id="rId13" imgW="9014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048" y="3325504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Reduce to lowest terms.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Change to a mixed number.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Change to an improper fraction.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18786" name="Object 2"/>
          <p:cNvGraphicFramePr>
            <a:graphicFrameLocks noChangeAspect="1"/>
          </p:cNvGraphicFramePr>
          <p:nvPr/>
        </p:nvGraphicFramePr>
        <p:xfrm>
          <a:off x="698500" y="1828800"/>
          <a:ext cx="501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5016500" imgH="838200" progId="Equation.DSMT4">
                  <p:embed/>
                </p:oleObj>
              </mc:Choice>
              <mc:Fallback>
                <p:oleObj name="Equation" r:id="rId3" imgW="50165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828800"/>
                        <a:ext cx="501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7" name="Object 3"/>
          <p:cNvGraphicFramePr>
            <a:graphicFrameLocks noChangeAspect="1"/>
          </p:cNvGraphicFramePr>
          <p:nvPr/>
        </p:nvGraphicFramePr>
        <p:xfrm>
          <a:off x="703262" y="3429000"/>
          <a:ext cx="501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5" imgW="5016500" imgH="838200" progId="Equation.DSMT4">
                  <p:embed/>
                </p:oleObj>
              </mc:Choice>
              <mc:Fallback>
                <p:oleObj name="Equation" r:id="rId5" imgW="5016500" imgH="838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2" y="3429000"/>
                        <a:ext cx="501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/>
        </p:nvGraphicFramePr>
        <p:xfrm>
          <a:off x="698500" y="4953000"/>
          <a:ext cx="539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7" imgW="5397500" imgH="838200" progId="Equation.DSMT4">
                  <p:embed/>
                </p:oleObj>
              </mc:Choice>
              <mc:Fallback>
                <p:oleObj name="Equation" r:id="rId7" imgW="53975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4953000"/>
                        <a:ext cx="539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9810" name="Object 2"/>
          <p:cNvGraphicFramePr>
            <a:graphicFrameLocks noChangeAspect="1"/>
          </p:cNvGraphicFramePr>
          <p:nvPr/>
        </p:nvGraphicFramePr>
        <p:xfrm>
          <a:off x="685800" y="1295400"/>
          <a:ext cx="5181600" cy="32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5181600" imgH="3225800" progId="Equation.DSMT4">
                  <p:embed/>
                </p:oleObj>
              </mc:Choice>
              <mc:Fallback>
                <p:oleObj name="Equation" r:id="rId3" imgW="5181600" imgH="3225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5181600" cy="322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that a mixed number is the sum of a whole number and a fraction.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change a mixed number to the form of an improper fraction.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change an improper fraction to the form of a mixed number.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difference between reducing an improper fraction and changing it to a mixed number.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Mixed Numbers to Fraction Form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To change a mixed number to an improper fraction, add the whole number and the fraction. Remember that a whole number can be written in fraction form with denominator 1.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186752" y="1953904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00400" y="3124200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each mixed number to an improper fraction. 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3400" y="19812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952200" imgH="838080" progId="Equation.DSMT4">
                  <p:embed/>
                </p:oleObj>
              </mc:Choice>
              <mc:Fallback>
                <p:oleObj name="Equation" r:id="rId3" imgW="952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524000" y="1981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1015920" imgH="838080" progId="Equation.DSMT4">
                  <p:embed/>
                </p:oleObj>
              </mc:Choice>
              <mc:Fallback>
                <p:oleObj name="Equation" r:id="rId5" imgW="10159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812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77152" y="1967552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1447560" imgH="838080" progId="Equation.DSMT4">
                  <p:embed/>
                </p:oleObj>
              </mc:Choice>
              <mc:Fallback>
                <p:oleObj name="Equation" r:id="rId7" imgW="1447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152" y="1967552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087504" y="198120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1244520" imgH="838080" progId="Equation.DSMT4">
                  <p:embed/>
                </p:oleObj>
              </mc:Choice>
              <mc:Fallback>
                <p:oleObj name="Equation" r:id="rId9" imgW="1244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504" y="198120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363568" y="1967552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698400" imgH="838080" progId="Equation.DSMT4">
                  <p:embed/>
                </p:oleObj>
              </mc:Choice>
              <mc:Fallback>
                <p:oleObj name="Equation" r:id="rId11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3568" y="1967552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33400" y="3173104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3" imgW="939600" imgH="838080" progId="Equation.DSMT4">
                  <p:embed/>
                </p:oleObj>
              </mc:Choice>
              <mc:Fallback>
                <p:oleObj name="Equation" r:id="rId13" imgW="939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73104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510352" y="3165144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5" imgW="1002960" imgH="838080" progId="Equation.DSMT4">
                  <p:embed/>
                </p:oleObj>
              </mc:Choice>
              <mc:Fallback>
                <p:oleObj name="Equation" r:id="rId15" imgW="1002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3165144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63504" y="3173104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7" imgW="1447560" imgH="838080" progId="Equation.DSMT4">
                  <p:embed/>
                </p:oleObj>
              </mc:Choice>
              <mc:Fallback>
                <p:oleObj name="Equation" r:id="rId17" imgW="14475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504" y="3173104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052248" y="3181064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9" imgW="1244520" imgH="838080" progId="Equation.DSMT4">
                  <p:embed/>
                </p:oleObj>
              </mc:Choice>
              <mc:Fallback>
                <p:oleObj name="Equation" r:id="rId19" imgW="12445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248" y="3181064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334000" y="317310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21" imgW="698400" imgH="838080" progId="Equation.DSMT4">
                  <p:embed/>
                </p:oleObj>
              </mc:Choice>
              <mc:Fallback>
                <p:oleObj name="Equation" r:id="rId21" imgW="6984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17310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Mixed Numbers to Fraction Form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Shortcut for Changing Mixed Numbers to </a:t>
            </a:r>
          </a:p>
          <a:p>
            <a:pPr marL="463550" indent="-463550" algn="ctr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Fraction Form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Multiply the whole number by the denominator of the fraction part.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Add the numerator of the fraction part to this product.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Write this sum over the denominator of the fraction.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 to an improper fraction.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</a:p>
          <a:p>
            <a:r>
              <a:rPr lang="en-US" dirty="0"/>
              <a:t>Multiply </a:t>
            </a:r>
            <a:r>
              <a:rPr lang="en-US" dirty="0">
                <a:solidFill>
                  <a:srgbClr val="000099"/>
                </a:solidFill>
              </a:rPr>
              <a:t>5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dirty="0">
                <a:solidFill>
                  <a:srgbClr val="000099"/>
                </a:solidFill>
              </a:rPr>
              <a:t> 3 = 15 </a:t>
            </a:r>
            <a:r>
              <a:rPr lang="en-US" dirty="0"/>
              <a:t>and add 2:	</a:t>
            </a:r>
            <a:r>
              <a:rPr lang="en-US" dirty="0">
                <a:solidFill>
                  <a:srgbClr val="000099"/>
                </a:solidFill>
              </a:rPr>
              <a:t>15 + 2 = </a:t>
            </a:r>
            <a:r>
              <a:rPr lang="en-US" dirty="0">
                <a:solidFill>
                  <a:srgbClr val="FF00FF"/>
                </a:solidFill>
              </a:rPr>
              <a:t>17</a:t>
            </a:r>
            <a:r>
              <a:rPr lang="en-US" dirty="0"/>
              <a:t> </a:t>
            </a:r>
          </a:p>
          <a:p>
            <a:pPr>
              <a:lnSpc>
                <a:spcPct val="200000"/>
              </a:lnSpc>
            </a:pPr>
            <a:r>
              <a:rPr lang="en-US" dirty="0"/>
              <a:t>Write 17 over the denominator 3: </a:t>
            </a: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703696" y="1140177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457200" imgH="838200" progId="Equation.DSMT4">
                  <p:embed/>
                </p:oleObj>
              </mc:Choice>
              <mc:Fallback>
                <p:oleObj name="Equation" r:id="rId3" imgW="4572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140177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500048" y="318675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048" y="318675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970896" y="32004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698400" imgH="838080" progId="Equation.DSMT4">
                  <p:embed/>
                </p:oleObj>
              </mc:Choice>
              <mc:Fallback>
                <p:oleObj name="Equation" r:id="rId7" imgW="698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896" y="32004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   to an improper fraction.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</a:p>
          <a:p>
            <a:r>
              <a:rPr lang="en-US" dirty="0"/>
              <a:t>Multiply </a:t>
            </a:r>
            <a:r>
              <a:rPr lang="en-US" dirty="0">
                <a:solidFill>
                  <a:srgbClr val="000099"/>
                </a:solidFill>
              </a:rPr>
              <a:t>10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dirty="0">
                <a:solidFill>
                  <a:srgbClr val="000099"/>
                </a:solidFill>
              </a:rPr>
              <a:t> 6 = 60 </a:t>
            </a:r>
            <a:r>
              <a:rPr lang="en-US" dirty="0"/>
              <a:t>and add 9:  	</a:t>
            </a:r>
            <a:r>
              <a:rPr lang="en-US" dirty="0">
                <a:solidFill>
                  <a:srgbClr val="000099"/>
                </a:solidFill>
              </a:rPr>
              <a:t>60 + 9 = </a:t>
            </a:r>
            <a:r>
              <a:rPr lang="en-US" dirty="0">
                <a:solidFill>
                  <a:srgbClr val="FF00FF"/>
                </a:solidFill>
              </a:rPr>
              <a:t>69</a:t>
            </a:r>
            <a:r>
              <a:rPr lang="en-US" dirty="0"/>
              <a:t> </a:t>
            </a:r>
          </a:p>
          <a:p>
            <a:pPr>
              <a:lnSpc>
                <a:spcPct val="200000"/>
              </a:lnSpc>
            </a:pPr>
            <a:r>
              <a:rPr lang="en-US" dirty="0"/>
              <a:t>Write 69 over the denominator 10: </a:t>
            </a:r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/>
        </p:nvGraphicFramePr>
        <p:xfrm>
          <a:off x="1703696" y="1140177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634725" imgH="837836" progId="Equation.DSMT4">
                  <p:embed/>
                </p:oleObj>
              </mc:Choice>
              <mc:Fallback>
                <p:oleObj name="Equation" r:id="rId3" imgW="634725" imgH="83783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140177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701352" y="3186752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634680" imgH="838080" progId="Equation.DSMT4">
                  <p:embed/>
                </p:oleObj>
              </mc:Choice>
              <mc:Fallback>
                <p:oleObj name="Equation" r:id="rId5" imgW="634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1352" y="3186752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359856" y="3200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9856" y="3200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   to an improper fraction.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</a:p>
          <a:p>
            <a:r>
              <a:rPr lang="en-US" dirty="0"/>
              <a:t>Multiply </a:t>
            </a:r>
            <a:r>
              <a:rPr lang="en-US" dirty="0">
                <a:solidFill>
                  <a:srgbClr val="000099"/>
                </a:solidFill>
              </a:rPr>
              <a:t>11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dirty="0">
                <a:solidFill>
                  <a:srgbClr val="000099"/>
                </a:solidFill>
              </a:rPr>
              <a:t> 6 = ____ </a:t>
            </a:r>
            <a:r>
              <a:rPr lang="en-US" dirty="0"/>
              <a:t>and add 5</a:t>
            </a:r>
            <a:r>
              <a:rPr lang="en-US" dirty="0">
                <a:solidFill>
                  <a:srgbClr val="000099"/>
                </a:solidFill>
              </a:rPr>
              <a:t>:  ____ + ____ = ____</a:t>
            </a:r>
            <a:r>
              <a:rPr lang="en-US" dirty="0"/>
              <a:t>.</a:t>
            </a:r>
            <a:r>
              <a:rPr lang="en-US" dirty="0">
                <a:solidFill>
                  <a:srgbClr val="000099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dirty="0"/>
              <a:t>Write this sum, </a:t>
            </a:r>
            <a:r>
              <a:rPr lang="en-US" dirty="0">
                <a:solidFill>
                  <a:srgbClr val="000099"/>
                </a:solidFill>
              </a:rPr>
              <a:t>_____</a:t>
            </a:r>
            <a:r>
              <a:rPr lang="en-US" dirty="0"/>
              <a:t>, over the denominator, </a:t>
            </a:r>
            <a:r>
              <a:rPr lang="en-US" dirty="0">
                <a:solidFill>
                  <a:srgbClr val="000099"/>
                </a:solidFill>
              </a:rPr>
              <a:t>_____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dirty="0"/>
              <a:t>Therefore, </a:t>
            </a:r>
          </a:p>
        </p:txBody>
      </p:sp>
      <p:graphicFrame>
        <p:nvGraphicFramePr>
          <p:cNvPr id="113666" name="Object 2"/>
          <p:cNvGraphicFramePr>
            <a:graphicFrameLocks noChangeAspect="1"/>
          </p:cNvGraphicFramePr>
          <p:nvPr/>
        </p:nvGraphicFramePr>
        <p:xfrm>
          <a:off x="1703696" y="1120422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622030" imgH="837836" progId="Equation.DSMT4">
                  <p:embed/>
                </p:oleObj>
              </mc:Choice>
              <mc:Fallback>
                <p:oleObj name="Equation" r:id="rId3" imgW="622030" imgH="8378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120422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012744" y="2533936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66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0" y="25146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66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20000" y="25146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971800" y="32004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0" y="313438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graphicFrame>
        <p:nvGraphicFramePr>
          <p:cNvPr id="1136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251785"/>
              </p:ext>
            </p:extLst>
          </p:nvPr>
        </p:nvGraphicFramePr>
        <p:xfrm>
          <a:off x="3733800" y="45720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901440" imgH="838080" progId="Equation.DSMT4">
                  <p:embed/>
                </p:oleObj>
              </mc:Choice>
              <mc:Fallback>
                <p:oleObj name="Equation" r:id="rId5" imgW="90144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720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8" name="Object 4"/>
          <p:cNvGraphicFramePr>
            <a:graphicFrameLocks noChangeAspect="1"/>
          </p:cNvGraphicFramePr>
          <p:nvPr/>
        </p:nvGraphicFramePr>
        <p:xfrm>
          <a:off x="4749800" y="4572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7" imgW="431613" imgH="837836" progId="Equation.DSMT4">
                  <p:embed/>
                </p:oleObj>
              </mc:Choice>
              <mc:Fallback>
                <p:oleObj name="Equation" r:id="rId7" imgW="431613" imgH="83783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4572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587920" y="514634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Improper Fractions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To Change an Improper Fraction to a Mixed Number: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Divide the numerator by the denominator to find the whole number part of the mixed number.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 	</a:t>
            </a:r>
            <a:r>
              <a:rPr lang="en-US" dirty="0">
                <a:solidFill>
                  <a:srgbClr val="000000"/>
                </a:solidFill>
              </a:rPr>
              <a:t>Write the remainder over the denominator as the fraction part of the mixed number. (Note that this fraction part will always be less than 1.)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521</Words>
  <Application>Microsoft Office PowerPoint</Application>
  <PresentationFormat>On-screen Show (4:3)</PresentationFormat>
  <Paragraphs>85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Symbol</vt:lpstr>
      <vt:lpstr>Courier New</vt:lpstr>
      <vt:lpstr>Office Theme</vt:lpstr>
      <vt:lpstr>Equation</vt:lpstr>
      <vt:lpstr>Section 4.1</vt:lpstr>
      <vt:lpstr>Objectives</vt:lpstr>
      <vt:lpstr>Changing Mixed Numbers to Fraction Form </vt:lpstr>
      <vt:lpstr>Example 1</vt:lpstr>
      <vt:lpstr>Changing Mixed Numbers to Fraction Form </vt:lpstr>
      <vt:lpstr>Example 2</vt:lpstr>
      <vt:lpstr>Example 3</vt:lpstr>
      <vt:lpstr>Completion Example 4</vt:lpstr>
      <vt:lpstr>Changing Improper Fractions to Mixed Numbers</vt:lpstr>
      <vt:lpstr>Example 5</vt:lpstr>
      <vt:lpstr>Example 6</vt:lpstr>
      <vt:lpstr>Changing Improper Fractions to Mixed Numbers</vt:lpstr>
      <vt:lpstr>Changing Improper Fractions to Mixed Numbers</vt:lpstr>
      <vt:lpstr>Example 7</vt:lpstr>
      <vt:lpstr>Example 7 (cont.)</vt:lpstr>
      <vt:lpstr>Example 7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43</cp:revision>
  <dcterms:created xsi:type="dcterms:W3CDTF">2013-04-26T14:43:13Z</dcterms:created>
  <dcterms:modified xsi:type="dcterms:W3CDTF">2016-10-03T15:23:11Z</dcterms:modified>
</cp:coreProperties>
</file>