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78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11" Type="http://schemas.openxmlformats.org/officeDocument/2006/relationships/image" Target="../media/image108.wmf"/><Relationship Id="rId5" Type="http://schemas.openxmlformats.org/officeDocument/2006/relationships/image" Target="../media/image102.wmf"/><Relationship Id="rId10" Type="http://schemas.openxmlformats.org/officeDocument/2006/relationships/image" Target="../media/image107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7.wmf"/><Relationship Id="rId1" Type="http://schemas.openxmlformats.org/officeDocument/2006/relationships/image" Target="../media/image11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3.wmf"/><Relationship Id="rId18" Type="http://schemas.openxmlformats.org/officeDocument/2006/relationships/image" Target="../media/image48.wmf"/><Relationship Id="rId3" Type="http://schemas.openxmlformats.org/officeDocument/2006/relationships/image" Target="../media/image33.wmf"/><Relationship Id="rId21" Type="http://schemas.openxmlformats.org/officeDocument/2006/relationships/image" Target="../media/image51.wmf"/><Relationship Id="rId7" Type="http://schemas.openxmlformats.org/officeDocument/2006/relationships/image" Target="../media/image37.wmf"/><Relationship Id="rId12" Type="http://schemas.openxmlformats.org/officeDocument/2006/relationships/image" Target="../media/image42.wmf"/><Relationship Id="rId17" Type="http://schemas.openxmlformats.org/officeDocument/2006/relationships/image" Target="../media/image47.wmf"/><Relationship Id="rId2" Type="http://schemas.openxmlformats.org/officeDocument/2006/relationships/image" Target="../media/image32.wmf"/><Relationship Id="rId16" Type="http://schemas.openxmlformats.org/officeDocument/2006/relationships/image" Target="../media/image46.wmf"/><Relationship Id="rId20" Type="http://schemas.openxmlformats.org/officeDocument/2006/relationships/image" Target="../media/image50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5" Type="http://schemas.openxmlformats.org/officeDocument/2006/relationships/image" Target="../media/image45.wmf"/><Relationship Id="rId10" Type="http://schemas.openxmlformats.org/officeDocument/2006/relationships/image" Target="../media/image40.wmf"/><Relationship Id="rId19" Type="http://schemas.openxmlformats.org/officeDocument/2006/relationships/image" Target="../media/image49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Relationship Id="rId14" Type="http://schemas.openxmlformats.org/officeDocument/2006/relationships/image" Target="../media/image44.wmf"/><Relationship Id="rId22" Type="http://schemas.openxmlformats.org/officeDocument/2006/relationships/image" Target="../media/image5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F40E8-5B15-4DF4-8D63-907548E93147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0D2E9-7DA3-4084-A8C5-49FC10DE8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1.bin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8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8.bin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97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4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9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105.wmf"/><Relationship Id="rId3" Type="http://schemas.openxmlformats.org/officeDocument/2006/relationships/oleObject" Target="../embeddings/oleObject97.bin"/><Relationship Id="rId21" Type="http://schemas.openxmlformats.org/officeDocument/2006/relationships/oleObject" Target="../embeddings/oleObject106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wmf"/><Relationship Id="rId20" Type="http://schemas.openxmlformats.org/officeDocument/2006/relationships/image" Target="../media/image106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01.bin"/><Relationship Id="rId24" Type="http://schemas.openxmlformats.org/officeDocument/2006/relationships/image" Target="../media/image108.wmf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23" Type="http://schemas.openxmlformats.org/officeDocument/2006/relationships/oleObject" Target="../embeddings/oleObject107.bin"/><Relationship Id="rId10" Type="http://schemas.openxmlformats.org/officeDocument/2006/relationships/image" Target="../media/image101.wmf"/><Relationship Id="rId19" Type="http://schemas.openxmlformats.org/officeDocument/2006/relationships/oleObject" Target="../embeddings/oleObject105.bin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103.wmf"/><Relationship Id="rId22" Type="http://schemas.openxmlformats.org/officeDocument/2006/relationships/image" Target="../media/image10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3.bin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2.bin"/><Relationship Id="rId5" Type="http://schemas.openxmlformats.org/officeDocument/2006/relationships/oleObject" Target="../embeddings/oleObject109.bin"/><Relationship Id="rId15" Type="http://schemas.openxmlformats.org/officeDocument/2006/relationships/oleObject" Target="../embeddings/oleObject114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1.bin"/><Relationship Id="rId14" Type="http://schemas.openxmlformats.org/officeDocument/2006/relationships/image" Target="../media/image11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17.wmf"/><Relationship Id="rId5" Type="http://schemas.openxmlformats.org/officeDocument/2006/relationships/oleObject" Target="../embeddings/oleObject116.bin"/><Relationship Id="rId4" Type="http://schemas.openxmlformats.org/officeDocument/2006/relationships/image" Target="../media/image11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1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29" Type="http://schemas.openxmlformats.org/officeDocument/2006/relationships/oleObject" Target="../embeddings/oleObject28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28.wmf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31" Type="http://schemas.openxmlformats.org/officeDocument/2006/relationships/oleObject" Target="../embeddings/oleObject29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26" Type="http://schemas.openxmlformats.org/officeDocument/2006/relationships/image" Target="../media/image42.wmf"/><Relationship Id="rId39" Type="http://schemas.openxmlformats.org/officeDocument/2006/relationships/oleObject" Target="../embeddings/oleObject48.bin"/><Relationship Id="rId21" Type="http://schemas.openxmlformats.org/officeDocument/2006/relationships/oleObject" Target="../embeddings/oleObject39.bin"/><Relationship Id="rId34" Type="http://schemas.openxmlformats.org/officeDocument/2006/relationships/image" Target="../media/image46.wmf"/><Relationship Id="rId42" Type="http://schemas.openxmlformats.org/officeDocument/2006/relationships/image" Target="../media/image50.wmf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9" Type="http://schemas.openxmlformats.org/officeDocument/2006/relationships/oleObject" Target="../embeddings/oleObject43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41.wmf"/><Relationship Id="rId32" Type="http://schemas.openxmlformats.org/officeDocument/2006/relationships/image" Target="../media/image45.wmf"/><Relationship Id="rId37" Type="http://schemas.openxmlformats.org/officeDocument/2006/relationships/oleObject" Target="../embeddings/oleObject47.bin"/><Relationship Id="rId40" Type="http://schemas.openxmlformats.org/officeDocument/2006/relationships/image" Target="../media/image49.wmf"/><Relationship Id="rId45" Type="http://schemas.openxmlformats.org/officeDocument/2006/relationships/oleObject" Target="../embeddings/oleObject51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43.wmf"/><Relationship Id="rId36" Type="http://schemas.openxmlformats.org/officeDocument/2006/relationships/image" Target="../media/image47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8.bin"/><Relationship Id="rId31" Type="http://schemas.openxmlformats.org/officeDocument/2006/relationships/oleObject" Target="../embeddings/oleObject44.bin"/><Relationship Id="rId44" Type="http://schemas.openxmlformats.org/officeDocument/2006/relationships/image" Target="../media/image51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Relationship Id="rId27" Type="http://schemas.openxmlformats.org/officeDocument/2006/relationships/oleObject" Target="../embeddings/oleObject42.bin"/><Relationship Id="rId30" Type="http://schemas.openxmlformats.org/officeDocument/2006/relationships/image" Target="../media/image44.wmf"/><Relationship Id="rId35" Type="http://schemas.openxmlformats.org/officeDocument/2006/relationships/oleObject" Target="../embeddings/oleObject46.bin"/><Relationship Id="rId43" Type="http://schemas.openxmlformats.org/officeDocument/2006/relationships/oleObject" Target="../embeddings/oleObject50.bin"/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33" Type="http://schemas.openxmlformats.org/officeDocument/2006/relationships/oleObject" Target="../embeddings/oleObject45.bin"/><Relationship Id="rId38" Type="http://schemas.openxmlformats.org/officeDocument/2006/relationships/image" Target="../media/image48.wmf"/><Relationship Id="rId46" Type="http://schemas.openxmlformats.org/officeDocument/2006/relationships/image" Target="../media/image52.wmf"/><Relationship Id="rId20" Type="http://schemas.openxmlformats.org/officeDocument/2006/relationships/image" Target="../media/image39.wmf"/><Relationship Id="rId41" Type="http://schemas.openxmlformats.org/officeDocument/2006/relationships/oleObject" Target="../embeddings/oleObject4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product and write it as a mixed number with the fraction part in lowest terms:</a:t>
            </a:r>
          </a:p>
          <a:p>
            <a:endParaRPr lang="en-US" dirty="0"/>
          </a:p>
          <a:p>
            <a:pPr>
              <a:lnSpc>
                <a:spcPct val="250000"/>
              </a:lnSpc>
            </a:pPr>
            <a:r>
              <a:rPr lang="en-US" b="1" dirty="0"/>
              <a:t>Solution </a:t>
            </a:r>
          </a:p>
        </p:txBody>
      </p:sp>
      <p:graphicFrame>
        <p:nvGraphicFramePr>
          <p:cNvPr id="140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937697"/>
              </p:ext>
            </p:extLst>
          </p:nvPr>
        </p:nvGraphicFramePr>
        <p:xfrm>
          <a:off x="3308350" y="2209800"/>
          <a:ext cx="2527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2527200" imgH="939600" progId="Equation.DSMT4">
                  <p:embed/>
                </p:oleObj>
              </mc:Choice>
              <mc:Fallback>
                <p:oleObj name="Equation" r:id="rId3" imgW="2527200" imgH="93960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350" y="2209800"/>
                        <a:ext cx="2527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828661"/>
              </p:ext>
            </p:extLst>
          </p:nvPr>
        </p:nvGraphicFramePr>
        <p:xfrm>
          <a:off x="1155700" y="3810000"/>
          <a:ext cx="68326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6832440" imgH="2158920" progId="Equation.DSMT4">
                  <p:embed/>
                </p:oleObj>
              </mc:Choice>
              <mc:Fallback>
                <p:oleObj name="Equation" r:id="rId5" imgW="6832440" imgH="215892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3810000"/>
                        <a:ext cx="68326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2" name="Object 4"/>
          <p:cNvGraphicFramePr>
            <a:graphicFrameLocks noChangeAspect="1"/>
          </p:cNvGraphicFramePr>
          <p:nvPr/>
        </p:nvGraphicFramePr>
        <p:xfrm>
          <a:off x="4800600" y="392524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431613" imgH="837836" progId="Equation.DSMT4">
                  <p:embed/>
                </p:oleObj>
              </mc:Choice>
              <mc:Fallback>
                <p:oleObj name="Equation" r:id="rId7" imgW="431613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92524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3" name="Object 5"/>
          <p:cNvGraphicFramePr>
            <a:graphicFrameLocks noChangeAspect="1"/>
          </p:cNvGraphicFramePr>
          <p:nvPr/>
        </p:nvGraphicFramePr>
        <p:xfrm>
          <a:off x="6038850" y="39116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9" imgW="444307" imgH="837836" progId="Equation.DSMT4">
                  <p:embed/>
                </p:oleObj>
              </mc:Choice>
              <mc:Fallback>
                <p:oleObj name="Equation" r:id="rId9" imgW="444307" imgH="837836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9116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4" name="Object 6"/>
          <p:cNvGraphicFramePr>
            <a:graphicFrameLocks noChangeAspect="1"/>
          </p:cNvGraphicFramePr>
          <p:nvPr/>
        </p:nvGraphicFramePr>
        <p:xfrm>
          <a:off x="4835856" y="4998156"/>
          <a:ext cx="148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1" imgW="1485900" imgH="279400" progId="Equation.DSMT4">
                  <p:embed/>
                </p:oleObj>
              </mc:Choice>
              <mc:Fallback>
                <p:oleObj name="Equation" r:id="rId11" imgW="1485900" imgH="2794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856" y="4998156"/>
                        <a:ext cx="148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5" name="Object 7"/>
          <p:cNvGraphicFramePr>
            <a:graphicFrameLocks noChangeAspect="1"/>
          </p:cNvGraphicFramePr>
          <p:nvPr/>
        </p:nvGraphicFramePr>
        <p:xfrm>
          <a:off x="5181600" y="5520266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3" imgW="1028254" imgH="291973" progId="Equation.DSMT4">
                  <p:embed/>
                </p:oleObj>
              </mc:Choice>
              <mc:Fallback>
                <p:oleObj name="Equation" r:id="rId13" imgW="1028254" imgH="291973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520266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6" name="Object 8"/>
          <p:cNvGraphicFramePr>
            <a:graphicFrameLocks noChangeAspect="1"/>
          </p:cNvGraphicFramePr>
          <p:nvPr/>
        </p:nvGraphicFramePr>
        <p:xfrm>
          <a:off x="7245350" y="50546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5" imgW="419100" imgH="838200" progId="Equation.DSMT4">
                  <p:embed/>
                </p:oleObj>
              </mc:Choice>
              <mc:Fallback>
                <p:oleObj name="Equation" r:id="rId15" imgW="419100" imgH="8382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5350" y="50546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Multiply: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141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91260"/>
              </p:ext>
            </p:extLst>
          </p:nvPr>
        </p:nvGraphicFramePr>
        <p:xfrm>
          <a:off x="20701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1168200" imgH="838080" progId="Equation.DSMT4">
                  <p:embed/>
                </p:oleObj>
              </mc:Choice>
              <mc:Fallback>
                <p:oleObj name="Equation" r:id="rId3" imgW="1168200" imgH="8380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5" name="Object 3"/>
          <p:cNvGraphicFramePr>
            <a:graphicFrameLocks noChangeAspect="1"/>
          </p:cNvGraphicFramePr>
          <p:nvPr/>
        </p:nvGraphicFramePr>
        <p:xfrm>
          <a:off x="2743200" y="2514600"/>
          <a:ext cx="32131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5" imgW="3213100" imgH="2146300" progId="Equation.DSMT4">
                  <p:embed/>
                </p:oleObj>
              </mc:Choice>
              <mc:Fallback>
                <p:oleObj name="Equation" r:id="rId5" imgW="3213100" imgH="21463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514600"/>
                        <a:ext cx="3213100" cy="214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238941"/>
              </p:ext>
            </p:extLst>
          </p:nvPr>
        </p:nvGraphicFramePr>
        <p:xfrm>
          <a:off x="4696156" y="26035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7" imgW="431613" imgH="837836" progId="Equation.DSMT4">
                  <p:embed/>
                </p:oleObj>
              </mc:Choice>
              <mc:Fallback>
                <p:oleObj name="Equation" r:id="rId7" imgW="431613" imgH="837836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156" y="26035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7" name="Object 5"/>
          <p:cNvGraphicFramePr>
            <a:graphicFrameLocks noChangeAspect="1"/>
          </p:cNvGraphicFramePr>
          <p:nvPr/>
        </p:nvGraphicFramePr>
        <p:xfrm>
          <a:off x="4113852" y="37465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9" imgW="622030" imgH="837836" progId="Equation.DSMT4">
                  <p:embed/>
                </p:oleObj>
              </mc:Choice>
              <mc:Fallback>
                <p:oleObj name="Equation" r:id="rId9" imgW="622030" imgH="83783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852" y="37465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8" name="Object 6"/>
          <p:cNvGraphicFramePr>
            <a:graphicFrameLocks noChangeAspect="1"/>
          </p:cNvGraphicFramePr>
          <p:nvPr/>
        </p:nvGraphicFramePr>
        <p:xfrm>
          <a:off x="5159044" y="37465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11" imgW="800100" imgH="838200" progId="Equation.DSMT4">
                  <p:embed/>
                </p:oleObj>
              </mc:Choice>
              <mc:Fallback>
                <p:oleObj name="Equation" r:id="rId11" imgW="800100" imgH="8382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044" y="37465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of </a:t>
            </a:r>
            <a:r>
              <a:rPr lang="en-US" dirty="0">
                <a:solidFill>
                  <a:srgbClr val="0000FF"/>
                </a:solidFill>
              </a:rPr>
              <a:t>40</a:t>
            </a:r>
            <a:r>
              <a:rPr lang="en-US" dirty="0"/>
              <a:t>.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142338" name="Object 2"/>
          <p:cNvGraphicFramePr>
            <a:graphicFrameLocks noChangeAspect="1"/>
          </p:cNvGraphicFramePr>
          <p:nvPr/>
        </p:nvGraphicFramePr>
        <p:xfrm>
          <a:off x="1273792" y="1143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279400" imgH="838200" progId="Equation.DSMT4">
                  <p:embed/>
                </p:oleObj>
              </mc:Choice>
              <mc:Fallback>
                <p:oleObj name="Equation" r:id="rId3" imgW="2794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792" y="1143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053688" y="2881952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787320" imgH="838080" progId="Equation.DSMT4">
                  <p:embed/>
                </p:oleObj>
              </mc:Choice>
              <mc:Fallback>
                <p:oleObj name="Equation" r:id="rId5" imgW="7873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3688" y="2881952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998913" y="2881313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1130040" imgH="838080" progId="Equation.DSMT4">
                  <p:embed/>
                </p:oleObj>
              </mc:Choice>
              <mc:Fallback>
                <p:oleObj name="Equation" r:id="rId7" imgW="11300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2881313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271448" y="3165144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9" imgW="660240" imgH="291960" progId="Equation.DSMT4">
                  <p:embed/>
                </p:oleObj>
              </mc:Choice>
              <mc:Fallback>
                <p:oleObj name="Equation" r:id="rId9" imgW="6602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448" y="3165144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280848" y="381796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1" imgW="152280" imgH="215640" progId="Equation.DSMT4">
                  <p:embed/>
                </p:oleObj>
              </mc:Choice>
              <mc:Fallback>
                <p:oleObj name="Equation" r:id="rId11" imgW="15228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381796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814248" y="2590800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13" imgW="279360" imgH="228600" progId="Equation.DSMT4">
                  <p:embed/>
                </p:oleObj>
              </mc:Choice>
              <mc:Fallback>
                <p:oleObj name="Equation" r:id="rId13" imgW="27936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248" y="2590800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294496" y="3469944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4697104" y="28956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46593"/>
              </p:ext>
            </p:extLst>
          </p:nvPr>
        </p:nvGraphicFramePr>
        <p:xfrm>
          <a:off x="496888" y="1371600"/>
          <a:ext cx="212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2120760" imgH="838080" progId="Equation.DSMT4">
                  <p:embed/>
                </p:oleObj>
              </mc:Choice>
              <mc:Fallback>
                <p:oleObj name="Equation" r:id="rId3" imgW="212076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1371600"/>
                        <a:ext cx="212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106304" y="3110552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838080" imgH="838080" progId="Equation.DSMT4">
                  <p:embed/>
                </p:oleObj>
              </mc:Choice>
              <mc:Fallback>
                <p:oleObj name="Equation" r:id="rId5" imgW="838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3110552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999096" y="3110552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1066680" imgH="838080" progId="Equation.DSMT4">
                  <p:embed/>
                </p:oleObj>
              </mc:Choice>
              <mc:Fallback>
                <p:oleObj name="Equation" r:id="rId7" imgW="1066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096" y="3110552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173869" y="31115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869" y="31115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5515968" y="31242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11" imgW="672840" imgH="838080" progId="Equation.DSMT4">
                  <p:embed/>
                </p:oleObj>
              </mc:Choice>
              <mc:Fallback>
                <p:oleObj name="Equation" r:id="rId11" imgW="672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5968" y="31242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4396720" y="316723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413304" y="365594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4746598" y="314639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700547" y="3657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6159500" y="31242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13" imgW="850680" imgH="838080" progId="Equation.DSMT4">
                  <p:embed/>
                </p:oleObj>
              </mc:Choice>
              <mc:Fallback>
                <p:oleObj name="Equation" r:id="rId13" imgW="850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31242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Divide Mixed Numbers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Change each number to fraction form.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Write the reciprocal of the divisor.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Multiply by factoring numerators and denominators; then reduce.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Divide: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144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052675"/>
              </p:ext>
            </p:extLst>
          </p:nvPr>
        </p:nvGraphicFramePr>
        <p:xfrm>
          <a:off x="1676400" y="11430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3" imgW="1307880" imgH="838080" progId="Equation.DSMT4">
                  <p:embed/>
                </p:oleObj>
              </mc:Choice>
              <mc:Fallback>
                <p:oleObj name="Equation" r:id="rId3" imgW="130788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51360" y="2745436"/>
            <a:ext cx="457200" cy="91440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rgbClr val="CEEBE8"/>
                </a:solidFill>
              </a:ln>
              <a:solidFill>
                <a:srgbClr val="CEEBE8"/>
              </a:solidFill>
            </a:endParaRPr>
          </a:p>
        </p:txBody>
      </p:sp>
      <p:graphicFrame>
        <p:nvGraphicFramePr>
          <p:cNvPr id="144388" name="Object 4"/>
          <p:cNvGraphicFramePr>
            <a:graphicFrameLocks noChangeAspect="1"/>
          </p:cNvGraphicFramePr>
          <p:nvPr/>
        </p:nvGraphicFramePr>
        <p:xfrm>
          <a:off x="4952692" y="2852760"/>
          <a:ext cx="3517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5" imgW="3517900" imgH="1155700" progId="Equation.DSMT4">
                  <p:embed/>
                </p:oleObj>
              </mc:Choice>
              <mc:Fallback>
                <p:oleObj name="Equation" r:id="rId5" imgW="3517900" imgH="11557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2692" y="2852760"/>
                        <a:ext cx="3517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851848" y="2743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7" imgW="1206360" imgH="838080" progId="Equation.DSMT4">
                  <p:embed/>
                </p:oleObj>
              </mc:Choice>
              <mc:Fallback>
                <p:oleObj name="Equation" r:id="rId7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848" y="27432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092656" y="2756848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9" imgW="1409400" imgH="838080" progId="Equation.DSMT4">
                  <p:embed/>
                </p:oleObj>
              </mc:Choice>
              <mc:Fallback>
                <p:oleObj name="Equation" r:id="rId9" imgW="1409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2756848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543300" y="2743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11" imgW="1257120" imgH="838080" progId="Equation.DSMT4">
                  <p:embed/>
                </p:oleObj>
              </mc:Choice>
              <mc:Fallback>
                <p:oleObj name="Equation" r:id="rId11" imgW="1257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743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157413" y="3748088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13" imgW="1358640" imgH="838080" progId="Equation.DSMT4">
                  <p:embed/>
                </p:oleObj>
              </mc:Choice>
              <mc:Fallback>
                <p:oleObj name="Equation" r:id="rId13" imgW="13586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3748088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617604" y="37610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15" imgW="698400" imgH="838080" progId="Equation.DSMT4">
                  <p:embed/>
                </p:oleObj>
              </mc:Choice>
              <mc:Fallback>
                <p:oleObj name="Equation" r:id="rId15" imgW="698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604" y="37610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860344" y="42399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653352" y="37610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quotient: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145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317753"/>
              </p:ext>
            </p:extLst>
          </p:nvPr>
        </p:nvGraphicFramePr>
        <p:xfrm>
          <a:off x="3321050" y="11430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1015920" imgH="838080" progId="Equation.DSMT4">
                  <p:embed/>
                </p:oleObj>
              </mc:Choice>
              <mc:Fallback>
                <p:oleObj name="Equation" r:id="rId3" imgW="101592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30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51144" y="2667000"/>
            <a:ext cx="365760" cy="91440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rgbClr val="CEEBE8"/>
                </a:solidFill>
              </a:ln>
              <a:solidFill>
                <a:srgbClr val="CEEBE8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389496" y="2694296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96" y="2694296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389952" y="269429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7" imgW="1244520" imgH="838080" progId="Equation.DSMT4">
                  <p:embed/>
                </p:oleObj>
              </mc:Choice>
              <mc:Fallback>
                <p:oleObj name="Equation" r:id="rId7" imgW="12445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952" y="2694296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648200" y="2702256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9" imgW="1091880" imgH="838080" progId="Equation.DSMT4">
                  <p:embed/>
                </p:oleObj>
              </mc:Choice>
              <mc:Fallback>
                <p:oleObj name="Equation" r:id="rId9" imgW="1091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702256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683125" y="3694113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1" imgW="1180800" imgH="838080" progId="Equation.DSMT4">
                  <p:embed/>
                </p:oleObj>
              </mc:Choice>
              <mc:Fallback>
                <p:oleObj name="Equation" r:id="rId11" imgW="1180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25" y="3694113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969000" y="3698544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3" imgW="1803240" imgH="838080" progId="Equation.DSMT4">
                  <p:embed/>
                </p:oleObj>
              </mc:Choice>
              <mc:Fallback>
                <p:oleObj name="Equation" r:id="rId13" imgW="18032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3698544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4913004" y="37229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5577196" y="424274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Divide: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146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616019"/>
              </p:ext>
            </p:extLst>
          </p:nvPr>
        </p:nvGraphicFramePr>
        <p:xfrm>
          <a:off x="1688394" y="1143000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1460160" imgH="825480" progId="Equation.DSMT4">
                  <p:embed/>
                </p:oleObj>
              </mc:Choice>
              <mc:Fallback>
                <p:oleObj name="Equation" r:id="rId3" imgW="1460160" imgH="82548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394" y="1143000"/>
                        <a:ext cx="1460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5" name="Object 3"/>
          <p:cNvGraphicFramePr>
            <a:graphicFrameLocks noChangeAspect="1"/>
          </p:cNvGraphicFramePr>
          <p:nvPr/>
        </p:nvGraphicFramePr>
        <p:xfrm>
          <a:off x="1631950" y="2590800"/>
          <a:ext cx="58801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5880100" imgH="2146300" progId="Equation.DSMT4">
                  <p:embed/>
                </p:oleObj>
              </mc:Choice>
              <mc:Fallback>
                <p:oleObj name="Equation" r:id="rId5" imgW="5880100" imgH="214630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2590800"/>
                        <a:ext cx="5880100" cy="214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6" name="Object 4"/>
          <p:cNvGraphicFramePr>
            <a:graphicFrameLocks noChangeAspect="1"/>
          </p:cNvGraphicFramePr>
          <p:nvPr/>
        </p:nvGraphicFramePr>
        <p:xfrm>
          <a:off x="4150056" y="26797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7" imgW="419100" imgH="838200" progId="Equation.DSMT4">
                  <p:embed/>
                </p:oleObj>
              </mc:Choice>
              <mc:Fallback>
                <p:oleObj name="Equation" r:id="rId7" imgW="419100" imgH="83820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056" y="26797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7" name="Object 5"/>
          <p:cNvGraphicFramePr>
            <a:graphicFrameLocks noChangeAspect="1"/>
          </p:cNvGraphicFramePr>
          <p:nvPr/>
        </p:nvGraphicFramePr>
        <p:xfrm>
          <a:off x="5645150" y="26797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9" imgW="419100" imgH="838200" progId="Equation.DSMT4">
                  <p:embed/>
                </p:oleObj>
              </mc:Choice>
              <mc:Fallback>
                <p:oleObj name="Equation" r:id="rId9" imgW="419100" imgH="83820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150" y="26797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8" name="Object 6"/>
          <p:cNvGraphicFramePr>
            <a:graphicFrameLocks noChangeAspect="1"/>
          </p:cNvGraphicFramePr>
          <p:nvPr/>
        </p:nvGraphicFramePr>
        <p:xfrm>
          <a:off x="4191000" y="3787444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11" imgW="520474" imgH="279279" progId="Equation.DSMT4">
                  <p:embed/>
                </p:oleObj>
              </mc:Choice>
              <mc:Fallback>
                <p:oleObj name="Equation" r:id="rId11" imgW="520474" imgH="279279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787444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9" name="Object 7"/>
          <p:cNvGraphicFramePr>
            <a:graphicFrameLocks noChangeAspect="1"/>
          </p:cNvGraphicFramePr>
          <p:nvPr/>
        </p:nvGraphicFramePr>
        <p:xfrm>
          <a:off x="4051300" y="4333348"/>
          <a:ext cx="52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3" imgW="520474" imgH="291973" progId="Equation.DSMT4">
                  <p:embed/>
                </p:oleObj>
              </mc:Choice>
              <mc:Fallback>
                <p:oleObj name="Equation" r:id="rId13" imgW="520474" imgH="291973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333348"/>
                        <a:ext cx="520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40" name="Object 8"/>
          <p:cNvGraphicFramePr>
            <a:graphicFrameLocks noChangeAspect="1"/>
          </p:cNvGraphicFramePr>
          <p:nvPr/>
        </p:nvGraphicFramePr>
        <p:xfrm>
          <a:off x="5403850" y="38227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5" imgW="431613" imgH="837836" progId="Equation.DSMT4">
                  <p:embed/>
                </p:oleObj>
              </mc:Choice>
              <mc:Fallback>
                <p:oleObj name="Equation" r:id="rId15" imgW="431613" imgH="837836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3850" y="38227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41" name="Object 9"/>
          <p:cNvGraphicFramePr>
            <a:graphicFrameLocks noChangeAspect="1"/>
          </p:cNvGraphicFramePr>
          <p:nvPr/>
        </p:nvGraphicFramePr>
        <p:xfrm>
          <a:off x="6921500" y="383066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7" imgW="469900" imgH="838200" progId="Equation.DSMT4">
                  <p:embed/>
                </p:oleObj>
              </mc:Choice>
              <mc:Fallback>
                <p:oleObj name="Equation" r:id="rId17" imgW="469900" imgH="8382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0" y="383066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product of        with another number is          What </a:t>
            </a:r>
          </a:p>
          <a:p>
            <a:pPr>
              <a:lnSpc>
                <a:spcPct val="150000"/>
              </a:lnSpc>
            </a:pPr>
            <a:r>
              <a:rPr lang="en-US" dirty="0"/>
              <a:t>is the other number?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pPr>
              <a:lnSpc>
                <a:spcPct val="200000"/>
              </a:lnSpc>
            </a:pPr>
            <a:r>
              <a:rPr lang="en-US" dirty="0"/>
              <a:t>To find the missing number, </a:t>
            </a:r>
            <a:r>
              <a:rPr lang="en-US" i="1" dirty="0"/>
              <a:t>divide</a:t>
            </a:r>
            <a:endParaRPr lang="en-US" dirty="0"/>
          </a:p>
        </p:txBody>
      </p:sp>
      <p:graphicFrame>
        <p:nvGraphicFramePr>
          <p:cNvPr id="147458" name="Object 2"/>
          <p:cNvGraphicFramePr>
            <a:graphicFrameLocks noChangeAspect="1"/>
          </p:cNvGraphicFramePr>
          <p:nvPr/>
        </p:nvGraphicFramePr>
        <p:xfrm>
          <a:off x="2770496" y="1131711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444307" imgH="837836" progId="Equation.DSMT4">
                  <p:embed/>
                </p:oleObj>
              </mc:Choice>
              <mc:Fallback>
                <p:oleObj name="Equation" r:id="rId3" imgW="444307" imgH="83783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96" y="1131711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93631"/>
              </p:ext>
            </p:extLst>
          </p:nvPr>
        </p:nvGraphicFramePr>
        <p:xfrm>
          <a:off x="6791656" y="1131711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558720" imgH="838080" progId="Equation.DSMT4">
                  <p:embed/>
                </p:oleObj>
              </mc:Choice>
              <mc:Fallback>
                <p:oleObj name="Equation" r:id="rId5" imgW="558720" imgH="8380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1656" y="1131711"/>
                        <a:ext cx="55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346353"/>
              </p:ext>
            </p:extLst>
          </p:nvPr>
        </p:nvGraphicFramePr>
        <p:xfrm>
          <a:off x="5613400" y="3711222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1549080" imgH="838080" progId="Equation.DSMT4">
                  <p:embed/>
                </p:oleObj>
              </mc:Choice>
              <mc:Fallback>
                <p:oleObj name="Equation" r:id="rId7" imgW="1549080" imgH="8380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711222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209800" y="2895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956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971800" y="28956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1" imgW="736560" imgH="838080" progId="Equation.DSMT4">
                  <p:embed/>
                </p:oleObj>
              </mc:Choice>
              <mc:Fallback>
                <p:oleObj name="Equation" r:id="rId11" imgW="7365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8956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1787856" y="4786952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3" imgW="1180800" imgH="838080" progId="Equation.DSMT4">
                  <p:embed/>
                </p:oleObj>
              </mc:Choice>
              <mc:Fallback>
                <p:oleObj name="Equation" r:id="rId13" imgW="11808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856" y="4786952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3012744" y="4778992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5" imgW="1231560" imgH="838080" progId="Equation.DSMT4">
                  <p:embed/>
                </p:oleObj>
              </mc:Choice>
              <mc:Fallback>
                <p:oleObj name="Equation" r:id="rId15" imgW="12315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744" y="4778992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4344988" y="477837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7" imgW="1091880" imgH="838080" progId="Equation.DSMT4">
                  <p:embed/>
                </p:oleObj>
              </mc:Choice>
              <mc:Fallback>
                <p:oleObj name="Equation" r:id="rId17" imgW="10918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988" y="4778375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508008" y="4773304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9" imgW="1828800" imgH="838080" progId="Equation.DSMT4">
                  <p:embed/>
                </p:oleObj>
              </mc:Choice>
              <mc:Fallback>
                <p:oleObj name="Equation" r:id="rId19" imgW="18288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008" y="4773304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5257800" y="44958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21" imgW="152280" imgH="215640" progId="Equation.DSMT4">
                  <p:embed/>
                </p:oleObj>
              </mc:Choice>
              <mc:Fallback>
                <p:oleObj name="Equation" r:id="rId21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4958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4724400" y="57150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23" imgW="152280" imgH="215640" progId="Equation.DSMT4">
                  <p:embed/>
                </p:oleObj>
              </mc:Choice>
              <mc:Fallback>
                <p:oleObj name="Equation" r:id="rId23" imgW="152280" imgH="215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7150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5135540" y="4825052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675496" y="5320352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other number is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Check:</a:t>
            </a:r>
            <a:endParaRPr lang="en-US" dirty="0"/>
          </a:p>
        </p:txBody>
      </p:sp>
      <p:graphicFrame>
        <p:nvGraphicFramePr>
          <p:cNvPr id="148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508838"/>
              </p:ext>
            </p:extLst>
          </p:nvPr>
        </p:nvGraphicFramePr>
        <p:xfrm>
          <a:off x="3608388" y="1143000"/>
          <a:ext cx="723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3" imgW="723600" imgH="825480" progId="Equation.DSMT4">
                  <p:embed/>
                </p:oleObj>
              </mc:Choice>
              <mc:Fallback>
                <p:oleObj name="Equation" r:id="rId3" imgW="723600" imgH="825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388" y="1143000"/>
                        <a:ext cx="723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981200" y="2612408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5" imgW="1193760" imgH="838080" progId="Equation.DSMT4">
                  <p:embed/>
                </p:oleObj>
              </mc:Choice>
              <mc:Fallback>
                <p:oleObj name="Equation" r:id="rId5" imgW="1193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12408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335338" y="259715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338" y="259715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585648" y="2590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648" y="2590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334000" y="2604448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11" imgW="736560" imgH="838080" progId="Equation.DSMT4">
                  <p:embed/>
                </p:oleObj>
              </mc:Choice>
              <mc:Fallback>
                <p:oleObj name="Equation" r:id="rId11" imgW="736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604448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3622344" y="2313296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13" imgW="152280" imgH="215640" progId="Equation.DSMT4">
                  <p:embed/>
                </p:oleObj>
              </mc:Choice>
              <mc:Fallback>
                <p:oleObj name="Equation" r:id="rId13" imgW="152280" imgH="215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344" y="2313296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4191000" y="351884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15" imgW="152280" imgH="215640" progId="Equation.DSMT4">
                  <p:embed/>
                </p:oleObj>
              </mc:Choice>
              <mc:Fallback>
                <p:oleObj name="Equation" r:id="rId15" imgW="15228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51884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630304" y="2639704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065896" y="311055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Learn how to multiply with mixed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Learn how to divide with mixed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indicated products.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Find the indicated quotients.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/>
        </p:nvGraphicFramePr>
        <p:xfrm>
          <a:off x="622300" y="1851378"/>
          <a:ext cx="73787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7378700" imgH="1968500" progId="Equation.DSMT4">
                  <p:embed/>
                </p:oleObj>
              </mc:Choice>
              <mc:Fallback>
                <p:oleObj name="Equation" r:id="rId3" imgW="7378700" imgH="19685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851378"/>
                        <a:ext cx="73787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3"/>
          <p:cNvGraphicFramePr>
            <a:graphicFrameLocks noChangeAspect="1"/>
          </p:cNvGraphicFramePr>
          <p:nvPr/>
        </p:nvGraphicFramePr>
        <p:xfrm>
          <a:off x="635000" y="4648200"/>
          <a:ext cx="774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5" imgW="7747000" imgH="838200" progId="Equation.DSMT4">
                  <p:embed/>
                </p:oleObj>
              </mc:Choice>
              <mc:Fallback>
                <p:oleObj name="Equation" r:id="rId5" imgW="77470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4648200"/>
                        <a:ext cx="774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50530" name="Object 2"/>
          <p:cNvGraphicFramePr>
            <a:graphicFrameLocks noChangeAspect="1"/>
          </p:cNvGraphicFramePr>
          <p:nvPr/>
        </p:nvGraphicFramePr>
        <p:xfrm>
          <a:off x="528638" y="1295400"/>
          <a:ext cx="73279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3" imgW="7327900" imgH="2819400" progId="Equation.DSMT4">
                  <p:embed/>
                </p:oleObj>
              </mc:Choice>
              <mc:Fallback>
                <p:oleObj name="Equation" r:id="rId3" imgW="7327900" imgH="2819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95400"/>
                        <a:ext cx="732790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with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Multiply Mixed Numbers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Change each number to fraction form.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Multiply by factoring numerators and denominators; then reduce.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Change the answer to a mixed number or leave it in fraction form. (The choice sometimes depends on what use is to be made of the answer.)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product: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311742"/>
              </p:ext>
            </p:extLst>
          </p:nvPr>
        </p:nvGraphicFramePr>
        <p:xfrm>
          <a:off x="3263900" y="1109133"/>
          <a:ext cx="1676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676160" imgH="939600" progId="Equation.DSMT4">
                  <p:embed/>
                </p:oleObj>
              </mc:Choice>
              <mc:Fallback>
                <p:oleObj name="Equation" r:id="rId3" imgW="1676160" imgH="939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1109133"/>
                        <a:ext cx="1676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613848" y="2667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1002960" imgH="838080" progId="Equation.DSMT4">
                  <p:embed/>
                </p:oleObj>
              </mc:Choice>
              <mc:Fallback>
                <p:oleObj name="Equation" r:id="rId5" imgW="1002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3848" y="2667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653352" y="2667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2667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879640" y="26543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9" imgW="1511280" imgH="838080" progId="Equation.DSMT4">
                  <p:embed/>
                </p:oleObj>
              </mc:Choice>
              <mc:Fallback>
                <p:oleObj name="Equation" r:id="rId9" imgW="1511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640" y="26543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562600" y="26670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1" imgW="698400" imgH="838080" progId="Equation.DSMT4">
                  <p:embed/>
                </p:oleObj>
              </mc:Choice>
              <mc:Fallback>
                <p:oleObj name="Equation" r:id="rId11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6670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4229100" y="2705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533900" y="2705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457700" y="3238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5088148" y="321765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464300" y="2667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3" imgW="1079280" imgH="838080" progId="Equation.DSMT4">
                  <p:embed/>
                </p:oleObj>
              </mc:Choice>
              <mc:Fallback>
                <p:oleObj name="Equation" r:id="rId13" imgW="1079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26670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015999"/>
              </p:ext>
            </p:extLst>
          </p:nvPr>
        </p:nvGraphicFramePr>
        <p:xfrm>
          <a:off x="6089650" y="11430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1726920" imgH="838080" progId="Equation.DSMT4">
                  <p:embed/>
                </p:oleObj>
              </mc:Choice>
              <mc:Fallback>
                <p:oleObj name="Equation" r:id="rId3" imgW="172692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9650" y="11430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24552" y="2805752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587240" imgH="838080" progId="Equation.DSMT4">
                  <p:embed/>
                </p:oleObj>
              </mc:Choice>
              <mc:Fallback>
                <p:oleObj name="Equation" r:id="rId5" imgW="1587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552" y="2805752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438400" y="28194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473120" imgH="838080" progId="Equation.DSMT4">
                  <p:embed/>
                </p:oleObj>
              </mc:Choice>
              <mc:Fallback>
                <p:oleObj name="Equation" r:id="rId7" imgW="1473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8194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038600" y="2806700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1841400" imgH="838080" progId="Equation.DSMT4">
                  <p:embed/>
                </p:oleObj>
              </mc:Choice>
              <mc:Fallback>
                <p:oleObj name="Equation" r:id="rId9" imgW="1841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06700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033448" y="2805113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698400" imgH="838080" progId="Equation.DSMT4">
                  <p:embed/>
                </p:oleObj>
              </mc:Choice>
              <mc:Fallback>
                <p:oleObj name="Equation" r:id="rId11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3448" y="2805113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906904" y="28194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1218960" imgH="838080" progId="Equation.DSMT4">
                  <p:embed/>
                </p:oleObj>
              </mc:Choice>
              <mc:Fallback>
                <p:oleObj name="Equation" r:id="rId13" imgW="12189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6904" y="28194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281830" y="28956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601260" y="28956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5265115" y="291023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5067300" y="3412845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5424830" y="339974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398600" y="33909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Linda is framing a rectangular antique circus poster that </a:t>
            </a:r>
          </a:p>
          <a:p>
            <a:pPr>
              <a:lnSpc>
                <a:spcPct val="150000"/>
              </a:lnSpc>
            </a:pPr>
            <a:r>
              <a:rPr lang="en-US" dirty="0"/>
              <a:t>measures          inches wide by          inches long. What </a:t>
            </a:r>
          </a:p>
          <a:p>
            <a:pPr>
              <a:lnSpc>
                <a:spcPct val="150000"/>
              </a:lnSpc>
            </a:pPr>
            <a:r>
              <a:rPr lang="en-US" dirty="0"/>
              <a:t>is the area of the glass needed to cover the poster?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Find the area (measured in square inches) of the rectangle by multiplying the width by the length. </a:t>
            </a:r>
          </a:p>
        </p:txBody>
      </p:sp>
      <p:graphicFrame>
        <p:nvGraphicFramePr>
          <p:cNvPr id="136194" name="Object 2"/>
          <p:cNvGraphicFramePr>
            <a:graphicFrameLocks noChangeAspect="1"/>
          </p:cNvGraphicFramePr>
          <p:nvPr/>
        </p:nvGraphicFramePr>
        <p:xfrm>
          <a:off x="2019300" y="1794933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647700" imgH="838200" progId="Equation.DSMT4">
                  <p:embed/>
                </p:oleObj>
              </mc:Choice>
              <mc:Fallback>
                <p:oleObj name="Equation" r:id="rId3" imgW="6477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794933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5" name="Object 3"/>
          <p:cNvGraphicFramePr>
            <a:graphicFrameLocks noChangeAspect="1"/>
          </p:cNvGraphicFramePr>
          <p:nvPr/>
        </p:nvGraphicFramePr>
        <p:xfrm>
          <a:off x="4963804" y="1794933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647700" imgH="838200" progId="Equation.DSMT4">
                  <p:embed/>
                </p:oleObj>
              </mc:Choice>
              <mc:Fallback>
                <p:oleObj name="Equation" r:id="rId5" imgW="6477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3804" y="1794933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3550" indent="-463550"/>
            <a:r>
              <a:rPr lang="en-US" b="1" dirty="0"/>
              <a:t>a.	</a:t>
            </a:r>
            <a:r>
              <a:rPr lang="en-US" dirty="0"/>
              <a:t>To multiply                      first change both numbers to </a:t>
            </a:r>
          </a:p>
          <a:p>
            <a:pPr marL="463550" indent="-463550">
              <a:lnSpc>
                <a:spcPct val="150000"/>
              </a:lnSpc>
            </a:pPr>
            <a:r>
              <a:rPr lang="en-US" dirty="0"/>
              <a:t>	improper fractions.</a:t>
            </a:r>
          </a:p>
          <a:p>
            <a:pPr marL="463550" indent="-463550">
              <a:lnSpc>
                <a:spcPct val="150000"/>
              </a:lnSpc>
            </a:pPr>
            <a:endParaRPr lang="en-US" dirty="0"/>
          </a:p>
          <a:p>
            <a:pPr marL="463550" indent="-463550">
              <a:lnSpc>
                <a:spcPct val="150000"/>
              </a:lnSpc>
            </a:pPr>
            <a:endParaRPr lang="en-US" dirty="0"/>
          </a:p>
        </p:txBody>
      </p:sp>
      <p:graphicFrame>
        <p:nvGraphicFramePr>
          <p:cNvPr id="137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770501"/>
              </p:ext>
            </p:extLst>
          </p:nvPr>
        </p:nvGraphicFramePr>
        <p:xfrm>
          <a:off x="2717800" y="1131711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" imgW="1549080" imgH="838080" progId="Equation.DSMT4">
                  <p:embed/>
                </p:oleObj>
              </mc:Choice>
              <mc:Fallback>
                <p:oleObj name="Equation" r:id="rId3" imgW="154908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1131711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0" name="Object 4"/>
          <p:cNvGraphicFramePr>
            <a:graphicFrameLocks noChangeAspect="1"/>
          </p:cNvGraphicFramePr>
          <p:nvPr/>
        </p:nvGraphicFramePr>
        <p:xfrm>
          <a:off x="4454856" y="2541896"/>
          <a:ext cx="3810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5" imgW="380880" imgH="1562040" progId="Equation.DSMT4">
                  <p:embed/>
                </p:oleObj>
              </mc:Choice>
              <mc:Fallback>
                <p:oleObj name="Equation" r:id="rId5" imgW="380880" imgH="156204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856" y="2541896"/>
                        <a:ext cx="3810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972336" y="2884796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7" imgW="647640" imgH="838080" progId="Equation.DSMT4">
                  <p:embed/>
                </p:oleObj>
              </mc:Choice>
              <mc:Fallback>
                <p:oleObj name="Equation" r:id="rId7" imgW="647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336" y="2884796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650176" y="2884796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9" imgW="876240" imgH="838080" progId="Equation.DSMT4">
                  <p:embed/>
                </p:oleObj>
              </mc:Choice>
              <mc:Fallback>
                <p:oleObj name="Equation" r:id="rId9" imgW="8762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0176" y="2884796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958152" y="3722996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11" imgW="545760" imgH="291960" progId="Equation.DSMT4">
                  <p:embed/>
                </p:oleObj>
              </mc:Choice>
              <mc:Fallback>
                <p:oleObj name="Equation" r:id="rId11" imgW="5457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152" y="3722996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800064" y="2593644"/>
          <a:ext cx="698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3" imgW="698400" imgH="977760" progId="Equation.DSMT4">
                  <p:embed/>
                </p:oleObj>
              </mc:Choice>
              <mc:Fallback>
                <p:oleObj name="Equation" r:id="rId13" imgW="698400" imgH="977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064" y="2593644"/>
                        <a:ext cx="698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935104" y="2607292"/>
          <a:ext cx="647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5" imgW="647640" imgH="901440" progId="Equation.DSMT4">
                  <p:embed/>
                </p:oleObj>
              </mc:Choice>
              <mc:Fallback>
                <p:oleObj name="Equation" r:id="rId15" imgW="64764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104" y="2607292"/>
                        <a:ext cx="647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038600" y="3709348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7" imgW="545760" imgH="291960" progId="Equation.DSMT4">
                  <p:embed/>
                </p:oleObj>
              </mc:Choice>
              <mc:Fallback>
                <p:oleObj name="Equation" r:id="rId17" imgW="5457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09348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56"/>
          <p:cNvGraphicFramePr>
            <a:graphicFrameLocks noChangeAspect="1"/>
          </p:cNvGraphicFramePr>
          <p:nvPr/>
        </p:nvGraphicFramePr>
        <p:xfrm>
          <a:off x="4536744" y="4457700"/>
          <a:ext cx="3810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9" imgW="380880" imgH="1562040" progId="Equation.DSMT4">
                  <p:embed/>
                </p:oleObj>
              </mc:Choice>
              <mc:Fallback>
                <p:oleObj name="Equation" r:id="rId19" imgW="380880" imgH="156204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6744" y="4457700"/>
                        <a:ext cx="3810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5021880" y="48387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21" imgW="647640" imgH="838080" progId="Equation.DSMT4">
                  <p:embed/>
                </p:oleObj>
              </mc:Choice>
              <mc:Fallback>
                <p:oleObj name="Equation" r:id="rId21" imgW="64764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880" y="48387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5707680" y="48387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23" imgW="876240" imgH="838080" progId="Equation.DSMT4">
                  <p:embed/>
                </p:oleObj>
              </mc:Choice>
              <mc:Fallback>
                <p:oleObj name="Equation" r:id="rId23" imgW="87624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680" y="48387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2819400" y="4495800"/>
          <a:ext cx="711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25" imgW="711000" imgH="977760" progId="Equation.DSMT4">
                  <p:embed/>
                </p:oleObj>
              </mc:Choice>
              <mc:Fallback>
                <p:oleObj name="Equation" r:id="rId25" imgW="711000" imgH="9777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711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2971800" y="5603544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27" imgW="545760" imgH="291960" progId="Equation.DSMT4">
                  <p:embed/>
                </p:oleObj>
              </mc:Choice>
              <mc:Fallback>
                <p:oleObj name="Equation" r:id="rId27" imgW="54576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603544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4024952" y="4544704"/>
          <a:ext cx="64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29" imgW="647640" imgH="888840" progId="Equation.DSMT4">
                  <p:embed/>
                </p:oleObj>
              </mc:Choice>
              <mc:Fallback>
                <p:oleObj name="Equation" r:id="rId29" imgW="647640" imgH="888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952" y="4544704"/>
                        <a:ext cx="647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4114800" y="5611504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1" imgW="545760" imgH="291960" progId="Equation.DSMT4">
                  <p:embed/>
                </p:oleObj>
              </mc:Choice>
              <mc:Fallback>
                <p:oleObj name="Equation" r:id="rId31" imgW="54576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611504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3550" lvl="0" indent="-463550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</a:rPr>
              <a:t>b.	</a:t>
            </a:r>
            <a:r>
              <a:rPr lang="en-US" dirty="0">
                <a:solidFill>
                  <a:schemeClr val="tx1"/>
                </a:solidFill>
              </a:rPr>
              <a:t>Now multiply the improper fractions; then change the product back to a mixed number. </a:t>
            </a:r>
          </a:p>
          <a:p>
            <a:pPr marL="463550" indent="-463550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38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466174"/>
              </p:ext>
            </p:extLst>
          </p:nvPr>
        </p:nvGraphicFramePr>
        <p:xfrm>
          <a:off x="5105400" y="4737100"/>
          <a:ext cx="3467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3" imgW="3467100" imgH="1130300" progId="Equation.DSMT4">
                  <p:embed/>
                </p:oleObj>
              </mc:Choice>
              <mc:Fallback>
                <p:oleObj name="Equation" r:id="rId3" imgW="3467100" imgH="11303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737100"/>
                        <a:ext cx="3467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732030"/>
              </p:ext>
            </p:extLst>
          </p:nvPr>
        </p:nvGraphicFramePr>
        <p:xfrm>
          <a:off x="2996252" y="2710788"/>
          <a:ext cx="1320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5" imgW="1320480" imgH="495000" progId="Equation.DSMT4">
                  <p:embed/>
                </p:oleObj>
              </mc:Choice>
              <mc:Fallback>
                <p:oleObj name="Equation" r:id="rId5" imgW="1320480" imgH="4950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6252" y="2710788"/>
                        <a:ext cx="1320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Arc 12"/>
          <p:cNvSpPr/>
          <p:nvPr/>
        </p:nvSpPr>
        <p:spPr>
          <a:xfrm flipV="1">
            <a:off x="3703320" y="1254456"/>
            <a:ext cx="1554480" cy="1097280"/>
          </a:xfrm>
          <a:prstGeom prst="arc">
            <a:avLst/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775648" y="1143000"/>
          <a:ext cx="1219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7" imgW="1218960" imgH="723600" progId="Equation.DSMT4">
                  <p:embed/>
                </p:oleObj>
              </mc:Choice>
              <mc:Fallback>
                <p:oleObj name="Equation" r:id="rId7" imgW="1218960" imgH="723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48" y="1143000"/>
                        <a:ext cx="1219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008496" y="1143000"/>
          <a:ext cx="1371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9" imgW="1371600" imgH="723600" progId="Equation.DSMT4">
                  <p:embed/>
                </p:oleObj>
              </mc:Choice>
              <mc:Fallback>
                <p:oleObj name="Equation" r:id="rId9" imgW="1371600" imgH="723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1143000"/>
                        <a:ext cx="13716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415352" y="1143000"/>
          <a:ext cx="1155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1" imgW="1155600" imgH="723600" progId="Equation.DSMT4">
                  <p:embed/>
                </p:oleObj>
              </mc:Choice>
              <mc:Fallback>
                <p:oleObj name="Equation" r:id="rId11" imgW="1155600" imgH="723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5352" y="1143000"/>
                        <a:ext cx="1155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585648" y="1104900"/>
          <a:ext cx="1231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3" imgW="1231560" imgH="723600" progId="Equation.DSMT4">
                  <p:embed/>
                </p:oleObj>
              </mc:Choice>
              <mc:Fallback>
                <p:oleObj name="Equation" r:id="rId13" imgW="123156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648" y="1104900"/>
                        <a:ext cx="12319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1690048" y="2362200"/>
          <a:ext cx="889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5" imgW="888840" imgH="812520" progId="Equation.DSMT4">
                  <p:embed/>
                </p:oleObj>
              </mc:Choice>
              <mc:Fallback>
                <p:oleObj name="Equation" r:id="rId15" imgW="888840" imgH="8125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2362200"/>
                        <a:ext cx="8890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1727200" y="3251200"/>
          <a:ext cx="8636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7" imgW="863280" imgH="1231560" progId="Equation.DSMT4">
                  <p:embed/>
                </p:oleObj>
              </mc:Choice>
              <mc:Fallback>
                <p:oleObj name="Equation" r:id="rId17" imgW="863280" imgH="1231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3251200"/>
                        <a:ext cx="8636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1711656" y="4568208"/>
          <a:ext cx="876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9" imgW="876240" imgH="304560" progId="Equation.DSMT4">
                  <p:embed/>
                </p:oleObj>
              </mc:Choice>
              <mc:Fallback>
                <p:oleObj name="Equation" r:id="rId19" imgW="87624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656" y="4568208"/>
                        <a:ext cx="876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3429000" y="3110552"/>
          <a:ext cx="419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21" imgW="419040" imgH="355320" progId="Equation.DSMT4">
                  <p:embed/>
                </p:oleObj>
              </mc:Choice>
              <mc:Fallback>
                <p:oleObj name="Equation" r:id="rId21" imgW="419040" imgH="3553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110552"/>
                        <a:ext cx="419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3581400" y="3505200"/>
          <a:ext cx="393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23" imgW="393480" imgH="342720" progId="Equation.DSMT4">
                  <p:embed/>
                </p:oleObj>
              </mc:Choice>
              <mc:Fallback>
                <p:oleObj name="Equation" r:id="rId23" imgW="39348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05200"/>
                        <a:ext cx="393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3635992" y="3823648"/>
          <a:ext cx="40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25" imgW="406080" imgH="355320" progId="Equation.DSMT4">
                  <p:embed/>
                </p:oleObj>
              </mc:Choice>
              <mc:Fallback>
                <p:oleObj name="Equation" r:id="rId25" imgW="406080" imgH="3553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992" y="3823648"/>
                        <a:ext cx="40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3747448" y="4231944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27" imgW="342720" imgH="266400" progId="Equation.DSMT4">
                  <p:embed/>
                </p:oleObj>
              </mc:Choice>
              <mc:Fallback>
                <p:oleObj name="Equation" r:id="rId27" imgW="342720" imgH="266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448" y="4231944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3845256" y="4572000"/>
          <a:ext cx="368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29" imgW="368280" imgH="355320" progId="Equation.DSMT4">
                  <p:embed/>
                </p:oleObj>
              </mc:Choice>
              <mc:Fallback>
                <p:oleObj name="Equation" r:id="rId29" imgW="368280" imgH="355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5256" y="4572000"/>
                        <a:ext cx="368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3989696" y="4980296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31" imgW="330120" imgH="266400" progId="Equation.DSMT4">
                  <p:embed/>
                </p:oleObj>
              </mc:Choice>
              <mc:Fallback>
                <p:oleObj name="Equation" r:id="rId31" imgW="330120" imgH="26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4980296"/>
                        <a:ext cx="330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3989696" y="5285096"/>
          <a:ext cx="342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33" imgW="342720" imgH="355320" progId="Equation.DSMT4">
                  <p:embed/>
                </p:oleObj>
              </mc:Choice>
              <mc:Fallback>
                <p:oleObj name="Equation" r:id="rId33" imgW="342720" imgH="3553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5285096"/>
                        <a:ext cx="342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/>
          <p:cNvGraphicFramePr>
            <a:graphicFrameLocks noChangeAspect="1"/>
          </p:cNvGraphicFramePr>
          <p:nvPr/>
        </p:nvGraphicFramePr>
        <p:xfrm>
          <a:off x="4003344" y="5701352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35" imgW="330120" imgH="266400" progId="Equation.DSMT4">
                  <p:embed/>
                </p:oleObj>
              </mc:Choice>
              <mc:Fallback>
                <p:oleObj name="Equation" r:id="rId35" imgW="330120" imgH="266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344" y="5701352"/>
                        <a:ext cx="330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3352800" y="2209800"/>
          <a:ext cx="165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37" imgW="164880" imgH="241200" progId="Equation.DSMT4">
                  <p:embed/>
                </p:oleObj>
              </mc:Choice>
              <mc:Fallback>
                <p:oleObj name="Equation" r:id="rId37" imgW="164880" imgH="241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09800"/>
                        <a:ext cx="165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4"/>
          <p:cNvGraphicFramePr>
            <a:graphicFrameLocks noChangeAspect="1"/>
          </p:cNvGraphicFramePr>
          <p:nvPr/>
        </p:nvGraphicFramePr>
        <p:xfrm>
          <a:off x="3657600" y="219942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39" imgW="190440" imgH="266400" progId="Equation.DSMT4">
                  <p:embed/>
                </p:oleObj>
              </mc:Choice>
              <mc:Fallback>
                <p:oleObj name="Equation" r:id="rId39" imgW="190440" imgH="2664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9942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3505200" y="2209800"/>
          <a:ext cx="165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41" imgW="164880" imgH="241200" progId="Equation.DSMT4">
                  <p:embed/>
                </p:oleObj>
              </mc:Choice>
              <mc:Fallback>
                <p:oleObj name="Equation" r:id="rId41" imgW="164880" imgH="241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165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26"/>
          <p:cNvGraphicFramePr>
            <a:graphicFrameLocks noChangeAspect="1"/>
          </p:cNvGraphicFramePr>
          <p:nvPr/>
        </p:nvGraphicFramePr>
        <p:xfrm>
          <a:off x="3823648" y="2196152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43" imgW="177480" imgH="253800" progId="Equation.DSMT4">
                  <p:embed/>
                </p:oleObj>
              </mc:Choice>
              <mc:Fallback>
                <p:oleObj name="Equation" r:id="rId43" imgW="177480" imgH="2538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3648" y="2196152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7" name="Object 27"/>
          <p:cNvGraphicFramePr>
            <a:graphicFrameLocks noChangeAspect="1"/>
          </p:cNvGraphicFramePr>
          <p:nvPr/>
        </p:nvGraphicFramePr>
        <p:xfrm>
          <a:off x="3962400" y="1981200"/>
          <a:ext cx="381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45" imgW="380880" imgH="723600" progId="Equation.DSMT4">
                  <p:embed/>
                </p:oleObj>
              </mc:Choice>
              <mc:Fallback>
                <p:oleObj name="Equation" r:id="rId45" imgW="380880" imgH="723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81200"/>
                        <a:ext cx="3810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237</Words>
  <Application>Microsoft Office PowerPoint</Application>
  <PresentationFormat>On-screen Show (4:3)</PresentationFormat>
  <Paragraphs>73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4.2</vt:lpstr>
      <vt:lpstr>Objectives</vt:lpstr>
      <vt:lpstr>Multiplication with Mixed Numbers </vt:lpstr>
      <vt:lpstr>Example 1</vt:lpstr>
      <vt:lpstr>Example 2</vt:lpstr>
      <vt:lpstr>Example 3</vt:lpstr>
      <vt:lpstr>Example 3 (cont.)</vt:lpstr>
      <vt:lpstr>Example 3 (cont.)</vt:lpstr>
      <vt:lpstr>Example 3 (cont.)</vt:lpstr>
      <vt:lpstr>Completion Example 4</vt:lpstr>
      <vt:lpstr>Completion Example 5</vt:lpstr>
      <vt:lpstr>Example 6</vt:lpstr>
      <vt:lpstr>Example 7</vt:lpstr>
      <vt:lpstr>Division with Mixed Numbers </vt:lpstr>
      <vt:lpstr>Example 8</vt:lpstr>
      <vt:lpstr>Example 9</vt:lpstr>
      <vt:lpstr>Example 10</vt:lpstr>
      <vt:lpstr>Example 11</vt:lpstr>
      <vt:lpstr>Example 11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52</cp:revision>
  <dcterms:created xsi:type="dcterms:W3CDTF">2013-04-26T14:43:13Z</dcterms:created>
  <dcterms:modified xsi:type="dcterms:W3CDTF">2016-10-03T15:24:37Z</dcterms:modified>
</cp:coreProperties>
</file>