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E98C0-040F-4B63-B120-FD1509535D50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0378D-125B-4F94-B922-D38CE200B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47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48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49.wmf"/><Relationship Id="rId4" Type="http://schemas.openxmlformats.org/officeDocument/2006/relationships/oleObject" Target="../embeddings/oleObject4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5.bin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61.bin"/><Relationship Id="rId18" Type="http://schemas.openxmlformats.org/officeDocument/2006/relationships/oleObject" Target="../embeddings/oleObject64.bin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1.wmf"/><Relationship Id="rId17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3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10" Type="http://schemas.openxmlformats.org/officeDocument/2006/relationships/image" Target="../media/image60.wmf"/><Relationship Id="rId19" Type="http://schemas.openxmlformats.org/officeDocument/2006/relationships/image" Target="../media/image64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6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8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7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73.wmf"/><Relationship Id="rId4" Type="http://schemas.openxmlformats.org/officeDocument/2006/relationships/image" Target="../media/image70.wmf"/><Relationship Id="rId9" Type="http://schemas.openxmlformats.org/officeDocument/2006/relationships/oleObject" Target="../embeddings/oleObject7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oleObject" Target="../embeddings/oleObject34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 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dirty="0"/>
              <a:t>We find the perimeter by adding the lengths of the 	three sides.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048000" y="2411104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3" imgW="444240" imgH="838080" progId="Equation.DSMT4">
                  <p:embed/>
                </p:oleObj>
              </mc:Choice>
              <mc:Fallback>
                <p:oleObj name="Equation" r:id="rId3" imgW="4442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411104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505200" y="2424752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5" imgW="888840" imgH="838080" progId="Equation.DSMT4">
                  <p:embed/>
                </p:oleObj>
              </mc:Choice>
              <mc:Fallback>
                <p:oleObj name="Equation" r:id="rId5" imgW="8888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424752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020704" y="3284560"/>
          <a:ext cx="48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7" imgW="482400" imgH="838080" progId="Equation.DSMT4">
                  <p:embed/>
                </p:oleObj>
              </mc:Choice>
              <mc:Fallback>
                <p:oleObj name="Equation" r:id="rId7" imgW="482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0704" y="3284560"/>
                        <a:ext cx="48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518848" y="328456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9" imgW="901440" imgH="838080" progId="Equation.DSMT4">
                  <p:embed/>
                </p:oleObj>
              </mc:Choice>
              <mc:Fallback>
                <p:oleObj name="Equation" r:id="rId9" imgW="9014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848" y="328456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555544" y="4163704"/>
          <a:ext cx="952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11" imgW="952200" imgH="901440" progId="Equation.DSMT4">
                  <p:embed/>
                </p:oleObj>
              </mc:Choice>
              <mc:Fallback>
                <p:oleObj name="Equation" r:id="rId11" imgW="952200" imgH="901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544" y="4163704"/>
                        <a:ext cx="952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3518848" y="4163704"/>
          <a:ext cx="914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3" imgW="914400" imgH="901440" progId="Equation.DSMT4">
                  <p:embed/>
                </p:oleObj>
              </mc:Choice>
              <mc:Fallback>
                <p:oleObj name="Equation" r:id="rId13" imgW="91440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848" y="4163704"/>
                        <a:ext cx="914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657600" y="51054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15" imgW="787320" imgH="838080" progId="Equation.DSMT4">
                  <p:embed/>
                </p:oleObj>
              </mc:Choice>
              <mc:Fallback>
                <p:oleObj name="Equation" r:id="rId15" imgW="7873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1054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482152" y="5119048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7" imgW="1523880" imgH="838080" progId="Equation.DSMT4">
                  <p:embed/>
                </p:oleObj>
              </mc:Choice>
              <mc:Fallback>
                <p:oleObj name="Equation" r:id="rId17" imgW="15238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2152" y="5119048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6019800" y="5105400"/>
          <a:ext cx="219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19" imgW="2197080" imgH="838080" progId="Equation.DSMT4">
                  <p:embed/>
                </p:oleObj>
              </mc:Choice>
              <mc:Fallback>
                <p:oleObj name="Equation" r:id="rId19" imgW="21970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105400"/>
                        <a:ext cx="219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/>
              <a:t>The perimeter is             </a:t>
            </a:r>
            <a:r>
              <a:rPr lang="en-US" dirty="0">
                <a:solidFill>
                  <a:srgbClr val="FF0000"/>
                </a:solidFill>
              </a:rPr>
              <a:t>meters</a:t>
            </a:r>
            <a:r>
              <a:rPr lang="en-US" dirty="0"/>
              <a:t>.</a:t>
            </a:r>
          </a:p>
        </p:txBody>
      </p:sp>
      <p:pic>
        <p:nvPicPr>
          <p:cNvPr id="16386" name="Picture 2" descr="C:\Documents and Settings\Nagesh\Desktop\Ch_4_Sec-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38" y="2133600"/>
            <a:ext cx="4429125" cy="2734503"/>
          </a:xfrm>
          <a:prstGeom prst="rect">
            <a:avLst/>
          </a:prstGeom>
          <a:noFill/>
        </p:spPr>
      </p:pic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3013872" y="1131711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4" imgW="787400" imgH="838200" progId="Equation.DSMT4">
                  <p:embed/>
                </p:oleObj>
              </mc:Choice>
              <mc:Fallback>
                <p:oleObj name="Equation" r:id="rId4" imgW="787400" imgH="838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872" y="1131711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b.	</a:t>
            </a:r>
            <a:r>
              <a:rPr lang="en-US" dirty="0"/>
              <a:t>Let the                       meters and the           	meters.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	To find the area of the triangle, multiply the base 	times the height and divide by 2.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2100594" y="1138591"/>
          <a:ext cx="163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1638300" imgH="838200" progId="Equation.DSMT4">
                  <p:embed/>
                </p:oleObj>
              </mc:Choice>
              <mc:Fallback>
                <p:oleObj name="Equation" r:id="rId3" imgW="1638300" imgH="838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0594" y="1138591"/>
                        <a:ext cx="163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6158266" y="1127478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5" imgW="1701800" imgH="838200" progId="Equation.DSMT4">
                  <p:embed/>
                </p:oleObj>
              </mc:Choice>
              <mc:Fallback>
                <p:oleObj name="Equation" r:id="rId5" imgW="1701800" imgH="838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8266" y="1127478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196152" y="3505200"/>
          <a:ext cx="213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7" imgW="2133360" imgH="838080" progId="Equation.DSMT4">
                  <p:embed/>
                </p:oleObj>
              </mc:Choice>
              <mc:Fallback>
                <p:oleObj name="Equation" r:id="rId7" imgW="2133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152" y="3505200"/>
                        <a:ext cx="213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492992" y="4585648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9" imgW="1803240" imgH="838080" progId="Equation.DSMT4">
                  <p:embed/>
                </p:oleObj>
              </mc:Choice>
              <mc:Fallback>
                <p:oleObj name="Equation" r:id="rId9" imgW="18032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992" y="4585648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4343400" y="4599296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11" imgW="888840" imgH="838080" progId="Equation.DSMT4">
                  <p:embed/>
                </p:oleObj>
              </mc:Choice>
              <mc:Fallback>
                <p:oleObj name="Equation" r:id="rId11" imgW="888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599296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257800" y="4585648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13" imgW="1066680" imgH="838080" progId="Equation.DSMT4">
                  <p:embed/>
                </p:oleObj>
              </mc:Choice>
              <mc:Fallback>
                <p:oleObj name="Equation" r:id="rId13" imgW="10666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585648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 the area of the triangle is            </a:t>
            </a:r>
            <a:r>
              <a:rPr lang="en-US" dirty="0">
                <a:solidFill>
                  <a:srgbClr val="FF0000"/>
                </a:solidFill>
              </a:rPr>
              <a:t>square meters</a:t>
            </a:r>
            <a:r>
              <a:rPr lang="en-US" dirty="0"/>
              <a:t>. 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5017448" y="4702353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3" imgW="787400" imgH="838200" progId="Equation.DSMT4">
                  <p:embed/>
                </p:oleObj>
              </mc:Choice>
              <mc:Fallback>
                <p:oleObj name="Equation" r:id="rId3" imgW="787400" imgH="838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7448" y="4702353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4293240" y="2819400"/>
          <a:ext cx="508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5" imgW="507960" imgH="406080" progId="Equation.DSMT4">
                  <p:embed/>
                </p:oleObj>
              </mc:Choice>
              <mc:Fallback>
                <p:oleObj name="Equation" r:id="rId5" imgW="50796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3240" y="2819400"/>
                        <a:ext cx="508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468504" y="3415352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7" imgW="380880" imgH="291960" progId="Equation.DSMT4">
                  <p:embed/>
                </p:oleObj>
              </mc:Choice>
              <mc:Fallback>
                <p:oleObj name="Equation" r:id="rId7" imgW="380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504" y="3415352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495800" y="3894160"/>
          <a:ext cx="36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9" imgW="368280" imgH="406080" progId="Equation.DSMT4">
                  <p:embed/>
                </p:oleObj>
              </mc:Choice>
              <mc:Fallback>
                <p:oleObj name="Equation" r:id="rId9" imgW="3682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894160"/>
                        <a:ext cx="368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4648200" y="4482152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11" imgW="203040" imgH="279360" progId="Equation.DSMT4">
                  <p:embed/>
                </p:oleObj>
              </mc:Choice>
              <mc:Fallback>
                <p:oleObj name="Equation" r:id="rId11" imgW="2030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482152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4523096" y="158655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13" imgW="190440" imgH="279360" progId="Equation.DSMT4">
                  <p:embed/>
                </p:oleObj>
              </mc:Choice>
              <mc:Fallback>
                <p:oleObj name="Equation" r:id="rId13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3096" y="158655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4713596" y="158655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596" y="158655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4904096" y="1295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16" imgW="431640" imgH="838080" progId="Equation.DSMT4">
                  <p:embed/>
                </p:oleObj>
              </mc:Choice>
              <mc:Fallback>
                <p:oleObj name="Equation" r:id="rId16" imgW="4316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4096" y="1295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3810000" y="2209800"/>
          <a:ext cx="1079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18" imgW="1079280" imgH="571320" progId="Equation.DSMT4">
                  <p:embed/>
                </p:oleObj>
              </mc:Choice>
              <mc:Fallback>
                <p:oleObj name="Equation" r:id="rId18" imgW="107928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09800"/>
                        <a:ext cx="1079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/>
          <a:lstStyle/>
          <a:p>
            <a:r>
              <a:rPr lang="en-US" dirty="0">
                <a:solidFill>
                  <a:srgbClr val="000D0D"/>
                </a:solidFill>
              </a:rPr>
              <a:t>Find the indicated sums. Write the answer as a mixed number.</a:t>
            </a:r>
          </a:p>
          <a:p>
            <a:endParaRPr lang="en-US" sz="800" dirty="0">
              <a:solidFill>
                <a:srgbClr val="000D0D"/>
              </a:solidFill>
            </a:endParaRPr>
          </a:p>
          <a:p>
            <a:pPr>
              <a:tabLst>
                <a:tab pos="2571750" algn="l"/>
                <a:tab pos="5432425" algn="l"/>
              </a:tabLst>
            </a:pPr>
            <a:r>
              <a:rPr lang="en-US" b="1" dirty="0">
                <a:solidFill>
                  <a:srgbClr val="000D0D"/>
                </a:solidFill>
              </a:rPr>
              <a:t>1.	2.		3.</a:t>
            </a:r>
          </a:p>
          <a:p>
            <a:pPr>
              <a:tabLst>
                <a:tab pos="2743200" algn="l"/>
                <a:tab pos="4227513" algn="l"/>
              </a:tabLst>
            </a:pPr>
            <a:endParaRPr lang="en-US" b="1" dirty="0">
              <a:solidFill>
                <a:srgbClr val="000D0D"/>
              </a:solidFill>
            </a:endParaRPr>
          </a:p>
          <a:p>
            <a:pPr>
              <a:tabLst>
                <a:tab pos="2571750" algn="l"/>
                <a:tab pos="2743200" algn="l"/>
                <a:tab pos="4227513" algn="l"/>
              </a:tabLst>
            </a:pPr>
            <a:r>
              <a:rPr lang="en-US" b="1" dirty="0">
                <a:solidFill>
                  <a:srgbClr val="000D0D"/>
                </a:solidFill>
              </a:rPr>
              <a:t>	4.			5.</a:t>
            </a:r>
            <a:endParaRPr lang="en-US" dirty="0">
              <a:solidFill>
                <a:srgbClr val="000D0D"/>
              </a:solidFill>
            </a:endParaRPr>
          </a:p>
          <a:p>
            <a:endParaRPr lang="en-US" dirty="0">
              <a:solidFill>
                <a:srgbClr val="000D0D"/>
              </a:solidFill>
            </a:endParaRPr>
          </a:p>
          <a:p>
            <a:endParaRPr lang="en-US" dirty="0">
              <a:solidFill>
                <a:srgbClr val="000D0D"/>
              </a:solidFill>
            </a:endParaRP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901700" y="2209800"/>
          <a:ext cx="9271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3" imgW="927100" imgH="1841500" progId="Equation.DSMT4">
                  <p:embed/>
                </p:oleObj>
              </mc:Choice>
              <mc:Fallback>
                <p:oleObj name="Equation" r:id="rId3" imgW="927100" imgH="18415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2209800"/>
                        <a:ext cx="9271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3515958" y="22098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5" imgW="1143000" imgH="838200" progId="Equation.DSMT4">
                  <p:embed/>
                </p:oleObj>
              </mc:Choice>
              <mc:Fallback>
                <p:oleObj name="Equation" r:id="rId5" imgW="1143000" imgH="838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5958" y="220980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6485816" y="22098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7" imgW="1002865" imgH="837836" progId="Equation.DSMT4">
                  <p:embed/>
                </p:oleObj>
              </mc:Choice>
              <mc:Fallback>
                <p:oleObj name="Equation" r:id="rId7" imgW="1002865" imgH="837836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5816" y="22098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3581400" y="3251199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9" imgW="1701800" imgH="838200" progId="Equation.DSMT4">
                  <p:embed/>
                </p:oleObj>
              </mc:Choice>
              <mc:Fallback>
                <p:oleObj name="Equation" r:id="rId9" imgW="1701800" imgH="8382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51199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6502400" y="3242733"/>
          <a:ext cx="8128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11" imgW="812800" imgH="2628900" progId="Equation.DSMT4">
                  <p:embed/>
                </p:oleObj>
              </mc:Choice>
              <mc:Fallback>
                <p:oleObj name="Equation" r:id="rId11" imgW="812800" imgH="26289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400" y="3242733"/>
                        <a:ext cx="812800" cy="262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3948113" algn="l"/>
              </a:tabLst>
            </a:pPr>
            <a:r>
              <a:rPr lang="en-US" b="1" dirty="0"/>
              <a:t>1.	2.</a:t>
            </a:r>
          </a:p>
          <a:p>
            <a:pPr>
              <a:tabLst>
                <a:tab pos="3948113" algn="l"/>
              </a:tabLst>
            </a:pPr>
            <a:endParaRPr lang="en-US" b="1" dirty="0"/>
          </a:p>
          <a:p>
            <a:pPr>
              <a:tabLst>
                <a:tab pos="3948113" algn="l"/>
              </a:tabLst>
            </a:pPr>
            <a:r>
              <a:rPr lang="en-US" b="1" dirty="0"/>
              <a:t>3.	4.</a:t>
            </a:r>
          </a:p>
          <a:p>
            <a:pPr>
              <a:tabLst>
                <a:tab pos="3948113" algn="l"/>
              </a:tabLst>
            </a:pPr>
            <a:endParaRPr lang="en-US" b="1" dirty="0"/>
          </a:p>
          <a:p>
            <a:pPr>
              <a:tabLst>
                <a:tab pos="3948113" algn="l"/>
              </a:tabLst>
            </a:pPr>
            <a:r>
              <a:rPr lang="en-US" b="1" dirty="0"/>
              <a:t>5.</a:t>
            </a:r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1016000" y="11430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3" imgW="812447" imgH="837836" progId="Equation.DSMT4">
                  <p:embed/>
                </p:oleObj>
              </mc:Choice>
              <mc:Fallback>
                <p:oleObj name="Equation" r:id="rId3" imgW="812447" imgH="837836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14300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4927600" y="11430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5" imgW="634725" imgH="837836" progId="Equation.DSMT4">
                  <p:embed/>
                </p:oleObj>
              </mc:Choice>
              <mc:Fallback>
                <p:oleObj name="Equation" r:id="rId5" imgW="634725" imgH="837836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114300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1041400" y="2155116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7" imgW="634725" imgH="837836" progId="Equation.DSMT4">
                  <p:embed/>
                </p:oleObj>
              </mc:Choice>
              <mc:Fallback>
                <p:oleObj name="Equation" r:id="rId7" imgW="634725" imgH="837836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155116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4978400" y="2166768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9" imgW="812447" imgH="837836" progId="Equation.DSMT4">
                  <p:embed/>
                </p:oleObj>
              </mc:Choice>
              <mc:Fallback>
                <p:oleObj name="Equation" r:id="rId9" imgW="812447" imgH="837836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2166768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1072626" y="3178884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11" imgW="800100" imgH="838200" progId="Equation.DSMT4">
                  <p:embed/>
                </p:oleObj>
              </mc:Choice>
              <mc:Fallback>
                <p:oleObj name="Equation" r:id="rId11" imgW="800100" imgH="8382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2626" y="3178884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how to add mixed numbers when the fraction parts have the same denominator.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how to add mixed numbers when the fraction parts have different denominators.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write the sum of mixed numbers in the form of a mixed number with the fraction part less than 1.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with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>
            <a:normAutofit/>
          </a:bodyPr>
          <a:lstStyle/>
          <a:p>
            <a:pPr algn="ctr">
              <a:tabLst>
                <a:tab pos="457200" algn="l"/>
              </a:tabLst>
            </a:pPr>
            <a:r>
              <a:rPr lang="en-US" b="1" dirty="0">
                <a:solidFill>
                  <a:srgbClr val="000D0D"/>
                </a:solidFill>
              </a:rPr>
              <a:t>To Add Mixed Numbers</a:t>
            </a: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rgbClr val="000D0D"/>
                </a:solidFill>
              </a:rPr>
              <a:t>1.	</a:t>
            </a:r>
            <a:r>
              <a:rPr lang="en-US" dirty="0">
                <a:solidFill>
                  <a:srgbClr val="000D0D"/>
                </a:solidFill>
              </a:rPr>
              <a:t>Add the fraction parts. </a:t>
            </a: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rgbClr val="000D0D"/>
                </a:solidFill>
              </a:rPr>
              <a:t>2.	</a:t>
            </a:r>
            <a:r>
              <a:rPr lang="en-US" dirty="0">
                <a:solidFill>
                  <a:srgbClr val="000D0D"/>
                </a:solidFill>
              </a:rPr>
              <a:t>Add the whole numbers. </a:t>
            </a: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rgbClr val="000D0D"/>
                </a:solidFill>
              </a:rPr>
              <a:t>3.	</a:t>
            </a:r>
            <a:r>
              <a:rPr lang="en-US" dirty="0">
                <a:solidFill>
                  <a:srgbClr val="000D0D"/>
                </a:solidFill>
              </a:rPr>
              <a:t>Write the sum as a mixed number so that the 	fraction part is less than 1. (If the sum of the 	fraction parts is more than 1, rewrite it as a mixed 	number and add it to the sum of the whole 	numbers.)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500" dirty="0"/>
          </a:p>
          <a:p>
            <a:r>
              <a:rPr lang="en-US" dirty="0"/>
              <a:t>Find the sum:</a:t>
            </a:r>
          </a:p>
          <a:p>
            <a:endParaRPr lang="en-US" sz="1000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We can write each number as a sum and then use the commutative and associative properties of addition to treat the whole numbers and fraction parts separately.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158103"/>
              </p:ext>
            </p:extLst>
          </p:nvPr>
        </p:nvGraphicFramePr>
        <p:xfrm>
          <a:off x="2609850" y="12954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1295400" imgH="838200" progId="Equation.DSMT4">
                  <p:embed/>
                </p:oleObj>
              </mc:Choice>
              <mc:Fallback>
                <p:oleObj name="Equation" r:id="rId3" imgW="1295400" imgH="83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12954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2626056" y="12954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1206360" imgH="838080" progId="Equation.DSMT4">
                  <p:embed/>
                </p:oleObj>
              </mc:Choice>
              <mc:Fallback>
                <p:oleObj name="Equation" r:id="rId3" imgW="12063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6056" y="12954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858904" y="1303360"/>
          <a:ext cx="204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2044440" imgH="838080" progId="Equation.DSMT4">
                  <p:embed/>
                </p:oleObj>
              </mc:Choice>
              <mc:Fallback>
                <p:oleObj name="Equation" r:id="rId5" imgW="20444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8904" y="1303360"/>
                        <a:ext cx="204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872552" y="2196152"/>
          <a:ext cx="2641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7" imgW="2641320" imgH="927000" progId="Equation.DSMT4">
                  <p:embed/>
                </p:oleObj>
              </mc:Choice>
              <mc:Fallback>
                <p:oleObj name="Equation" r:id="rId7" imgW="26413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552" y="2196152"/>
                        <a:ext cx="2641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853216" y="32004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9" imgW="1180800" imgH="838080" progId="Equation.DSMT4">
                  <p:embed/>
                </p:oleObj>
              </mc:Choice>
              <mc:Fallback>
                <p:oleObj name="Equation" r:id="rId9" imgW="1180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3216" y="32004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858904" y="4079544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11" imgW="901440" imgH="838080" progId="Equation.DSMT4">
                  <p:embed/>
                </p:oleObj>
              </mc:Choice>
              <mc:Fallback>
                <p:oleObj name="Equation" r:id="rId11" imgW="9014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8904" y="4079544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290074" y="3928533"/>
            <a:ext cx="22860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b="1" dirty="0"/>
          </a:p>
          <a:p>
            <a:endParaRPr lang="en-US" sz="2000" b="1" dirty="0"/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485980"/>
              </p:ext>
            </p:extLst>
          </p:nvPr>
        </p:nvGraphicFramePr>
        <p:xfrm>
          <a:off x="532506" y="1066800"/>
          <a:ext cx="242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2425700" imgH="838200" progId="Equation.DSMT4">
                  <p:embed/>
                </p:oleObj>
              </mc:Choice>
              <mc:Fallback>
                <p:oleObj name="Equation" r:id="rId3" imgW="2425700" imgH="838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506" y="1066800"/>
                        <a:ext cx="242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196152" y="19812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5" imgW="1523880" imgH="838080" progId="Equation.DSMT4">
                  <p:embed/>
                </p:oleObj>
              </mc:Choice>
              <mc:Fallback>
                <p:oleObj name="Equation" r:id="rId5" imgW="1523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152" y="19812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733800" y="1967552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7" imgW="2361960" imgH="838080" progId="Equation.DSMT4">
                  <p:embed/>
                </p:oleObj>
              </mc:Choice>
              <mc:Fallback>
                <p:oleObj name="Equation" r:id="rId7" imgW="2361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967552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747448" y="2922896"/>
          <a:ext cx="2959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9" imgW="2958840" imgH="927000" progId="Equation.DSMT4">
                  <p:embed/>
                </p:oleObj>
              </mc:Choice>
              <mc:Fallback>
                <p:oleObj name="Equation" r:id="rId9" imgW="295884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7448" y="2922896"/>
                        <a:ext cx="2959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747448" y="3954440"/>
          <a:ext cx="2692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1" imgW="2692080" imgH="927000" progId="Equation.DSMT4">
                  <p:embed/>
                </p:oleObj>
              </mc:Choice>
              <mc:Fallback>
                <p:oleObj name="Equation" r:id="rId11" imgW="269208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7448" y="3954440"/>
                        <a:ext cx="2692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7315200" y="50292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3" imgW="914400" imgH="838080" progId="Equation.DSMT4">
                  <p:embed/>
                </p:oleObj>
              </mc:Choice>
              <mc:Fallback>
                <p:oleObj name="Equation" r:id="rId13" imgW="9144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50292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3733800" y="5001904"/>
          <a:ext cx="2438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5" imgW="2438280" imgH="927000" progId="Equation.DSMT4">
                  <p:embed/>
                </p:oleObj>
              </mc:Choice>
              <mc:Fallback>
                <p:oleObj name="Equation" r:id="rId15" imgW="2438280" imgH="927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001904"/>
                        <a:ext cx="2438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6207456" y="50292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17" imgW="1079280" imgH="838080" progId="Equation.DSMT4">
                  <p:embed/>
                </p:oleObj>
              </mc:Choice>
              <mc:Fallback>
                <p:oleObj name="Equation" r:id="rId17" imgW="10792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456" y="50292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51410" y="1926516"/>
            <a:ext cx="652632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Or, vertically, </a:t>
            </a:r>
            <a:endParaRPr lang="en-US" b="1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155208" y="19050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622080" imgH="838080" progId="Equation.DSMT4">
                  <p:embed/>
                </p:oleObj>
              </mc:Choice>
              <mc:Fallback>
                <p:oleObj name="Equation" r:id="rId3" imgW="6220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208" y="19050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2811440" y="19050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5" imgW="1269720" imgH="838080" progId="Equation.DSMT4">
                  <p:embed/>
                </p:oleObj>
              </mc:Choice>
              <mc:Fallback>
                <p:oleObj name="Equation" r:id="rId5" imgW="12697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1440" y="1905000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226256" y="190500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7" imgW="1066680" imgH="838080" progId="Equation.DSMT4">
                  <p:embed/>
                </p:oleObj>
              </mc:Choice>
              <mc:Fallback>
                <p:oleObj name="Equation" r:id="rId7" imgW="1066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6256" y="1905000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918648" y="2854656"/>
          <a:ext cx="876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9" imgW="876240" imgH="901440" progId="Equation.DSMT4">
                  <p:embed/>
                </p:oleObj>
              </mc:Choice>
              <mc:Fallback>
                <p:oleObj name="Equation" r:id="rId9" imgW="87624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8648" y="2854656"/>
                        <a:ext cx="876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873992" y="2846696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1" imgW="1282680" imgH="901440" progId="Equation.DSMT4">
                  <p:embed/>
                </p:oleObj>
              </mc:Choice>
              <mc:Fallback>
                <p:oleObj name="Equation" r:id="rId11" imgW="1282680" imgH="901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3992" y="2846696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242748" y="2846696"/>
          <a:ext cx="1104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3" imgW="1104840" imgH="901440" progId="Equation.DSMT4">
                  <p:embed/>
                </p:oleObj>
              </mc:Choice>
              <mc:Fallback>
                <p:oleObj name="Equation" r:id="rId13" imgW="110484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2748" y="2846696"/>
                        <a:ext cx="1104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4572000" y="3844925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15" imgW="812520" imgH="838080" progId="Equation.DSMT4">
                  <p:embed/>
                </p:oleObj>
              </mc:Choice>
              <mc:Fallback>
                <p:oleObj name="Equation" r:id="rId15" imgW="8125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844925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459104" y="3845256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7" imgW="914400" imgH="838080" progId="Equation.DSMT4">
                  <p:embed/>
                </p:oleObj>
              </mc:Choice>
              <mc:Fallback>
                <p:oleObj name="Equation" r:id="rId17" imgW="9144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104" y="3845256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533694" y="2209800"/>
          <a:ext cx="990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9" imgW="990360" imgH="241200" progId="Equation.DSMT4">
                  <p:embed/>
                </p:oleObj>
              </mc:Choice>
              <mc:Fallback>
                <p:oleObj name="Equation" r:id="rId19" imgW="99036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3694" y="2209800"/>
                        <a:ext cx="990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the mixed numbers: 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0" y="1997890"/>
            <a:ext cx="640080" cy="82296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4267200" y="1131711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3" imgW="1295400" imgH="838200" progId="Equation.DSMT4">
                  <p:embed/>
                </p:oleObj>
              </mc:Choice>
              <mc:Fallback>
                <p:oleObj name="Equation" r:id="rId3" imgW="1295400" imgH="838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131711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486400" y="5311422"/>
            <a:ext cx="1905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Change it to a mixed number.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276600" y="5293349"/>
            <a:ext cx="1752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Fraction part is greater than 1. 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16200000">
            <a:off x="4342606" y="5060739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6200000">
            <a:off x="5638006" y="507239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048000" y="2919570"/>
            <a:ext cx="640080" cy="82296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106304" y="1961864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5" imgW="444240" imgH="838080" progId="Equation.DSMT4">
                  <p:embed/>
                </p:oleObj>
              </mc:Choice>
              <mc:Fallback>
                <p:oleObj name="Equation" r:id="rId5" imgW="444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304" y="1961864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577152" y="19812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7" imgW="1104840" imgH="838080" progId="Equation.DSMT4">
                  <p:embed/>
                </p:oleObj>
              </mc:Choice>
              <mc:Fallback>
                <p:oleObj name="Equation" r:id="rId7" imgW="11048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7152" y="19812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810000" y="1967552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9" imgW="901440" imgH="838080" progId="Equation.DSMT4">
                  <p:embed/>
                </p:oleObj>
              </mc:Choice>
              <mc:Fallback>
                <p:oleObj name="Equation" r:id="rId9" imgW="9014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967552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4966648" y="2730500"/>
          <a:ext cx="977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1" imgW="977760" imgH="241200" progId="Equation.DSMT4">
                  <p:embed/>
                </p:oleObj>
              </mc:Choice>
              <mc:Fallback>
                <p:oleObj name="Equation" r:id="rId11" imgW="97776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6648" y="2730500"/>
                        <a:ext cx="977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766248" y="2911520"/>
          <a:ext cx="78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3" imgW="787320" imgH="901440" progId="Equation.DSMT4">
                  <p:embed/>
                </p:oleObj>
              </mc:Choice>
              <mc:Fallback>
                <p:oleObj name="Equation" r:id="rId13" imgW="78732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6248" y="2911520"/>
                        <a:ext cx="78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588904" y="2895600"/>
          <a:ext cx="1117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5" imgW="1117440" imgH="901440" progId="Equation.DSMT4">
                  <p:embed/>
                </p:oleObj>
              </mc:Choice>
              <mc:Fallback>
                <p:oleObj name="Equation" r:id="rId15" imgW="111744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8904" y="2895600"/>
                        <a:ext cx="1117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810000" y="2908300"/>
          <a:ext cx="952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17" imgW="952200" imgH="901440" progId="Equation.DSMT4">
                  <p:embed/>
                </p:oleObj>
              </mc:Choice>
              <mc:Fallback>
                <p:oleObj name="Equation" r:id="rId17" imgW="95220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908300"/>
                        <a:ext cx="952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4024952" y="3899848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9" imgW="799920" imgH="838080" progId="Equation.DSMT4">
                  <p:embed/>
                </p:oleObj>
              </mc:Choice>
              <mc:Fallback>
                <p:oleObj name="Equation" r:id="rId19" imgW="7999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952" y="3899848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876800" y="3913496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21" imgW="1523880" imgH="838080" progId="Equation.DSMT4">
                  <p:embed/>
                </p:oleObj>
              </mc:Choice>
              <mc:Fallback>
                <p:oleObj name="Equation" r:id="rId21" imgW="15238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913496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6400800" y="3935104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23" imgW="1054080" imgH="838080" progId="Equation.DSMT4">
                  <p:embed/>
                </p:oleObj>
              </mc:Choice>
              <mc:Fallback>
                <p:oleObj name="Equation" r:id="rId23" imgW="10540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935104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/>
      <p:bldP spid="7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triangle has sides measuring        meters,        meters, </a:t>
            </a:r>
          </a:p>
          <a:p>
            <a:endParaRPr lang="en-US" sz="1000" dirty="0"/>
          </a:p>
          <a:p>
            <a:r>
              <a:rPr lang="en-US" dirty="0"/>
              <a:t>and          meters.</a:t>
            </a:r>
          </a:p>
          <a:p>
            <a:endParaRPr lang="en-US" sz="1800" dirty="0"/>
          </a:p>
          <a:p>
            <a:pPr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dirty="0"/>
              <a:t>Find the perimeter of (total distance around) the 	triangle. 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b.	</a:t>
            </a:r>
            <a:r>
              <a:rPr lang="en-US" dirty="0"/>
              <a:t>Find the area of the triangle if the height of the </a:t>
            </a:r>
          </a:p>
          <a:p>
            <a:pPr>
              <a:tabLst>
                <a:tab pos="461963" algn="l"/>
              </a:tabLst>
            </a:pPr>
            <a:endParaRPr lang="en-US" sz="1000" dirty="0"/>
          </a:p>
          <a:p>
            <a:pPr>
              <a:tabLst>
                <a:tab pos="461963" algn="l"/>
              </a:tabLst>
            </a:pPr>
            <a:r>
              <a:rPr lang="en-US" dirty="0"/>
              <a:t>	triangle is        meters and the base is           meters. 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5008732" y="1142469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444307" imgH="837836" progId="Equation.DSMT4">
                  <p:embed/>
                </p:oleObj>
              </mc:Choice>
              <mc:Fallback>
                <p:oleObj name="Equation" r:id="rId3" imgW="444307" imgH="837836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8732" y="1142469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6705600" y="1131711"/>
          <a:ext cx="48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5" imgW="482391" imgH="837836" progId="Equation.DSMT4">
                  <p:embed/>
                </p:oleObj>
              </mc:Choice>
              <mc:Fallback>
                <p:oleObj name="Equation" r:id="rId5" imgW="482391" imgH="837836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1131711"/>
                        <a:ext cx="48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182148" y="1829163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7" imgW="634725" imgH="837836" progId="Equation.DSMT4">
                  <p:embed/>
                </p:oleObj>
              </mc:Choice>
              <mc:Fallback>
                <p:oleObj name="Equation" r:id="rId7" imgW="634725" imgH="837836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148" y="1829163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503996" y="4332111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9" imgW="444307" imgH="837836" progId="Equation.DSMT4">
                  <p:embed/>
                </p:oleObj>
              </mc:Choice>
              <mc:Fallback>
                <p:oleObj name="Equation" r:id="rId9" imgW="444307" imgH="837836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996" y="4332111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6434970" y="4321353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11" imgW="634725" imgH="837836" progId="Equation.DSMT4">
                  <p:embed/>
                </p:oleObj>
              </mc:Choice>
              <mc:Fallback>
                <p:oleObj name="Equation" r:id="rId11" imgW="634725" imgH="837836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4970" y="4321353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222</Words>
  <Application>Microsoft Office PowerPoint</Application>
  <PresentationFormat>On-screen Show (4:3)</PresentationFormat>
  <Paragraphs>67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Courier New</vt:lpstr>
      <vt:lpstr>Office Theme</vt:lpstr>
      <vt:lpstr>Equation</vt:lpstr>
      <vt:lpstr>Section 4.3</vt:lpstr>
      <vt:lpstr>Objectives</vt:lpstr>
      <vt:lpstr>Addition with Mixed Numbers</vt:lpstr>
      <vt:lpstr>Example 1</vt:lpstr>
      <vt:lpstr>Example 1 (cont.)</vt:lpstr>
      <vt:lpstr>Example 2</vt:lpstr>
      <vt:lpstr>Example 2 (cont.)</vt:lpstr>
      <vt:lpstr>Example 3</vt:lpstr>
      <vt:lpstr>Example 4</vt:lpstr>
      <vt:lpstr>Example 4 (cont.)</vt:lpstr>
      <vt:lpstr>Example 4 (cont.)</vt:lpstr>
      <vt:lpstr>Example 4 (cont.)</vt:lpstr>
      <vt:lpstr>Example 4 (cont.)</vt:lpstr>
      <vt:lpstr>Practice Problems </vt:lpstr>
      <vt:lpstr>Practice Problem Answers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41</cp:revision>
  <dcterms:created xsi:type="dcterms:W3CDTF">2013-04-26T14:43:13Z</dcterms:created>
  <dcterms:modified xsi:type="dcterms:W3CDTF">2016-10-03T15:25:48Z</dcterms:modified>
</cp:coreProperties>
</file>