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77" r:id="rId10"/>
    <p:sldId id="266" r:id="rId11"/>
    <p:sldId id="278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9" r:id="rId20"/>
    <p:sldId id="274" r:id="rId21"/>
    <p:sldId id="275" r:id="rId22"/>
    <p:sldId id="276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4" Type="http://schemas.openxmlformats.org/officeDocument/2006/relationships/image" Target="../media/image92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10" Type="http://schemas.openxmlformats.org/officeDocument/2006/relationships/image" Target="../media/image52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DED03-FE31-42E7-AA38-AE01C476EA30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2B7B6-E8FD-46F7-A1D7-E8569C56C3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4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44.bin"/><Relationship Id="rId21" Type="http://schemas.openxmlformats.org/officeDocument/2006/relationships/oleObject" Target="../embeddings/oleObject53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52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8.wmf"/><Relationship Id="rId22" Type="http://schemas.openxmlformats.org/officeDocument/2006/relationships/image" Target="../media/image5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6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image" Target="../media/image70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7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80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7.wmf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9.wmf"/><Relationship Id="rId20" Type="http://schemas.openxmlformats.org/officeDocument/2006/relationships/image" Target="../media/image81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76.wmf"/><Relationship Id="rId19" Type="http://schemas.openxmlformats.org/officeDocument/2006/relationships/oleObject" Target="../embeddings/oleObject83.bin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7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8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90.bin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8.bin"/><Relationship Id="rId14" Type="http://schemas.openxmlformats.org/officeDocument/2006/relationships/image" Target="../media/image8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0.wmf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4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9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26" Type="http://schemas.openxmlformats.org/officeDocument/2006/relationships/oleObject" Target="../embeddings/oleObject18.bin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5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29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24" Type="http://schemas.openxmlformats.org/officeDocument/2006/relationships/oleObject" Target="../embeddings/oleObject17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image" Target="../media/image16.wmf"/><Relationship Id="rId28" Type="http://schemas.openxmlformats.org/officeDocument/2006/relationships/oleObject" Target="../embeddings/oleObject19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18.wmf"/><Relationship Id="rId30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Subtract: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First, change the fraction parts so that they have the same denominator, 12. Then </a:t>
            </a:r>
            <a:r>
              <a:rPr lang="en-US" b="1" dirty="0"/>
              <a:t>borrow </a:t>
            </a:r>
            <a:r>
              <a:rPr lang="en-US" dirty="0"/>
              <a:t>the whole number 1 from 19.</a:t>
            </a:r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0670634"/>
              </p:ext>
            </p:extLst>
          </p:nvPr>
        </p:nvGraphicFramePr>
        <p:xfrm>
          <a:off x="1952978" y="1131711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1485900" imgH="838200" progId="Equation.DSMT4">
                  <p:embed/>
                </p:oleObj>
              </mc:Choice>
              <mc:Fallback>
                <p:oleObj name="Equation" r:id="rId3" imgW="1485900" imgH="838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978" y="1131711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413000" y="2321256"/>
            <a:ext cx="609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413000" y="1406856"/>
            <a:ext cx="6096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6134100" y="1483056"/>
          <a:ext cx="224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Equation" r:id="rId3" imgW="2247900" imgH="622300" progId="Equation.DSMT4">
                  <p:embed/>
                </p:oleObj>
              </mc:Choice>
              <mc:Fallback>
                <p:oleObj name="Equation" r:id="rId3" imgW="2247900" imgH="6223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1483056"/>
                        <a:ext cx="224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rot="10800000">
            <a:off x="5334000" y="1787856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080448" y="13716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Equation" r:id="rId5" imgW="622080" imgH="838080" progId="Equation.DSMT4">
                  <p:embed/>
                </p:oleObj>
              </mc:Choice>
              <mc:Fallback>
                <p:oleObj name="Equation" r:id="rId5" imgW="622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448" y="13716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025856" y="2250744"/>
          <a:ext cx="673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Equation" r:id="rId7" imgW="672840" imgH="901440" progId="Equation.DSMT4">
                  <p:embed/>
                </p:oleObj>
              </mc:Choice>
              <mc:Fallback>
                <p:oleObj name="Equation" r:id="rId7" imgW="67284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856" y="2250744"/>
                        <a:ext cx="673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1738952" y="13716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Equation" r:id="rId9" imgW="1295280" imgH="838080" progId="Equation.DSMT4">
                  <p:embed/>
                </p:oleObj>
              </mc:Choice>
              <mc:Fallback>
                <p:oleObj name="Equation" r:id="rId9" imgW="12952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952" y="13716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1746912" y="22860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Equation" r:id="rId11" imgW="1282680" imgH="901440" progId="Equation.DSMT4">
                  <p:embed/>
                </p:oleObj>
              </mc:Choice>
              <mc:Fallback>
                <p:oleObj name="Equation" r:id="rId11" imgW="128268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912" y="2286000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3075296" y="13716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quation" r:id="rId13" imgW="1066680" imgH="838080" progId="Equation.DSMT4">
                  <p:embed/>
                </p:oleObj>
              </mc:Choice>
              <mc:Fallback>
                <p:oleObj name="Equation" r:id="rId13" imgW="10666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5296" y="13716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3075296" y="2245056"/>
          <a:ext cx="1041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4" name="Equation" r:id="rId15" imgW="1041120" imgH="901440" progId="Equation.DSMT4">
                  <p:embed/>
                </p:oleObj>
              </mc:Choice>
              <mc:Fallback>
                <p:oleObj name="Equation" r:id="rId15" imgW="104112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5296" y="2245056"/>
                        <a:ext cx="1041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4177352" y="137956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name="Equation" r:id="rId17" imgW="1079280" imgH="838080" progId="Equation.DSMT4">
                  <p:embed/>
                </p:oleObj>
              </mc:Choice>
              <mc:Fallback>
                <p:oleObj name="Equation" r:id="rId17" imgW="107928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352" y="137956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4142096" y="2245056"/>
          <a:ext cx="1054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6" name="Equation" r:id="rId19" imgW="1054080" imgH="901440" progId="Equation.DSMT4">
                  <p:embed/>
                </p:oleObj>
              </mc:Choice>
              <mc:Fallback>
                <p:oleObj name="Equation" r:id="rId19" imgW="105408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2096" y="2245056"/>
                        <a:ext cx="1054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4468504" y="3186752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7" name="Equation" r:id="rId21" imgW="787320" imgH="838080" progId="Equation.DSMT4">
                  <p:embed/>
                </p:oleObj>
              </mc:Choice>
              <mc:Fallback>
                <p:oleObj name="Equation" r:id="rId21" imgW="78732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504" y="3186752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difference: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In this case the whole number 7 has no fraction part. </a:t>
            </a:r>
          </a:p>
          <a:p>
            <a:r>
              <a:rPr lang="en-US" dirty="0"/>
              <a:t>We still </a:t>
            </a:r>
            <a:r>
              <a:rPr lang="en-US" b="1" dirty="0"/>
              <a:t>borrow </a:t>
            </a:r>
            <a:r>
              <a:rPr lang="en-US" dirty="0"/>
              <a:t>the whole number 1. We write 1 as </a:t>
            </a:r>
          </a:p>
          <a:p>
            <a:pPr>
              <a:spcBef>
                <a:spcPts val="1200"/>
              </a:spcBef>
            </a:pPr>
            <a:r>
              <a:rPr lang="en-US" dirty="0"/>
              <a:t>so that its denominator will be the same as that of the </a:t>
            </a:r>
          </a:p>
          <a:p>
            <a:r>
              <a:rPr lang="en-US" dirty="0"/>
              <a:t>other fraction part,  </a:t>
            </a:r>
          </a:p>
        </p:txBody>
      </p:sp>
      <p:graphicFrame>
        <p:nvGraphicFramePr>
          <p:cNvPr id="82946" name="Object 2"/>
          <p:cNvGraphicFramePr>
            <a:graphicFrameLocks noChangeAspect="1"/>
          </p:cNvGraphicFramePr>
          <p:nvPr/>
        </p:nvGraphicFramePr>
        <p:xfrm>
          <a:off x="8001000" y="2667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3" imgW="253890" imgH="837836" progId="Equation.DSMT4">
                  <p:embed/>
                </p:oleObj>
              </mc:Choice>
              <mc:Fallback>
                <p:oleObj name="Equation" r:id="rId3" imgW="253890" imgH="83783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667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7" name="Object 3"/>
          <p:cNvGraphicFramePr>
            <a:graphicFrameLocks noChangeAspect="1"/>
          </p:cNvGraphicFramePr>
          <p:nvPr/>
        </p:nvGraphicFramePr>
        <p:xfrm>
          <a:off x="3340100" y="3748418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5" imgW="342751" imgH="837836" progId="Equation.DSMT4">
                  <p:embed/>
                </p:oleObj>
              </mc:Choice>
              <mc:Fallback>
                <p:oleObj name="Equation" r:id="rId5" imgW="342751" imgH="83783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3748418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324286"/>
              </p:ext>
            </p:extLst>
          </p:nvPr>
        </p:nvGraphicFramePr>
        <p:xfrm>
          <a:off x="3486150" y="11430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7" imgW="1041120" imgH="838080" progId="Equation.DSMT4">
                  <p:embed/>
                </p:oleObj>
              </mc:Choice>
              <mc:Fallback>
                <p:oleObj name="Equation" r:id="rId7" imgW="1041120" imgH="8380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1143000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3835400" y="1447800"/>
          <a:ext cx="2794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2794000" imgH="622300" progId="Equation.DSMT4">
                  <p:embed/>
                </p:oleObj>
              </mc:Choice>
              <mc:Fallback>
                <p:oleObj name="Equation" r:id="rId3" imgW="2794000" imgH="6223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1447800"/>
                        <a:ext cx="2794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209800" y="1564944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203040" imgH="279360" progId="Equation.DSMT4">
                  <p:embed/>
                </p:oleObj>
              </mc:Choice>
              <mc:Fallback>
                <p:oleObj name="Equation" r:id="rId5" imgW="2030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564944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667000" y="130336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723600" imgH="838080" progId="Equation.DSMT4">
                  <p:embed/>
                </p:oleObj>
              </mc:Choice>
              <mc:Fallback>
                <p:oleObj name="Equation" r:id="rId7" imgW="723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30336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918648" y="2196152"/>
          <a:ext cx="71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9" imgW="711000" imgH="901440" progId="Equation.DSMT4">
                  <p:embed/>
                </p:oleObj>
              </mc:Choice>
              <mc:Fallback>
                <p:oleObj name="Equation" r:id="rId9" imgW="71100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2196152"/>
                        <a:ext cx="71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680648" y="2190464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1" imgW="736560" imgH="901440" progId="Equation.DSMT4">
                  <p:embed/>
                </p:oleObj>
              </mc:Choice>
              <mc:Fallback>
                <p:oleObj name="Equation" r:id="rId11" imgW="73656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0648" y="2190464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972748" y="3165144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3" imgW="444240" imgH="838080" progId="Equation.DSMT4">
                  <p:embed/>
                </p:oleObj>
              </mc:Choice>
              <mc:Fallback>
                <p:oleObj name="Equation" r:id="rId13" imgW="4442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2748" y="3165144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Subtract: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1200"/>
              </a:spcBef>
            </a:pPr>
            <a:r>
              <a:rPr lang="en-US" dirty="0"/>
              <a:t>The whole number 10 has no fraction part. We still need to </a:t>
            </a:r>
            <a:r>
              <a:rPr lang="en-US" b="1" dirty="0"/>
              <a:t>borrow </a:t>
            </a:r>
            <a:r>
              <a:rPr lang="en-US" dirty="0"/>
              <a:t>the whole number 1 from 10.</a:t>
            </a:r>
          </a:p>
        </p:txBody>
      </p:sp>
      <p:graphicFrame>
        <p:nvGraphicFramePr>
          <p:cNvPr id="84994" name="Object 2"/>
          <p:cNvGraphicFramePr>
            <a:graphicFrameLocks noChangeAspect="1"/>
          </p:cNvGraphicFramePr>
          <p:nvPr/>
        </p:nvGraphicFramePr>
        <p:xfrm>
          <a:off x="1930400" y="1143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1219200" imgH="838200" progId="Equation.DSMT4">
                  <p:embed/>
                </p:oleObj>
              </mc:Choice>
              <mc:Fallback>
                <p:oleObj name="Equation" r:id="rId3" imgW="12192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143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1714500" y="1295400"/>
          <a:ext cx="194310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1943100" imgH="3276600" progId="Equation.DSMT4">
                  <p:embed/>
                </p:oleObj>
              </mc:Choice>
              <mc:Fallback>
                <p:oleObj name="Equation" r:id="rId3" imgW="1943100" imgH="3276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1295400"/>
                        <a:ext cx="1943100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2" name="Object 4"/>
          <p:cNvGraphicFramePr>
            <a:graphicFrameLocks noChangeAspect="1"/>
          </p:cNvGraphicFramePr>
          <p:nvPr/>
        </p:nvGraphicFramePr>
        <p:xfrm>
          <a:off x="3009900" y="1295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12954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5"/>
          <p:cNvGraphicFramePr>
            <a:graphicFrameLocks noChangeAspect="1"/>
          </p:cNvGraphicFramePr>
          <p:nvPr/>
        </p:nvGraphicFramePr>
        <p:xfrm>
          <a:off x="2755900" y="35433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7" imgW="457200" imgH="838200" progId="Equation.DSMT4">
                  <p:embed/>
                </p:oleObj>
              </mc:Choice>
              <mc:Fallback>
                <p:oleObj name="Equation" r:id="rId7" imgW="457200" imgH="838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5433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difference as indicated.</a:t>
            </a:r>
          </a:p>
        </p:txBody>
      </p:sp>
      <p:graphicFrame>
        <p:nvGraphicFramePr>
          <p:cNvPr id="86018" name="Object 2"/>
          <p:cNvGraphicFramePr>
            <a:graphicFrameLocks noChangeAspect="1"/>
          </p:cNvGraphicFramePr>
          <p:nvPr/>
        </p:nvGraphicFramePr>
        <p:xfrm>
          <a:off x="2438400" y="1943100"/>
          <a:ext cx="4165600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4165600" imgH="3086100" progId="Equation.DSMT4">
                  <p:embed/>
                </p:oleObj>
              </mc:Choice>
              <mc:Fallback>
                <p:oleObj name="Equation" r:id="rId3" imgW="4165600" imgH="30861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43100"/>
                        <a:ext cx="4165600" cy="308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19" name="Object 3"/>
          <p:cNvGraphicFramePr>
            <a:graphicFrameLocks noChangeAspect="1"/>
          </p:cNvGraphicFramePr>
          <p:nvPr/>
        </p:nvGraphicFramePr>
        <p:xfrm>
          <a:off x="4089400" y="19431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9431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4114800" y="30099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7" imgW="431613" imgH="837836" progId="Equation.DSMT4">
                  <p:embed/>
                </p:oleObj>
              </mc:Choice>
              <mc:Fallback>
                <p:oleObj name="Equation" r:id="rId7" imgW="431613" imgH="837836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099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1" name="Object 5"/>
          <p:cNvGraphicFramePr>
            <a:graphicFrameLocks noChangeAspect="1"/>
          </p:cNvGraphicFramePr>
          <p:nvPr/>
        </p:nvGraphicFramePr>
        <p:xfrm>
          <a:off x="5727700" y="19431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9" imgW="431613" imgH="837836" progId="Equation.DSMT4">
                  <p:embed/>
                </p:oleObj>
              </mc:Choice>
              <mc:Fallback>
                <p:oleObj name="Equation" r:id="rId9" imgW="431613" imgH="83783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19431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2" name="Object 6"/>
          <p:cNvGraphicFramePr>
            <a:graphicFrameLocks noChangeAspect="1"/>
          </p:cNvGraphicFramePr>
          <p:nvPr/>
        </p:nvGraphicFramePr>
        <p:xfrm>
          <a:off x="5727700" y="30099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11" imgW="431613" imgH="837836" progId="Equation.DSMT4">
                  <p:embed/>
                </p:oleObj>
              </mc:Choice>
              <mc:Fallback>
                <p:oleObj name="Equation" r:id="rId11" imgW="431613" imgH="837836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30099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3" name="Object 7"/>
          <p:cNvGraphicFramePr>
            <a:graphicFrameLocks noChangeAspect="1"/>
          </p:cNvGraphicFramePr>
          <p:nvPr/>
        </p:nvGraphicFramePr>
        <p:xfrm>
          <a:off x="5524500" y="40767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12" imgW="647700" imgH="838200" progId="Equation.DSMT4">
                  <p:embed/>
                </p:oleObj>
              </mc:Choice>
              <mc:Fallback>
                <p:oleObj name="Equation" r:id="rId12" imgW="647700" imgH="8382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40767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he was first riding a trail with his new bicycle, </a:t>
            </a:r>
          </a:p>
          <a:p>
            <a:r>
              <a:rPr lang="en-US" dirty="0"/>
              <a:t>Karl found that he was taking about          </a:t>
            </a:r>
            <a:r>
              <a:rPr lang="en-US" dirty="0">
                <a:solidFill>
                  <a:srgbClr val="0000FF"/>
                </a:solidFill>
              </a:rPr>
              <a:t>minutes</a:t>
            </a:r>
            <a:r>
              <a:rPr lang="en-US" dirty="0"/>
              <a:t> to </a:t>
            </a:r>
          </a:p>
          <a:p>
            <a:pPr>
              <a:spcBef>
                <a:spcPts val="1200"/>
              </a:spcBef>
            </a:pPr>
            <a:r>
              <a:rPr lang="en-US" dirty="0"/>
              <a:t>ride the 4 mile loop. Now he takes about         </a:t>
            </a:r>
            <a:r>
              <a:rPr lang="en-US" dirty="0">
                <a:solidFill>
                  <a:srgbClr val="0000FF"/>
                </a:solidFill>
              </a:rPr>
              <a:t>minutes</a:t>
            </a:r>
            <a:r>
              <a:rPr lang="en-US" dirty="0"/>
              <a:t> </a:t>
            </a:r>
          </a:p>
          <a:p>
            <a:r>
              <a:rPr lang="en-US" dirty="0"/>
              <a:t>to ride the same 4 miles. By how many minutes has he improved in riding 4 miles? In riding 1 mile? </a:t>
            </a:r>
          </a:p>
          <a:p>
            <a:r>
              <a:rPr lang="en-US" b="1" dirty="0"/>
              <a:t>Solution </a:t>
            </a:r>
          </a:p>
          <a:p>
            <a:pPr marL="457200" indent="-457200"/>
            <a:r>
              <a:rPr lang="en-US" b="1" dirty="0"/>
              <a:t>a.	</a:t>
            </a:r>
            <a:r>
              <a:rPr lang="en-US" dirty="0"/>
              <a:t>To find by how many minutes Karl has improved in riding 4 miles, we simply find the difference between the two times.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5778500" y="1642533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622030" imgH="837836" progId="Equation.DSMT4">
                  <p:embed/>
                </p:oleObj>
              </mc:Choice>
              <mc:Fallback>
                <p:oleObj name="Equation" r:id="rId3" imgW="622030" imgH="83783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0" y="1642533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1" name="Object 3"/>
          <p:cNvGraphicFramePr>
            <a:graphicFrameLocks noChangeAspect="1"/>
          </p:cNvGraphicFramePr>
          <p:nvPr/>
        </p:nvGraphicFramePr>
        <p:xfrm>
          <a:off x="6489700" y="2214033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5" imgW="634725" imgH="837836" progId="Equation.DSMT4">
                  <p:embed/>
                </p:oleObj>
              </mc:Choice>
              <mc:Fallback>
                <p:oleObj name="Equation" r:id="rId5" imgW="634725" imgH="83783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9700" y="2214033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43952" y="2492044"/>
            <a:ext cx="6858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67752" y="1564944"/>
            <a:ext cx="685800" cy="8382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 (cont.)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307608" y="15240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609480" imgH="838080" progId="Equation.DSMT4">
                  <p:embed/>
                </p:oleObj>
              </mc:Choice>
              <mc:Fallback>
                <p:oleObj name="Equation" r:id="rId3" imgW="609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7608" y="15240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133600" y="2465696"/>
          <a:ext cx="85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850680" imgH="901440" progId="Equation.DSMT4">
                  <p:embed/>
                </p:oleObj>
              </mc:Choice>
              <mc:Fallback>
                <p:oleObj name="Equation" r:id="rId5" imgW="85068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465696"/>
                        <a:ext cx="850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958152" y="15240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1269720" imgH="838080" progId="Equation.DSMT4">
                  <p:embed/>
                </p:oleObj>
              </mc:Choice>
              <mc:Fallback>
                <p:oleObj name="Equation" r:id="rId7" imgW="12697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8152" y="15240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007056" y="2438400"/>
          <a:ext cx="1270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1269720" imgH="901440" progId="Equation.DSMT4">
                  <p:embed/>
                </p:oleObj>
              </mc:Choice>
              <mc:Fallback>
                <p:oleObj name="Equation" r:id="rId9" imgW="126972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7056" y="2438400"/>
                        <a:ext cx="1270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253552" y="15240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1" imgW="1066680" imgH="838080" progId="Equation.DSMT4">
                  <p:embed/>
                </p:oleObj>
              </mc:Choice>
              <mc:Fallback>
                <p:oleObj name="Equation" r:id="rId11" imgW="10666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3552" y="15240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308144" y="2465696"/>
          <a:ext cx="1079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13" imgW="1079280" imgH="901440" progId="Equation.DSMT4">
                  <p:embed/>
                </p:oleObj>
              </mc:Choice>
              <mc:Fallback>
                <p:oleObj name="Equation" r:id="rId13" imgW="10792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8144" y="2465696"/>
                        <a:ext cx="1079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5355608" y="153196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15" imgW="1079280" imgH="838080" progId="Equation.DSMT4">
                  <p:embed/>
                </p:oleObj>
              </mc:Choice>
              <mc:Fallback>
                <p:oleObj name="Equation" r:id="rId15" imgW="10792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5608" y="153196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5410200" y="2473656"/>
          <a:ext cx="1079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7" imgW="1079280" imgH="901440" progId="Equation.DSMT4">
                  <p:embed/>
                </p:oleObj>
              </mc:Choice>
              <mc:Fallback>
                <p:oleObj name="Equation" r:id="rId17" imgW="1079280" imgH="901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473656"/>
                        <a:ext cx="1079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5881048" y="3464256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19" imgW="634680" imgH="838080" progId="Equation.DSMT4">
                  <p:embed/>
                </p:oleObj>
              </mc:Choice>
              <mc:Fallback>
                <p:oleObj name="Equation" r:id="rId19" imgW="6346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048" y="3464256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r>
              <a:rPr lang="en-US" dirty="0"/>
              <a:t>So, in riding 4 miles, Karl has improved by about  minutes. </a:t>
            </a:r>
          </a:p>
          <a:p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With truncated numbers, we could have estimated his improvement time as 25 − 18 = 7 minutes.)</a:t>
            </a:r>
          </a:p>
        </p:txBody>
      </p:sp>
      <p:graphicFrame>
        <p:nvGraphicFramePr>
          <p:cNvPr id="87043" name="Object 3"/>
          <p:cNvGraphicFramePr>
            <a:graphicFrameLocks noChangeAspect="1"/>
          </p:cNvGraphicFramePr>
          <p:nvPr/>
        </p:nvGraphicFramePr>
        <p:xfrm>
          <a:off x="7543800" y="1140177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Equation" r:id="rId3" imgW="634725" imgH="837836" progId="Equation.DSMT4">
                  <p:embed/>
                </p:oleObj>
              </mc:Choice>
              <mc:Fallback>
                <p:oleObj name="Equation" r:id="rId3" imgW="634725" imgH="83783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1140177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Know how to subtract mixed numbers when the fraction part of the number being subtracted is smaller than or equal to the fraction part of the other number.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Know how to subtract mixed numbers when the fraction part of the number being subtracted is larger than the fraction part of the other number.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b="1" dirty="0"/>
              <a:t>b.	</a:t>
            </a:r>
            <a:r>
              <a:rPr lang="en-US" dirty="0"/>
              <a:t>To find his improvement time in riding one mile, we divide the answer in part</a:t>
            </a:r>
            <a:r>
              <a:rPr lang="en-US" b="1" dirty="0"/>
              <a:t> a. </a:t>
            </a:r>
            <a:r>
              <a:rPr lang="en-US" dirty="0"/>
              <a:t>by 4.</a:t>
            </a:r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He has improved by about          minutes per mile. </a:t>
            </a:r>
          </a:p>
          <a:p>
            <a:pPr marL="457200" indent="-457200"/>
            <a:endParaRPr lang="en-US" dirty="0"/>
          </a:p>
        </p:txBody>
      </p:sp>
      <p:graphicFrame>
        <p:nvGraphicFramePr>
          <p:cNvPr id="88068" name="Object 4"/>
          <p:cNvGraphicFramePr>
            <a:graphicFrameLocks noChangeAspect="1"/>
          </p:cNvGraphicFramePr>
          <p:nvPr/>
        </p:nvGraphicFramePr>
        <p:xfrm>
          <a:off x="4419600" y="3612444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634725" imgH="837836" progId="Equation.DSMT4">
                  <p:embed/>
                </p:oleObj>
              </mc:Choice>
              <mc:Fallback>
                <p:oleObj name="Equation" r:id="rId3" imgW="634725" imgH="83783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612444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066800" y="23622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5" imgW="1130040" imgH="838080" progId="Equation.DSMT4">
                  <p:embed/>
                </p:oleObj>
              </mc:Choice>
              <mc:Fallback>
                <p:oleObj name="Equation" r:id="rId5" imgW="11300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622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223448" y="23622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7" imgW="1269720" imgH="838080" progId="Equation.DSMT4">
                  <p:embed/>
                </p:oleObj>
              </mc:Choice>
              <mc:Fallback>
                <p:oleObj name="Equation" r:id="rId7" imgW="1269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23622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532496" y="2362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9" imgW="1104840" imgH="838080" progId="Equation.DSMT4">
                  <p:embed/>
                </p:oleObj>
              </mc:Choice>
              <mc:Fallback>
                <p:oleObj name="Equation" r:id="rId9" imgW="1104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496" y="23622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697104" y="2362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11" imgW="723600" imgH="838080" progId="Equation.DSMT4">
                  <p:embed/>
                </p:oleObj>
              </mc:Choice>
              <mc:Fallback>
                <p:oleObj name="Equation" r:id="rId11" imgW="723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104" y="2362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5437496" y="23622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13" imgW="901440" imgH="838080" progId="Equation.DSMT4">
                  <p:embed/>
                </p:oleObj>
              </mc:Choice>
              <mc:Fallback>
                <p:oleObj name="Equation" r:id="rId13" imgW="9014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7496" y="23622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Find the following differences.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6007100" y="1955800"/>
          <a:ext cx="184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1841500" imgH="838200" progId="Equation.DSMT4">
                  <p:embed/>
                </p:oleObj>
              </mc:Choice>
              <mc:Fallback>
                <p:oleObj name="Equation" r:id="rId3" imgW="1841500" imgH="838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1955800"/>
                        <a:ext cx="184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708378" y="4051300"/>
          <a:ext cx="505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5054400" imgH="838080" progId="Equation.DSMT4">
                  <p:embed/>
                </p:oleObj>
              </mc:Choice>
              <mc:Fallback>
                <p:oleObj name="Equation" r:id="rId5" imgW="5054400" imgH="8380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378" y="4051300"/>
                        <a:ext cx="505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846355"/>
              </p:ext>
            </p:extLst>
          </p:nvPr>
        </p:nvGraphicFramePr>
        <p:xfrm>
          <a:off x="749300" y="1905000"/>
          <a:ext cx="977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7" imgW="977900" imgH="1435100" progId="Equation.DSMT4">
                  <p:embed/>
                </p:oleObj>
              </mc:Choice>
              <mc:Fallback>
                <p:oleObj name="Equation" r:id="rId7" imgW="977900" imgH="14351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1905000"/>
                        <a:ext cx="977900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3784600" y="1828800"/>
          <a:ext cx="10795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9" imgW="1079500" imgH="1841500" progId="Equation.DSMT4">
                  <p:embed/>
                </p:oleObj>
              </mc:Choice>
              <mc:Fallback>
                <p:oleObj name="Equation" r:id="rId9" imgW="1079500" imgH="18415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1828800"/>
                        <a:ext cx="10795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660400" y="1371600"/>
          <a:ext cx="6121400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3" imgW="6121400" imgH="2032000" progId="Equation.DSMT4">
                  <p:embed/>
                </p:oleObj>
              </mc:Choice>
              <mc:Fallback>
                <p:oleObj name="Equation" r:id="rId3" imgW="6121400" imgH="2032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1371600"/>
                        <a:ext cx="6121400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Subtraction with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Subtract Mixed Numbers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Subtract the fraction parts.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Subtract the whole numbers.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difference: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3467100" y="1120422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295400" imgH="838200" progId="Equation.DSMT4">
                  <p:embed/>
                </p:oleObj>
              </mc:Choice>
              <mc:Fallback>
                <p:oleObj name="Equation" r:id="rId3" imgW="12954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1120422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653352" y="2375848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180800" imgH="838080" progId="Equation.DSMT4">
                  <p:embed/>
                </p:oleObj>
              </mc:Choice>
              <mc:Fallback>
                <p:oleObj name="Equation" r:id="rId5" imgW="1180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352" y="2375848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858904" y="2362200"/>
          <a:ext cx="2616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2616120" imgH="927000" progId="Equation.DSMT4">
                  <p:embed/>
                </p:oleObj>
              </mc:Choice>
              <mc:Fallback>
                <p:oleObj name="Equation" r:id="rId7" imgW="26161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904" y="2362200"/>
                        <a:ext cx="2616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850944" y="3393744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9" imgW="1002960" imgH="838080" progId="Equation.DSMT4">
                  <p:embed/>
                </p:oleObj>
              </mc:Choice>
              <mc:Fallback>
                <p:oleObj name="Equation" r:id="rId9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0944" y="3393744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858904" y="43434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11" imgW="723600" imgH="838080" progId="Equation.DSMT4">
                  <p:embed/>
                </p:oleObj>
              </mc:Choice>
              <mc:Fallback>
                <p:oleObj name="Equation" r:id="rId11" imgW="7236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904" y="43434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Or, vertically, </a:t>
            </a:r>
          </a:p>
          <a:p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020704" y="19812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469800" imgH="838080" progId="Equation.DSMT4">
                  <p:embed/>
                </p:oleObj>
              </mc:Choice>
              <mc:Fallback>
                <p:oleObj name="Equation" r:id="rId3" imgW="4698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704" y="198120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819400" y="2909248"/>
          <a:ext cx="66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5" imgW="660240" imgH="901440" progId="Equation.DSMT4">
                  <p:embed/>
                </p:oleObj>
              </mc:Choice>
              <mc:Fallback>
                <p:oleObj name="Equation" r:id="rId5" imgW="66024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909248"/>
                        <a:ext cx="660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034352" y="3935104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7" imgW="444240" imgH="838080" progId="Equation.DSMT4">
                  <p:embed/>
                </p:oleObj>
              </mc:Choice>
              <mc:Fallback>
                <p:oleObj name="Equation" r:id="rId7" imgW="444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4352" y="3935104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163704" y="2258704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9" imgW="215640" imgH="279360" progId="Equation.DSMT4">
                  <p:embed/>
                </p:oleObj>
              </mc:Choice>
              <mc:Fallback>
                <p:oleObj name="Equation" r:id="rId9" imgW="2156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3704" y="2258704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989696" y="3137848"/>
          <a:ext cx="406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1" imgW="406080" imgH="609480" progId="Equation.DSMT4">
                  <p:embed/>
                </p:oleObj>
              </mc:Choice>
              <mc:Fallback>
                <p:oleObj name="Equation" r:id="rId11" imgW="40608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696" y="3137848"/>
                        <a:ext cx="406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119048" y="19812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3" imgW="253800" imgH="838080" progId="Equation.DSMT4">
                  <p:embed/>
                </p:oleObj>
              </mc:Choice>
              <mc:Fallback>
                <p:oleObj name="Equation" r:id="rId13" imgW="2538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048" y="19812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876800" y="2909248"/>
          <a:ext cx="495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5" imgW="495000" imgH="901440" progId="Equation.DSMT4">
                  <p:embed/>
                </p:oleObj>
              </mc:Choice>
              <mc:Fallback>
                <p:oleObj name="Equation" r:id="rId15" imgW="49500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909248"/>
                        <a:ext cx="495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598652" y="3293092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7" imgW="241200" imgH="190440" progId="Equation.DSMT4">
                  <p:embed/>
                </p:oleObj>
              </mc:Choice>
              <mc:Fallback>
                <p:oleObj name="Equation" r:id="rId17" imgW="24120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652" y="3293092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191000" y="420464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9" imgW="190440" imgH="291960" progId="Equation.DSMT4">
                  <p:embed/>
                </p:oleObj>
              </mc:Choice>
              <mc:Fallback>
                <p:oleObj name="Equation" r:id="rId19" imgW="1904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204648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622344" y="4305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21" imgW="241200" imgH="190440" progId="Equation.DSMT4">
                  <p:embed/>
                </p:oleObj>
              </mc:Choice>
              <mc:Fallback>
                <p:oleObj name="Equation" r:id="rId21" imgW="24120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344" y="4305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4495800" y="4245592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22" imgW="241200" imgH="241200" progId="Equation.DSMT4">
                  <p:embed/>
                </p:oleObj>
              </mc:Choice>
              <mc:Fallback>
                <p:oleObj name="Equation" r:id="rId22" imgW="241200" imgH="241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45592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5105400" y="3935104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24" imgW="253800" imgH="838080" progId="Equation.DSMT4">
                  <p:embed/>
                </p:oleObj>
              </mc:Choice>
              <mc:Fallback>
                <p:oleObj name="Equation" r:id="rId24" imgW="25380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935104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5500048" y="4286536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26" imgW="241200" imgH="190440" progId="Equation.DSMT4">
                  <p:embed/>
                </p:oleObj>
              </mc:Choice>
              <mc:Fallback>
                <p:oleObj name="Equation" r:id="rId26" imgW="241200" imgH="190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048" y="4286536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/>
        </p:nvGraphicFramePr>
        <p:xfrm>
          <a:off x="5853752" y="3935104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28" imgW="444240" imgH="838080" progId="Equation.DSMT4">
                  <p:embed/>
                </p:oleObj>
              </mc:Choice>
              <mc:Fallback>
                <p:oleObj name="Equation" r:id="rId28" imgW="4442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3752" y="3935104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18"/>
          <p:cNvGraphicFramePr>
            <a:graphicFrameLocks noChangeAspect="1"/>
          </p:cNvGraphicFramePr>
          <p:nvPr/>
        </p:nvGraphicFramePr>
        <p:xfrm>
          <a:off x="3598652" y="2355008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30" imgW="241200" imgH="190440" progId="Equation.DSMT4">
                  <p:embed/>
                </p:oleObj>
              </mc:Choice>
              <mc:Fallback>
                <p:oleObj name="Equation" r:id="rId30" imgW="24120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652" y="2355008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32300" y="2476500"/>
            <a:ext cx="594360" cy="77724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Subtract: 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798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694258"/>
              </p:ext>
            </p:extLst>
          </p:nvPr>
        </p:nvGraphicFramePr>
        <p:xfrm>
          <a:off x="1981200" y="1131711"/>
          <a:ext cx="1651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1651000" imgH="838200" progId="Equation.DSMT4">
                  <p:embed/>
                </p:oleObj>
              </mc:Choice>
              <mc:Fallback>
                <p:oleObj name="Equation" r:id="rId3" imgW="1651000" imgH="838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131711"/>
                        <a:ext cx="1651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704889" y="2622490"/>
            <a:ext cx="11437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LCD = 20 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805752" y="24384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622080" imgH="838080" progId="Equation.DSMT4">
                  <p:embed/>
                </p:oleObj>
              </mc:Choice>
              <mc:Fallback>
                <p:oleObj name="Equation" r:id="rId5" imgW="622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752" y="24384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590800" y="3352800"/>
          <a:ext cx="85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7" imgW="850680" imgH="901440" progId="Equation.DSMT4">
                  <p:embed/>
                </p:oleObj>
              </mc:Choice>
              <mc:Fallback>
                <p:oleObj name="Equation" r:id="rId7" imgW="85068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352800"/>
                        <a:ext cx="850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569648" y="24384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9" imgW="1473120" imgH="838080" progId="Equation.DSMT4">
                  <p:embed/>
                </p:oleObj>
              </mc:Choice>
              <mc:Fallback>
                <p:oleObj name="Equation" r:id="rId9" imgW="14731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9648" y="24384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556000" y="3339152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1" imgW="1244520" imgH="901440" progId="Equation.DSMT4">
                  <p:embed/>
                </p:oleObj>
              </mc:Choice>
              <mc:Fallback>
                <p:oleObj name="Equation" r:id="rId11" imgW="124452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3339152"/>
                        <a:ext cx="124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118100" y="24384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3" imgW="1206360" imgH="838080" progId="Equation.DSMT4">
                  <p:embed/>
                </p:oleObj>
              </mc:Choice>
              <mc:Fallback>
                <p:oleObj name="Equation" r:id="rId13" imgW="1206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24384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132696" y="3339152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5" imgW="1244520" imgH="901440" progId="Equation.DSMT4">
                  <p:embed/>
                </p:oleObj>
              </mc:Choice>
              <mc:Fallback>
                <p:oleObj name="Equation" r:id="rId15" imgW="124452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696" y="3339152"/>
                        <a:ext cx="124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739452" y="4302456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7" imgW="647640" imgH="838080" progId="Equation.DSMT4">
                  <p:embed/>
                </p:oleObj>
              </mc:Choice>
              <mc:Fallback>
                <p:oleObj name="Equation" r:id="rId17" imgW="6476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9452" y="4302456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Subtraction with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If the Fraction Part Being Subtracted Is Larger than the First Fraction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b="1" dirty="0">
                <a:solidFill>
                  <a:srgbClr val="C00000"/>
                </a:solidFill>
              </a:rPr>
              <a:t>Borrow</a:t>
            </a:r>
            <a:r>
              <a:rPr lang="en-US" dirty="0">
                <a:solidFill>
                  <a:srgbClr val="000000"/>
                </a:solidFill>
              </a:rPr>
              <a:t> the whole number 1 from the first whole number.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Add this 1 to the first fraction. (This will always result in an improper fraction that is larger than the fraction being subtracted.)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57200" indent="-45720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Then subtract.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difference: </a:t>
            </a:r>
          </a:p>
          <a:p>
            <a:r>
              <a:rPr lang="en-US" b="1" dirty="0"/>
              <a:t>Solution </a:t>
            </a:r>
          </a:p>
          <a:p>
            <a:pPr>
              <a:spcBef>
                <a:spcPts val="1200"/>
              </a:spcBef>
            </a:pPr>
            <a:r>
              <a:rPr lang="en-US" dirty="0"/>
              <a:t>Since     is larger than    , </a:t>
            </a:r>
            <a:r>
              <a:rPr lang="en-US" b="1" dirty="0"/>
              <a:t>borrow </a:t>
            </a:r>
            <a:r>
              <a:rPr lang="en-US" dirty="0"/>
              <a:t>the whole number 1 </a:t>
            </a:r>
          </a:p>
          <a:p>
            <a:pPr>
              <a:spcBef>
                <a:spcPts val="1200"/>
              </a:spcBef>
            </a:pPr>
            <a:r>
              <a:rPr lang="en-US" dirty="0"/>
              <a:t>from 7. We write 7 as 6 + 1; then we write           as   </a:t>
            </a:r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3479800" y="1131711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1320800" imgH="838200" progId="Equation.DSMT4">
                  <p:embed/>
                </p:oleObj>
              </mc:Choice>
              <mc:Fallback>
                <p:oleObj name="Equation" r:id="rId3" imgW="1320800" imgH="838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1131711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1371600" y="22098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5" imgW="253890" imgH="837836" progId="Equation.DSMT4">
                  <p:embed/>
                </p:oleObj>
              </mc:Choice>
              <mc:Fallback>
                <p:oleObj name="Equation" r:id="rId5" imgW="253890" imgH="837836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098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0" name="Object 4"/>
          <p:cNvGraphicFramePr>
            <a:graphicFrameLocks noChangeAspect="1"/>
          </p:cNvGraphicFramePr>
          <p:nvPr/>
        </p:nvGraphicFramePr>
        <p:xfrm>
          <a:off x="3606800" y="22098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7" imgW="253890" imgH="837836" progId="Equation.DSMT4">
                  <p:embed/>
                </p:oleObj>
              </mc:Choice>
              <mc:Fallback>
                <p:oleObj name="Equation" r:id="rId7" imgW="253890" imgH="837836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22098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1" name="Object 5"/>
          <p:cNvGraphicFramePr>
            <a:graphicFrameLocks noChangeAspect="1"/>
          </p:cNvGraphicFramePr>
          <p:nvPr/>
        </p:nvGraphicFramePr>
        <p:xfrm>
          <a:off x="6667500" y="2785533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9" imgW="723586" imgH="837836" progId="Equation.DSMT4">
                  <p:embed/>
                </p:oleObj>
              </mc:Choice>
              <mc:Fallback>
                <p:oleObj name="Equation" r:id="rId9" imgW="723586" imgH="83783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0" y="2785533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694361"/>
              </p:ext>
            </p:extLst>
          </p:nvPr>
        </p:nvGraphicFramePr>
        <p:xfrm>
          <a:off x="7874000" y="2810933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11" imgW="355320" imgH="838080" progId="Equation.DSMT4">
                  <p:embed/>
                </p:oleObj>
              </mc:Choice>
              <mc:Fallback>
                <p:oleObj name="Equation" r:id="rId11" imgW="355320" imgH="8380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0" y="2810933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939990" y="1545516"/>
            <a:ext cx="731520" cy="82296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2680648" y="1524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7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0648" y="15240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2452048" y="2411104"/>
          <a:ext cx="673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Equation" r:id="rId5" imgW="672840" imgH="901440" progId="Equation.DSMT4">
                  <p:embed/>
                </p:oleObj>
              </mc:Choice>
              <mc:Fallback>
                <p:oleObj name="Equation" r:id="rId5" imgW="67284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048" y="2411104"/>
                        <a:ext cx="673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3173104" y="15240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Equation" r:id="rId7" imgW="1473120" imgH="838080" progId="Equation.DSMT4">
                  <p:embed/>
                </p:oleObj>
              </mc:Choice>
              <mc:Fallback>
                <p:oleObj name="Equation" r:id="rId7" imgW="14731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104" y="15240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3173104" y="2403144"/>
          <a:ext cx="1447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9" imgW="1447560" imgH="901440" progId="Equation.DSMT4">
                  <p:embed/>
                </p:oleObj>
              </mc:Choice>
              <mc:Fallback>
                <p:oleObj name="Equation" r:id="rId9" imgW="1447560" imgH="901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104" y="2403144"/>
                        <a:ext cx="1447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4683456" y="15240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Equation" r:id="rId11" imgW="1193760" imgH="838080" progId="Equation.DSMT4">
                  <p:embed/>
                </p:oleObj>
              </mc:Choice>
              <mc:Fallback>
                <p:oleObj name="Equation" r:id="rId11" imgW="119376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456" y="1524000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4697104" y="2397456"/>
          <a:ext cx="1219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Equation" r:id="rId13" imgW="1218960" imgH="901440" progId="Equation.DSMT4">
                  <p:embed/>
                </p:oleObj>
              </mc:Choice>
              <mc:Fallback>
                <p:oleObj name="Equation" r:id="rId13" imgW="1218960" imgH="901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104" y="2397456"/>
                        <a:ext cx="1219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5929952" y="1518312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3" name="Equation" r:id="rId15" imgW="736560" imgH="838080" progId="Equation.DSMT4">
                  <p:embed/>
                </p:oleObj>
              </mc:Choice>
              <mc:Fallback>
                <p:oleObj name="Equation" r:id="rId15" imgW="73656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952" y="1518312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5957248" y="2397456"/>
          <a:ext cx="749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4" name="Equation" r:id="rId17" imgW="749160" imgH="901440" progId="Equation.DSMT4">
                  <p:embed/>
                </p:oleObj>
              </mc:Choice>
              <mc:Fallback>
                <p:oleObj name="Equation" r:id="rId17" imgW="749160" imgH="901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248" y="2397456"/>
                        <a:ext cx="749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6234752" y="3325504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5" name="Equation" r:id="rId19" imgW="469800" imgH="838080" progId="Equation.DSMT4">
                  <p:embed/>
                </p:oleObj>
              </mc:Choice>
              <mc:Fallback>
                <p:oleObj name="Equation" r:id="rId19" imgW="4698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752" y="3325504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404</Words>
  <Application>Microsoft Office PowerPoint</Application>
  <PresentationFormat>On-screen Show (4:3)</PresentationFormat>
  <Paragraphs>69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Section 4.4</vt:lpstr>
      <vt:lpstr>Objectives</vt:lpstr>
      <vt:lpstr>Subtraction with Mixed Numbers </vt:lpstr>
      <vt:lpstr>Example 1 </vt:lpstr>
      <vt:lpstr>Example 1 (cont.) </vt:lpstr>
      <vt:lpstr>Example 2 </vt:lpstr>
      <vt:lpstr>Subtraction with Mixed Numbers </vt:lpstr>
      <vt:lpstr>Example 3 </vt:lpstr>
      <vt:lpstr>Example 3 (cont.) </vt:lpstr>
      <vt:lpstr>Example 4</vt:lpstr>
      <vt:lpstr>Example 4 (cont.)</vt:lpstr>
      <vt:lpstr>Example 5</vt:lpstr>
      <vt:lpstr>Example 5 (cont.)</vt:lpstr>
      <vt:lpstr>Completion Example 6</vt:lpstr>
      <vt:lpstr>Completion Example 6 (cont.)</vt:lpstr>
      <vt:lpstr>Completion Example 7</vt:lpstr>
      <vt:lpstr>Example 8</vt:lpstr>
      <vt:lpstr>Example 8 (cont.)</vt:lpstr>
      <vt:lpstr>Example 8 (cont.)</vt:lpstr>
      <vt:lpstr>Example 8 (cont.)</vt:lpstr>
      <vt:lpstr>Practice Problems </vt:lpstr>
      <vt:lpstr>Practice Problem Answers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64</cp:revision>
  <dcterms:created xsi:type="dcterms:W3CDTF">2013-04-26T14:43:13Z</dcterms:created>
  <dcterms:modified xsi:type="dcterms:W3CDTF">2016-10-03T15:26:50Z</dcterms:modified>
</cp:coreProperties>
</file>