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72" r:id="rId10"/>
    <p:sldId id="266" r:id="rId11"/>
    <p:sldId id="267" r:id="rId12"/>
    <p:sldId id="268" r:id="rId13"/>
    <p:sldId id="273" r:id="rId14"/>
    <p:sldId id="269" r:id="rId15"/>
    <p:sldId id="270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16BB31-9845-4426-89E1-493C5F0A48C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14F4D-AD7E-4695-84F9-F7E94EAEAC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6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3.bin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7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7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2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26" Type="http://schemas.openxmlformats.org/officeDocument/2006/relationships/image" Target="../media/image44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5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43.wmf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</p:txBody>
      </p:sp>
      <p:graphicFrame>
        <p:nvGraphicFramePr>
          <p:cNvPr id="3225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999759"/>
              </p:ext>
            </p:extLst>
          </p:nvPr>
        </p:nvGraphicFramePr>
        <p:xfrm>
          <a:off x="4096456" y="1044222"/>
          <a:ext cx="2654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2654280" imgH="1002960" progId="Equation.DSMT4">
                  <p:embed/>
                </p:oleObj>
              </mc:Choice>
              <mc:Fallback>
                <p:oleObj name="Equation" r:id="rId3" imgW="2654280" imgH="1002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6456" y="1044222"/>
                        <a:ext cx="2654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914400" y="2729552"/>
          <a:ext cx="2552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2552400" imgH="990360" progId="Equation.DSMT4">
                  <p:embed/>
                </p:oleObj>
              </mc:Choice>
              <mc:Fallback>
                <p:oleObj name="Equation" r:id="rId5" imgW="255240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29552"/>
                        <a:ext cx="2552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477904" y="2715904"/>
          <a:ext cx="2641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2641320" imgH="990360" progId="Equation.DSMT4">
                  <p:embed/>
                </p:oleObj>
              </mc:Choice>
              <mc:Fallback>
                <p:oleObj name="Equation" r:id="rId7" imgW="264132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2715904"/>
                        <a:ext cx="2641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481696" y="3774744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9" imgW="1955520" imgH="838080" progId="Equation.DSMT4">
                  <p:embed/>
                </p:oleObj>
              </mc:Choice>
              <mc:Fallback>
                <p:oleObj name="Equation" r:id="rId9" imgW="1955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696" y="3774744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77904" y="466980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1" imgW="1231560" imgH="838080" progId="Equation.DSMT4">
                  <p:embed/>
                </p:oleObj>
              </mc:Choice>
              <mc:Fallback>
                <p:oleObj name="Equation" r:id="rId11" imgW="1231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4669808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738048" y="4675496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3" imgW="1244520" imgH="838080" progId="Equation.DSMT4">
                  <p:embed/>
                </p:oleObj>
              </mc:Choice>
              <mc:Fallback>
                <p:oleObj name="Equation" r:id="rId13" imgW="12445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048" y="4675496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998192" y="46754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5" imgW="698400" imgH="838080" progId="Equation.DSMT4">
                  <p:embed/>
                </p:oleObj>
              </mc:Choice>
              <mc:Fallback>
                <p:oleObj name="Equation" r:id="rId15" imgW="698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192" y="46754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732896" y="4661848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7" imgW="749160" imgH="838080" progId="Equation.DSMT4">
                  <p:embed/>
                </p:oleObj>
              </mc:Choice>
              <mc:Fallback>
                <p:oleObj name="Equation" r:id="rId17" imgW="7491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896" y="4661848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Find the average of the mixed numbers 		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/>
              <a:t>You may want to refer back to Section 1.7.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We find the sum first and then divide by 3.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321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291652"/>
              </p:ext>
            </p:extLst>
          </p:nvPr>
        </p:nvGraphicFramePr>
        <p:xfrm>
          <a:off x="6302199" y="1131711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2450880" imgH="838080" progId="Equation.DSMT4">
                  <p:embed/>
                </p:oleObj>
              </mc:Choice>
              <mc:Fallback>
                <p:oleObj name="Equation" r:id="rId3" imgW="24508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199" y="1131711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657600" y="1447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4478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114800" y="1447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4478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616656" y="2383808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656" y="2383808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114800" y="238949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38949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380096" y="3331192"/>
          <a:ext cx="66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1" imgW="660240" imgH="901440" progId="Equation.DSMT4">
                  <p:embed/>
                </p:oleObj>
              </mc:Choice>
              <mc:Fallback>
                <p:oleObj name="Equation" r:id="rId11" imgW="66024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096" y="3331192"/>
                        <a:ext cx="660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087504" y="3325504"/>
          <a:ext cx="72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3" imgW="723600" imgH="901440" progId="Equation.DSMT4">
                  <p:embed/>
                </p:oleObj>
              </mc:Choice>
              <mc:Fallback>
                <p:oleObj name="Equation" r:id="rId13" imgW="7236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504" y="3325504"/>
                        <a:ext cx="723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344302" y="43434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5" imgW="622080" imgH="838080" progId="Equation.DSMT4">
                  <p:embed/>
                </p:oleObj>
              </mc:Choice>
              <mc:Fallback>
                <p:oleObj name="Equation" r:id="rId15" imgW="622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302" y="43434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989158" y="43434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7" imgW="736560" imgH="838080" progId="Equation.DSMT4">
                  <p:embed/>
                </p:oleObj>
              </mc:Choice>
              <mc:Fallback>
                <p:oleObj name="Equation" r:id="rId17" imgW="7365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158" y="43434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Therefore, the average is </a:t>
            </a:r>
          </a:p>
        </p:txBody>
      </p:sp>
      <p:graphicFrame>
        <p:nvGraphicFramePr>
          <p:cNvPr id="328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886702"/>
              </p:ext>
            </p:extLst>
          </p:nvPr>
        </p:nvGraphicFramePr>
        <p:xfrm>
          <a:off x="4202289" y="3200400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3" imgW="558720" imgH="838080" progId="Equation.DSMT4">
                  <p:embed/>
                </p:oleObj>
              </mc:Choice>
              <mc:Fallback>
                <p:oleObj name="Equation" r:id="rId3" imgW="55872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2289" y="3200400"/>
                        <a:ext cx="55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994848" y="1828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8288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2971800" y="1815152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7" imgW="1079280" imgH="838080" progId="Equation.DSMT4">
                  <p:embed/>
                </p:oleObj>
              </mc:Choice>
              <mc:Fallback>
                <p:oleObj name="Equation" r:id="rId7" imgW="1079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15152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124325" y="18161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18161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5388592" y="1807192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Equation" r:id="rId11" imgW="698400" imgH="838080" progId="Equation.DSMT4">
                  <p:embed/>
                </p:oleObj>
              </mc:Choice>
              <mc:Fallback>
                <p:oleObj name="Equation" r:id="rId11" imgW="698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8592" y="1807192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6096000" y="1815152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13" imgW="723600" imgH="838080" progId="Equation.DSMT4">
                  <p:embed/>
                </p:oleObj>
              </mc:Choice>
              <mc:Fallback>
                <p:oleObj name="Equation" r:id="rId13" imgW="723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815152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367852" y="1831644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865996" y="234570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Use the rules for order of operations to evaluate the expressions.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6.</a:t>
            </a:r>
            <a:r>
              <a:rPr lang="en-US" dirty="0">
                <a:solidFill>
                  <a:srgbClr val="000000"/>
                </a:solidFill>
              </a:rPr>
              <a:t>	Find the average of the numbers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327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047067"/>
              </p:ext>
            </p:extLst>
          </p:nvPr>
        </p:nvGraphicFramePr>
        <p:xfrm>
          <a:off x="561975" y="2286000"/>
          <a:ext cx="80010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8001000" imgH="2031840" progId="Equation.DSMT4">
                  <p:embed/>
                </p:oleObj>
              </mc:Choice>
              <mc:Fallback>
                <p:oleObj name="Equation" r:id="rId3" imgW="8001000" imgH="20318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2286000"/>
                        <a:ext cx="80010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4" name="Object 4"/>
          <p:cNvGraphicFramePr>
            <a:graphicFrameLocks noChangeAspect="1"/>
          </p:cNvGraphicFramePr>
          <p:nvPr/>
        </p:nvGraphicFramePr>
        <p:xfrm>
          <a:off x="5844822" y="4648200"/>
          <a:ext cx="231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5" imgW="2311200" imgH="838080" progId="Equation.DSMT4">
                  <p:embed/>
                </p:oleObj>
              </mc:Choice>
              <mc:Fallback>
                <p:oleObj name="Equation" r:id="rId5" imgW="231120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4822" y="4648200"/>
                        <a:ext cx="231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99009" name="Object 4"/>
          <p:cNvGraphicFramePr>
            <a:graphicFrameLocks noChangeAspect="1"/>
          </p:cNvGraphicFramePr>
          <p:nvPr/>
        </p:nvGraphicFramePr>
        <p:xfrm>
          <a:off x="647700" y="1371600"/>
          <a:ext cx="5905500" cy="32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3" imgW="5905500" imgH="3225800" progId="Equation.DSMT4">
                  <p:embed/>
                </p:oleObj>
              </mc:Choice>
              <mc:Fallback>
                <p:oleObj name="Equation" r:id="rId3" imgW="5905500" imgH="322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1371600"/>
                        <a:ext cx="5905500" cy="322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follow the rules for order of operations with mixed numbers.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Operations 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Rules for Order of Operations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First, simplify within grouping symbols, such as 	parentheses ( ), brackets [ ], and braces { }. Start 	with the innermost grouping.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Second, evaluate any numbers or expressions 	indicated by exponents.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Third,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	multiplications or divisions in the order in which 	they appear.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Operations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Rules for Order of Operations (cont.)</a:t>
            </a:r>
          </a:p>
          <a:p>
            <a:pPr lvl="0" eaLnBrk="0" fontAlgn="base" hangingPunct="0">
              <a:spcAft>
                <a:spcPct val="0"/>
              </a:spcAft>
              <a:tabLst>
                <a:tab pos="46355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Fourth,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	additions or subtractions in the order in which they 	appear.</a:t>
            </a: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729552" y="3507978"/>
            <a:ext cx="304800" cy="892792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87856" y="3535274"/>
            <a:ext cx="304800" cy="892792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Evaluate the expression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r>
              <a:rPr lang="en-US" dirty="0"/>
              <a:t>Now divide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</p:txBody>
      </p:sp>
      <p:graphicFrame>
        <p:nvGraphicFramePr>
          <p:cNvPr id="309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528466"/>
              </p:ext>
            </p:extLst>
          </p:nvPr>
        </p:nvGraphicFramePr>
        <p:xfrm>
          <a:off x="4058533" y="1120422"/>
          <a:ext cx="1981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1981080" imgH="939600" progId="Equation.DSMT4">
                  <p:embed/>
                </p:oleObj>
              </mc:Choice>
              <mc:Fallback>
                <p:oleObj name="Equation" r:id="rId3" imgW="1981080" imgH="9396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8533" y="1120422"/>
                        <a:ext cx="1981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2438400" y="2647890"/>
            <a:ext cx="548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 the mixed number to an improper fraction.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5000" y="3657600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the numbers inside parentheses. </a:t>
            </a: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838200" y="24384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384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322696" y="244181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7" imgW="698400" imgH="838080" progId="Equation.DSMT4">
                  <p:embed/>
                </p:oleObj>
              </mc:Choice>
              <mc:Fallback>
                <p:oleObj name="Equation" r:id="rId7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696" y="244181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85800" y="3546144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9" imgW="812520" imgH="838080" progId="Equation.DSMT4">
                  <p:embed/>
                </p:oleObj>
              </mc:Choice>
              <mc:Fallback>
                <p:oleObj name="Equation" r:id="rId9" imgW="8125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46144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524000" y="3546144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1" imgW="1854000" imgH="838080" progId="Equation.DSMT4">
                  <p:embed/>
                </p:oleObj>
              </mc:Choice>
              <mc:Fallback>
                <p:oleObj name="Equation" r:id="rId11" imgW="1854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546144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442648" y="3546144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3" imgW="1422360" imgH="838080" progId="Equation.DSMT4">
                  <p:embed/>
                </p:oleObj>
              </mc:Choice>
              <mc:Fallback>
                <p:oleObj name="Equation" r:id="rId13" imgW="1422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2648" y="3546144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904096" y="3581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5" imgW="711000" imgH="838080" progId="Equation.DSMT4">
                  <p:embed/>
                </p:oleObj>
              </mc:Choice>
              <mc:Fallback>
                <p:oleObj name="Equation" r:id="rId15" imgW="7110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96" y="3581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914400" y="4980296"/>
          <a:ext cx="1892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7" imgW="1892160" imgH="927000" progId="Equation.DSMT4">
                  <p:embed/>
                </p:oleObj>
              </mc:Choice>
              <mc:Fallback>
                <p:oleObj name="Equation" r:id="rId17" imgW="1892160" imgH="927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80296"/>
                        <a:ext cx="1892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2819400" y="5015552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9" imgW="1409400" imgH="838080" progId="Equation.DSMT4">
                  <p:embed/>
                </p:oleObj>
              </mc:Choice>
              <mc:Fallback>
                <p:oleObj name="Equation" r:id="rId19" imgW="1409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015552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4253552" y="5023512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21" imgW="1257120" imgH="838080" progId="Equation.DSMT4">
                  <p:embed/>
                </p:oleObj>
              </mc:Choice>
              <mc:Fallback>
                <p:oleObj name="Equation" r:id="rId21" imgW="125712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3552" y="5023512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5676900" y="50165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23" imgW="1371600" imgH="838080" progId="Equation.DSMT4">
                  <p:embed/>
                </p:oleObj>
              </mc:Choice>
              <mc:Fallback>
                <p:oleObj name="Equation" r:id="rId23" imgW="13716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501650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7176448" y="501555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25" imgW="545760" imgH="838080" progId="Equation.DSMT4">
                  <p:embed/>
                </p:oleObj>
              </mc:Choice>
              <mc:Fallback>
                <p:oleObj name="Equation" r:id="rId25" imgW="5457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6448" y="501555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7750792" y="52832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27" imgW="495000" imgH="279360" progId="Equation.DSMT4">
                  <p:embed/>
                </p:oleObj>
              </mc:Choice>
              <mc:Fallback>
                <p:oleObj name="Equation" r:id="rId27" imgW="49500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0792" y="528320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10800000" flipV="1">
            <a:off x="5981700" y="5029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6477000" y="5562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762750" y="5067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105525" y="55816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 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Work inside each set of parentheses </a:t>
            </a:r>
          </a:p>
          <a:p>
            <a:pPr>
              <a:lnSpc>
                <a:spcPct val="200000"/>
              </a:lnSpc>
            </a:pPr>
            <a:endParaRPr lang="en-US" dirty="0"/>
          </a:p>
          <a:p>
            <a:r>
              <a:rPr lang="en-US" dirty="0"/>
              <a:t>Now divide </a:t>
            </a:r>
            <a:endParaRPr lang="en-US" b="1" dirty="0"/>
          </a:p>
        </p:txBody>
      </p:sp>
      <p:graphicFrame>
        <p:nvGraphicFramePr>
          <p:cNvPr id="308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456216"/>
              </p:ext>
            </p:extLst>
          </p:nvPr>
        </p:nvGraphicFramePr>
        <p:xfrm>
          <a:off x="4043363" y="1120422"/>
          <a:ext cx="3200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3200400" imgH="939600" progId="Equation.DSMT4">
                  <p:embed/>
                </p:oleObj>
              </mc:Choice>
              <mc:Fallback>
                <p:oleObj name="Equation" r:id="rId3" imgW="3200400" imgH="939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3363" y="1120422"/>
                        <a:ext cx="3200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981200" y="32766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1168200" imgH="838080" progId="Equation.DSMT4">
                  <p:embed/>
                </p:oleObj>
              </mc:Choice>
              <mc:Fallback>
                <p:oleObj name="Equation" r:id="rId5" imgW="1168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766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186752" y="3270912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7" imgW="723600" imgH="838080" progId="Equation.DSMT4">
                  <p:embed/>
                </p:oleObj>
              </mc:Choice>
              <mc:Fallback>
                <p:oleObj name="Equation" r:id="rId7" imgW="723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752" y="3270912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935104" y="32766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9" imgW="698400" imgH="838080" progId="Equation.DSMT4">
                  <p:embed/>
                </p:oleObj>
              </mc:Choice>
              <mc:Fallback>
                <p:oleObj name="Equation" r:id="rId9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104" y="32766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890448" y="3554104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1" imgW="558720" imgH="304560" progId="Equation.DSMT4">
                  <p:embed/>
                </p:oleObj>
              </mc:Choice>
              <mc:Fallback>
                <p:oleObj name="Equation" r:id="rId11" imgW="5587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448" y="3554104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694363" y="327025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3" imgW="977760" imgH="838080" progId="Equation.DSMT4">
                  <p:embed/>
                </p:oleObj>
              </mc:Choice>
              <mc:Fallback>
                <p:oleObj name="Equation" r:id="rId13" imgW="977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327025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6705600" y="3554104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5" imgW="469800" imgH="279360" progId="Equation.DSMT4">
                  <p:embed/>
                </p:oleObj>
              </mc:Choice>
              <mc:Fallback>
                <p:oleObj name="Equation" r:id="rId15" imgW="4698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554104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74344" y="4751696"/>
          <a:ext cx="3124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7" imgW="3124080" imgH="927000" progId="Equation.DSMT4">
                  <p:embed/>
                </p:oleObj>
              </mc:Choice>
              <mc:Fallback>
                <p:oleObj name="Equation" r:id="rId17" imgW="312408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4751696"/>
                        <a:ext cx="3124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706504" y="4773304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9" imgW="1180800" imgH="838080" progId="Equation.DSMT4">
                  <p:embed/>
                </p:oleObj>
              </mc:Choice>
              <mc:Fallback>
                <p:oleObj name="Equation" r:id="rId19" imgW="11808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504" y="4773304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890448" y="48006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21" imgW="1079280" imgH="838080" progId="Equation.DSMT4">
                  <p:embed/>
                </p:oleObj>
              </mc:Choice>
              <mc:Fallback>
                <p:oleObj name="Equation" r:id="rId21" imgW="1079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448" y="48006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6056313" y="477361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23" imgW="1168200" imgH="838080" progId="Equation.DSMT4">
                  <p:embed/>
                </p:oleObj>
              </mc:Choice>
              <mc:Fallback>
                <p:oleObj name="Equation" r:id="rId23" imgW="11682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313" y="477361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7315200" y="48006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25" imgW="533160" imgH="838080" progId="Equation.DSMT4">
                  <p:embed/>
                </p:oleObj>
              </mc:Choice>
              <mc:Fallback>
                <p:oleObj name="Equation" r:id="rId25" imgW="53316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8006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7875896" y="477899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27" imgW="711000" imgH="838080" progId="Equation.DSMT4">
                  <p:embed/>
                </p:oleObj>
              </mc:Choice>
              <mc:Fallback>
                <p:oleObj name="Equation" r:id="rId27" imgW="7110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5896" y="477899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>
            <a:off x="6604948" y="4811404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6719248" y="53340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569641" y="4549422"/>
            <a:ext cx="304800" cy="892792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expression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graphicFrame>
        <p:nvGraphicFramePr>
          <p:cNvPr id="306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492944"/>
              </p:ext>
            </p:extLst>
          </p:nvPr>
        </p:nvGraphicFramePr>
        <p:xfrm>
          <a:off x="4084109" y="1131711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2145960" imgH="838080" progId="Equation.DSMT4">
                  <p:embed/>
                </p:oleObj>
              </mc:Choice>
              <mc:Fallback>
                <p:oleObj name="Equation" r:id="rId3" imgW="214596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109" y="1131711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116689" y="3787422"/>
            <a:ext cx="40273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and divide from left to right.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103041" y="4799856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 add. 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025856" y="2680648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2031840" imgH="838080" progId="Equation.DSMT4">
                  <p:embed/>
                </p:oleObj>
              </mc:Choice>
              <mc:Fallback>
                <p:oleObj name="Equation" r:id="rId5" imgW="2031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856" y="2680648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055960" y="2667000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1841400" imgH="838080" progId="Equation.DSMT4">
                  <p:embed/>
                </p:oleObj>
              </mc:Choice>
              <mc:Fallback>
                <p:oleObj name="Equation" r:id="rId7" imgW="1841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60" y="2667000"/>
                        <a:ext cx="184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048000" y="363030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9" imgW="1409400" imgH="838080" progId="Equation.DSMT4">
                  <p:embed/>
                </p:oleObj>
              </mc:Choice>
              <mc:Fallback>
                <p:oleObj name="Equation" r:id="rId9" imgW="1409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3030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073400" y="4558352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1" imgW="1803240" imgH="838080" progId="Equation.DSMT4">
                  <p:embed/>
                </p:oleObj>
              </mc:Choice>
              <mc:Fallback>
                <p:oleObj name="Equation" r:id="rId11" imgW="18032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4558352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Or, working with separate parts, we can write 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5334000" y="4220568"/>
            <a:ext cx="167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multiplying </a:t>
            </a:r>
          </a:p>
        </p:txBody>
      </p:sp>
      <p:sp>
        <p:nvSpPr>
          <p:cNvPr id="9" name="Rectangle 8"/>
          <p:cNvSpPr/>
          <p:nvPr/>
        </p:nvSpPr>
        <p:spPr>
          <a:xfrm>
            <a:off x="5341960" y="5306704"/>
            <a:ext cx="167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dividing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676400" y="4027224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1002960" imgH="838080" progId="Equation.DSMT4">
                  <p:embed/>
                </p:oleObj>
              </mc:Choice>
              <mc:Fallback>
                <p:oleObj name="Equation" r:id="rId3" imgW="10029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027224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702256" y="4040872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914400" imgH="838080" progId="Equation.DSMT4">
                  <p:embed/>
                </p:oleObj>
              </mc:Choice>
              <mc:Fallback>
                <p:oleObj name="Equation" r:id="rId5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256" y="4040872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643952" y="402722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698400" imgH="838080" progId="Equation.DSMT4">
                  <p:embed/>
                </p:oleObj>
              </mc:Choice>
              <mc:Fallback>
                <p:oleObj name="Equation" r:id="rId7" imgW="698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952" y="402722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384344" y="4027224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888840" imgH="838080" progId="Equation.DSMT4">
                  <p:embed/>
                </p:oleObj>
              </mc:Choice>
              <mc:Fallback>
                <p:oleObj name="Equation" r:id="rId9" imgW="888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344" y="4027224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69744" y="5029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1" imgW="749160" imgH="838080" progId="Equation.DSMT4">
                  <p:embed/>
                </p:oleObj>
              </mc:Choice>
              <mc:Fallback>
                <p:oleObj name="Equation" r:id="rId11" imgW="749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744" y="50292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653352" y="5023512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3" imgW="927000" imgH="838080" progId="Equation.DSMT4">
                  <p:embed/>
                </p:oleObj>
              </mc:Choice>
              <mc:Fallback>
                <p:oleObj name="Equation" r:id="rId13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52" y="5023512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608696" y="5029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5" imgW="711000" imgH="838080" progId="Equation.DSMT4">
                  <p:embed/>
                </p:oleObj>
              </mc:Choice>
              <mc:Fallback>
                <p:oleObj name="Equation" r:id="rId15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696" y="5029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3434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7" imgW="723600" imgH="838080" progId="Equation.DSMT4">
                  <p:embed/>
                </p:oleObj>
              </mc:Choice>
              <mc:Fallback>
                <p:oleObj name="Equation" r:id="rId17" imgW="723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115704" y="1408113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9" imgW="1587240" imgH="838080" progId="Equation.DSMT4">
                  <p:embed/>
                </p:oleObj>
              </mc:Choice>
              <mc:Fallback>
                <p:oleObj name="Equation" r:id="rId19" imgW="158724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704" y="1408113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2792104" y="2338388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21" imgW="1066680" imgH="838080" progId="Equation.DSMT4">
                  <p:embed/>
                </p:oleObj>
              </mc:Choice>
              <mc:Fallback>
                <p:oleObj name="Equation" r:id="rId21" imgW="10666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104" y="2338388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3962400" y="233490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23" imgW="914400" imgH="838080" progId="Equation.DSMT4">
                  <p:embed/>
                </p:oleObj>
              </mc:Choice>
              <mc:Fallback>
                <p:oleObj name="Equation" r:id="rId23" imgW="914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33490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2792104" y="139382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25" imgW="876240" imgH="838080" progId="Equation.DSMT4">
                  <p:embed/>
                </p:oleObj>
              </mc:Choice>
              <mc:Fallback>
                <p:oleObj name="Equation" r:id="rId25" imgW="87624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104" y="1393825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5257800" y="241929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adding the results 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020704" y="13716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3" imgW="609480" imgH="838080" progId="Equation.DSMT4">
                  <p:embed/>
                </p:oleObj>
              </mc:Choice>
              <mc:Fallback>
                <p:oleObj name="Equation" r:id="rId3" imgW="609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704" y="13716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830204" y="2209800"/>
          <a:ext cx="800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5" imgW="799920" imgH="901440" progId="Equation.DSMT4">
                  <p:embed/>
                </p:oleObj>
              </mc:Choice>
              <mc:Fallback>
                <p:oleObj name="Equation" r:id="rId5" imgW="79992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204" y="2209800"/>
                        <a:ext cx="800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630304" y="13716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7" imgW="965160" imgH="838080" progId="Equation.DSMT4">
                  <p:embed/>
                </p:oleObj>
              </mc:Choice>
              <mc:Fallback>
                <p:oleObj name="Equation" r:id="rId7" imgW="965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304" y="137160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57600" y="2204112"/>
          <a:ext cx="97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9" imgW="977760" imgH="901440" progId="Equation.DSMT4">
                  <p:embed/>
                </p:oleObj>
              </mc:Choice>
              <mc:Fallback>
                <p:oleObj name="Equation" r:id="rId9" imgW="97776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4112"/>
                        <a:ext cx="97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833048" y="3110552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11" imgW="787320" imgH="838080" progId="Equation.DSMT4">
                  <p:embed/>
                </p:oleObj>
              </mc:Choice>
              <mc:Fallback>
                <p:oleObj name="Equation" r:id="rId11" imgW="787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048" y="3110552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657600" y="3096904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13" imgW="1066680" imgH="838080" progId="Equation.DSMT4">
                  <p:embed/>
                </p:oleObj>
              </mc:Choice>
              <mc:Fallback>
                <p:oleObj name="Equation" r:id="rId13" imgW="1066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96904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657600" y="393510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15" imgW="914400" imgH="838080" progId="Equation.DSMT4">
                  <p:embed/>
                </p:oleObj>
              </mc:Choice>
              <mc:Fallback>
                <p:oleObj name="Equation" r:id="rId15" imgW="914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3510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170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Section 4.5</vt:lpstr>
      <vt:lpstr>Objectives</vt:lpstr>
      <vt:lpstr>Order of Operations </vt:lpstr>
      <vt:lpstr>Order of Operations </vt:lpstr>
      <vt:lpstr>Example 1</vt:lpstr>
      <vt:lpstr>Example 2</vt:lpstr>
      <vt:lpstr>Example 3</vt:lpstr>
      <vt:lpstr>Example 3 (cont.)</vt:lpstr>
      <vt:lpstr>Example 3 (cont.)</vt:lpstr>
      <vt:lpstr>Example 4</vt:lpstr>
      <vt:lpstr>Example 5</vt:lpstr>
      <vt:lpstr>Example 5(cont.)</vt:lpstr>
      <vt:lpstr>Example 5(cont.)</vt:lpstr>
      <vt:lpstr>Practice Problems</vt:lpstr>
      <vt:lpstr>Practice Problems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63</cp:revision>
  <dcterms:created xsi:type="dcterms:W3CDTF">2013-04-26T14:43:13Z</dcterms:created>
  <dcterms:modified xsi:type="dcterms:W3CDTF">2016-10-03T15:28:15Z</dcterms:modified>
</cp:coreProperties>
</file>