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5399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B732B-C4FA-4867-9DD9-A5420096BF17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8C34B0-4EED-4D81-A9C3-63711AE6C3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279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8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5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4.6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Denominate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total amount of milk that Dan bought was 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5 gal 3 qt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743200" y="1371600"/>
          <a:ext cx="1346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" imgW="1346040" imgH="368280" progId="Equation.DSMT4">
                  <p:embed/>
                </p:oleObj>
              </mc:Choice>
              <mc:Fallback>
                <p:oleObj name="Equation" r:id="rId3" imgW="134604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371600"/>
                        <a:ext cx="1346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729552" y="1864056"/>
          <a:ext cx="1346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5" imgW="1346040" imgH="368280" progId="Equation.DSMT4">
                  <p:embed/>
                </p:oleObj>
              </mc:Choice>
              <mc:Fallback>
                <p:oleObj name="Equation" r:id="rId5" imgW="134604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9552" y="1864056"/>
                        <a:ext cx="1346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258704" y="2321256"/>
          <a:ext cx="180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7" imgW="1803240" imgH="469800" progId="Equation.DSMT4">
                  <p:embed/>
                </p:oleObj>
              </mc:Choice>
              <mc:Fallback>
                <p:oleObj name="Equation" r:id="rId7" imgW="18032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704" y="2321256"/>
                        <a:ext cx="180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155744" y="3380096"/>
          <a:ext cx="1638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9" imgW="1638000" imgH="368280" progId="Equation.DSMT4">
                  <p:embed/>
                </p:oleObj>
              </mc:Choice>
              <mc:Fallback>
                <p:oleObj name="Equation" r:id="rId9" imgW="163800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5744" y="3380096"/>
                        <a:ext cx="1638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155744" y="2895600"/>
          <a:ext cx="274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11" imgW="2743200" imgH="368280" progId="Equation.DSMT4">
                  <p:embed/>
                </p:oleObj>
              </mc:Choice>
              <mc:Fallback>
                <p:oleObj name="Equation" r:id="rId11" imgW="274320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5744" y="2895600"/>
                        <a:ext cx="274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2743200" y="2895600"/>
          <a:ext cx="1371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13" imgW="1371600" imgH="368280" progId="Equation.DSMT4">
                  <p:embed/>
                </p:oleObj>
              </mc:Choice>
              <mc:Fallback>
                <p:oleObj name="Equation" r:id="rId13" imgW="137160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895600"/>
                        <a:ext cx="1371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Adding and Subtracting Like Denominate Numbers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>
                <a:solidFill>
                  <a:srgbClr val="000000"/>
                </a:solidFill>
              </a:rPr>
              <a:t>To Subtract Like Denominate Numbers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Write the numbers in column form so that like units 	are aligned. 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If necessary for subtraction, borrow 1 of the larger 	units and rewrite the top numbers.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Subtract the like units. </a:t>
            </a:r>
          </a:p>
          <a:p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91904" y="1524000"/>
          <a:ext cx="1409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3" imgW="1409400" imgH="304560" progId="Equation.DSMT4">
                  <p:embed/>
                </p:oleObj>
              </mc:Choice>
              <mc:Fallback>
                <p:oleObj name="Equation" r:id="rId3" imgW="140940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1904" y="1524000"/>
                        <a:ext cx="1409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762000" y="1981200"/>
          <a:ext cx="185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5" imgW="1854000" imgH="406080" progId="Equation.DSMT4">
                  <p:embed/>
                </p:oleObj>
              </mc:Choice>
              <mc:Fallback>
                <p:oleObj name="Equation" r:id="rId5" imgW="185400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981200"/>
                        <a:ext cx="185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228108" y="2514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7" imgW="1384200" imgH="304560" progId="Equation.DSMT4">
                  <p:embed/>
                </p:oleObj>
              </mc:Choice>
              <mc:Fallback>
                <p:oleObj name="Equation" r:id="rId7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108" y="2514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308144" y="14478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Here 5 in. is smaller than 8 in., and we cannot subtract directly.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So we </a:t>
            </a:r>
            <a:r>
              <a:rPr lang="en-US" sz="2000" b="1" dirty="0">
                <a:solidFill>
                  <a:srgbClr val="008080"/>
                </a:solidFill>
              </a:rPr>
              <a:t>borrow </a:t>
            </a:r>
            <a:r>
              <a:rPr lang="en-US" sz="2000" dirty="0">
                <a:solidFill>
                  <a:srgbClr val="008080"/>
                </a:solidFill>
              </a:rPr>
              <a:t>1 ft = 12 in. from 6 ft.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642512" y="2958152"/>
            <a:ext cx="2743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(12 in. + 5 in. = 17 in.) 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484952" y="1510352"/>
          <a:ext cx="1219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" imgW="1218960" imgH="317160" progId="Equation.DSMT4">
                  <p:embed/>
                </p:oleObj>
              </mc:Choice>
              <mc:Fallback>
                <p:oleObj name="Equation" r:id="rId3" imgW="121896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4952" y="1510352"/>
                        <a:ext cx="1219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281752" y="1981200"/>
          <a:ext cx="1422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5" imgW="1422360" imgH="406080" progId="Equation.DSMT4">
                  <p:embed/>
                </p:oleObj>
              </mc:Choice>
              <mc:Fallback>
                <p:oleObj name="Equation" r:id="rId5" imgW="142236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752" y="1981200"/>
                        <a:ext cx="1422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472252" y="2985448"/>
          <a:ext cx="1231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7" imgW="1231560" imgH="317160" progId="Equation.DSMT4">
                  <p:embed/>
                </p:oleObj>
              </mc:Choice>
              <mc:Fallback>
                <p:oleObj name="Equation" r:id="rId7" imgW="1231560" imgH="317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2252" y="2985448"/>
                        <a:ext cx="12319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281752" y="3429000"/>
          <a:ext cx="1422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9" imgW="1422360" imgH="406080" progId="Equation.DSMT4">
                  <p:embed/>
                </p:oleObj>
              </mc:Choice>
              <mc:Fallback>
                <p:oleObj name="Equation" r:id="rId9" imgW="142236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752" y="3429000"/>
                        <a:ext cx="1422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819400" y="2985448"/>
          <a:ext cx="1663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1" imgW="1663560" imgH="406080" progId="Equation.DSMT4">
                  <p:embed/>
                </p:oleObj>
              </mc:Choice>
              <mc:Fallback>
                <p:oleObj name="Equation" r:id="rId11" imgW="1663560" imgH="406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985448"/>
                        <a:ext cx="1663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844800" y="3450608"/>
          <a:ext cx="163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13" imgW="1638000" imgH="406080" progId="Equation.DSMT4">
                  <p:embed/>
                </p:oleObj>
              </mc:Choice>
              <mc:Fallback>
                <p:oleObj name="Equation" r:id="rId13" imgW="163800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3450608"/>
                        <a:ext cx="1638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3110552" y="3962400"/>
          <a:ext cx="1333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15" imgW="1333440" imgH="406080" progId="Equation.DSMT4">
                  <p:embed/>
                </p:oleObj>
              </mc:Choice>
              <mc:Fallback>
                <p:oleObj name="Equation" r:id="rId15" imgW="133344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0552" y="3962400"/>
                        <a:ext cx="1333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the first day of a long business trip (including both airplane and car travel) a salesman traveled for </a:t>
            </a:r>
            <a:r>
              <a:rPr lang="en-US" dirty="0">
                <a:solidFill>
                  <a:srgbClr val="0000FF"/>
                </a:solidFill>
              </a:rPr>
              <a:t>13 hr 20 min. </a:t>
            </a:r>
            <a:r>
              <a:rPr lang="en-US" dirty="0"/>
              <a:t>On the second day he traveled for </a:t>
            </a:r>
            <a:r>
              <a:rPr lang="en-US" dirty="0">
                <a:solidFill>
                  <a:srgbClr val="0000FF"/>
                </a:solidFill>
              </a:rPr>
              <a:t>10 hr 50 min. </a:t>
            </a:r>
            <a:r>
              <a:rPr lang="en-US" dirty="0"/>
              <a:t>What was the difference in his travel time for the two days?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To find the difference, we subtract the two times. In this case, we need to know that there are 60 minutes in 1 hour.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 the difference in travel time for the two days was     </a:t>
            </a:r>
            <a:r>
              <a:rPr lang="en-US" dirty="0">
                <a:solidFill>
                  <a:srgbClr val="FF0000"/>
                </a:solidFill>
              </a:rPr>
              <a:t>2 hr 30 min</a:t>
            </a:r>
            <a:r>
              <a:rPr lang="en-US" dirty="0"/>
              <a:t>. </a:t>
            </a:r>
          </a:p>
        </p:txBody>
      </p:sp>
      <p:sp>
        <p:nvSpPr>
          <p:cNvPr id="5" name="Rectangle 4"/>
          <p:cNvSpPr/>
          <p:nvPr/>
        </p:nvSpPr>
        <p:spPr>
          <a:xfrm>
            <a:off x="4495800" y="13716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Since 20 min is smaller than 50 min, we cannot subtract directly.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So we </a:t>
            </a:r>
            <a:r>
              <a:rPr lang="en-US" sz="2000" b="1" dirty="0">
                <a:solidFill>
                  <a:srgbClr val="008080"/>
                </a:solidFill>
              </a:rPr>
              <a:t>borrow </a:t>
            </a:r>
            <a:r>
              <a:rPr lang="en-US" sz="2000" dirty="0">
                <a:solidFill>
                  <a:srgbClr val="008080"/>
                </a:solidFill>
              </a:rPr>
              <a:t>1 hr = 60 min from 13 hr. </a:t>
            </a:r>
          </a:p>
        </p:txBody>
      </p:sp>
      <p:sp>
        <p:nvSpPr>
          <p:cNvPr id="6" name="Rectangle 5"/>
          <p:cNvSpPr/>
          <p:nvPr/>
        </p:nvSpPr>
        <p:spPr>
          <a:xfrm>
            <a:off x="5562600" y="3352800"/>
            <a:ext cx="312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000" dirty="0">
                <a:solidFill>
                  <a:srgbClr val="008080"/>
                </a:solidFill>
              </a:rPr>
              <a:t>(60 min + 20 min = 80 min)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129352" y="1371600"/>
          <a:ext cx="1816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" imgW="1815840" imgH="304560" progId="Equation.DSMT4">
                  <p:embed/>
                </p:oleObj>
              </mc:Choice>
              <mc:Fallback>
                <p:oleObj name="Equation" r:id="rId3" imgW="181584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9352" y="1371600"/>
                        <a:ext cx="1816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928048" y="1828800"/>
          <a:ext cx="2044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5" imgW="2044440" imgH="406080" progId="Equation.DSMT4">
                  <p:embed/>
                </p:oleObj>
              </mc:Choice>
              <mc:Fallback>
                <p:oleObj name="Equation" r:id="rId5" imgW="204444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048" y="1828800"/>
                        <a:ext cx="2044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129352" y="3366448"/>
          <a:ext cx="1816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7" imgW="1815840" imgH="304560" progId="Equation.DSMT4">
                  <p:embed/>
                </p:oleObj>
              </mc:Choice>
              <mc:Fallback>
                <p:oleObj name="Equation" r:id="rId7" imgW="181584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9352" y="3366448"/>
                        <a:ext cx="1816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928048" y="3810000"/>
          <a:ext cx="2057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9" imgW="2057400" imgH="406080" progId="Equation.DSMT4">
                  <p:embed/>
                </p:oleObj>
              </mc:Choice>
              <mc:Fallback>
                <p:oleObj name="Equation" r:id="rId9" imgW="205740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048" y="3810000"/>
                        <a:ext cx="2057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200400" y="3352800"/>
          <a:ext cx="2197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1" imgW="2197080" imgH="304560" progId="Equation.DSMT4">
                  <p:embed/>
                </p:oleObj>
              </mc:Choice>
              <mc:Fallback>
                <p:oleObj name="Equation" r:id="rId11" imgW="219708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352800"/>
                        <a:ext cx="2197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200400" y="3810000"/>
          <a:ext cx="2133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13" imgW="2133360" imgH="495000" progId="Equation.DSMT4">
                  <p:embed/>
                </p:oleObj>
              </mc:Choice>
              <mc:Fallback>
                <p:oleObj name="Equation" r:id="rId13" imgW="213336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810000"/>
                        <a:ext cx="2133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3671248" y="4419600"/>
          <a:ext cx="1651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15" imgW="1650960" imgH="304560" progId="Equation.DSMT4">
                  <p:embed/>
                </p:oleObj>
              </mc:Choice>
              <mc:Fallback>
                <p:oleObj name="Equation" r:id="rId15" imgW="165096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248" y="4419600"/>
                        <a:ext cx="1651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>
              <a:tabLst>
                <a:tab pos="463550" algn="l"/>
                <a:tab pos="2974975" algn="l"/>
                <a:tab pos="3316288" algn="l"/>
                <a:tab pos="5486400" algn="l"/>
                <a:tab pos="5949950" algn="l"/>
              </a:tabLst>
            </a:pPr>
            <a:r>
              <a:rPr lang="en-US" dirty="0">
                <a:solidFill>
                  <a:srgbClr val="000000"/>
                </a:solidFill>
              </a:rPr>
              <a:t>Simplify the following mixed denominate numbers. </a:t>
            </a:r>
          </a:p>
          <a:p>
            <a:pPr>
              <a:tabLst>
                <a:tab pos="463550" algn="l"/>
                <a:tab pos="2974975" algn="l"/>
                <a:tab pos="3316288" algn="l"/>
                <a:tab pos="5486400" algn="l"/>
                <a:tab pos="59499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10 min 130 sec	</a:t>
            </a: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  6 ft 13 in. 	</a:t>
            </a: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1 lb 34 oz </a:t>
            </a:r>
          </a:p>
          <a:p>
            <a:pPr>
              <a:tabLst>
                <a:tab pos="463550" algn="l"/>
                <a:tab pos="2974975" algn="l"/>
                <a:tab pos="3316288" algn="l"/>
                <a:tab pos="5486400" algn="l"/>
                <a:tab pos="5949950" algn="l"/>
              </a:tabLst>
            </a:pPr>
            <a:r>
              <a:rPr lang="en-US" dirty="0">
                <a:solidFill>
                  <a:srgbClr val="000000"/>
                </a:solidFill>
              </a:rPr>
              <a:t>Add and simplify if necessary. </a:t>
            </a:r>
          </a:p>
          <a:p>
            <a:pPr>
              <a:lnSpc>
                <a:spcPct val="150000"/>
              </a:lnSpc>
              <a:tabLst>
                <a:tab pos="463550" algn="l"/>
                <a:tab pos="2974975" algn="l"/>
                <a:tab pos="3316288" algn="l"/>
                <a:tab pos="5486400" algn="l"/>
                <a:tab pos="5949950" algn="l"/>
              </a:tabLst>
            </a:pPr>
            <a:r>
              <a:rPr lang="en-US" b="1" dirty="0">
                <a:solidFill>
                  <a:srgbClr val="000000"/>
                </a:solidFill>
              </a:rPr>
              <a:t>4.		5.	</a:t>
            </a:r>
          </a:p>
        </p:txBody>
      </p:sp>
      <p:graphicFrame>
        <p:nvGraphicFramePr>
          <p:cNvPr id="327685" name="Object 5"/>
          <p:cNvGraphicFramePr>
            <a:graphicFrameLocks noChangeAspect="1"/>
          </p:cNvGraphicFramePr>
          <p:nvPr/>
        </p:nvGraphicFramePr>
        <p:xfrm>
          <a:off x="850900" y="3090333"/>
          <a:ext cx="16637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1663700" imgH="1371600" progId="Equation.DSMT4">
                  <p:embed/>
                </p:oleObj>
              </mc:Choice>
              <mc:Fallback>
                <p:oleObj name="Equation" r:id="rId3" imgW="1663700" imgH="1371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900" y="3090333"/>
                        <a:ext cx="16637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686" name="Object 6"/>
          <p:cNvGraphicFramePr>
            <a:graphicFrameLocks noChangeAspect="1"/>
          </p:cNvGraphicFramePr>
          <p:nvPr/>
        </p:nvGraphicFramePr>
        <p:xfrm>
          <a:off x="3962400" y="3114785"/>
          <a:ext cx="2895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5" imgW="2895600" imgH="876300" progId="Equation.DSMT4">
                  <p:embed/>
                </p:oleObj>
              </mc:Choice>
              <mc:Fallback>
                <p:oleObj name="Equation" r:id="rId5" imgW="2895600" imgH="8763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114785"/>
                        <a:ext cx="2895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Subtract.</a:t>
            </a:r>
          </a:p>
          <a:p>
            <a:r>
              <a:rPr lang="en-US" b="1" dirty="0">
                <a:solidFill>
                  <a:srgbClr val="000000"/>
                </a:solidFill>
              </a:rPr>
              <a:t>6.					7.	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349186" name="Object 2"/>
          <p:cNvGraphicFramePr>
            <a:graphicFrameLocks noChangeAspect="1"/>
          </p:cNvGraphicFramePr>
          <p:nvPr/>
        </p:nvGraphicFramePr>
        <p:xfrm>
          <a:off x="990600" y="1782233"/>
          <a:ext cx="18542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3" imgW="1854200" imgH="1003300" progId="Equation.DSMT4">
                  <p:embed/>
                </p:oleObj>
              </mc:Choice>
              <mc:Fallback>
                <p:oleObj name="Equation" r:id="rId3" imgW="1854200" imgH="10033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82233"/>
                        <a:ext cx="18542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9187" name="Object 3"/>
          <p:cNvGraphicFramePr>
            <a:graphicFrameLocks noChangeAspect="1"/>
          </p:cNvGraphicFramePr>
          <p:nvPr/>
        </p:nvGraphicFramePr>
        <p:xfrm>
          <a:off x="5572125" y="1710619"/>
          <a:ext cx="2794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5" imgW="2793960" imgH="1002960" progId="Equation.DSMT4">
                  <p:embed/>
                </p:oleObj>
              </mc:Choice>
              <mc:Fallback>
                <p:oleObj name="Equation" r:id="rId5" imgW="2793960" imgH="10029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25" y="1710619"/>
                        <a:ext cx="2794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99009" name="Object 4"/>
          <p:cNvGraphicFramePr>
            <a:graphicFrameLocks noChangeAspect="1"/>
          </p:cNvGraphicFramePr>
          <p:nvPr/>
        </p:nvGraphicFramePr>
        <p:xfrm>
          <a:off x="584200" y="1295400"/>
          <a:ext cx="5969000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3" imgW="5969000" imgH="1968500" progId="Equation.DSMT4">
                  <p:embed/>
                </p:oleObj>
              </mc:Choice>
              <mc:Fallback>
                <p:oleObj name="Equation" r:id="rId3" imgW="5969000" imgH="19685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1295400"/>
                        <a:ext cx="5969000" cy="196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the difference between abstract numbers and denominate numbers.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simplify mixed denominate numbers.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how to add like denominate numbers.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how to subtract like denominate numbers.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the mixed denominate number </a:t>
            </a:r>
            <a:r>
              <a:rPr lang="en-US" dirty="0">
                <a:solidFill>
                  <a:srgbClr val="0000FF"/>
                </a:solidFill>
              </a:rPr>
              <a:t>3 ft 14 in.</a:t>
            </a:r>
            <a:r>
              <a:rPr lang="en-US" dirty="0"/>
              <a:t>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Since 14 in. is more than 1 ft (there are 12 in. in 1 ft), we write </a:t>
            </a:r>
            <a:br>
              <a:rPr lang="en-US" b="1" dirty="0"/>
            </a:br>
            <a:endParaRPr lang="en-US" b="1" dirty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b="1" dirty="0"/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4952206" y="38092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465696" y="3151496"/>
          <a:ext cx="1371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3" imgW="1371600" imgH="317160" progId="Equation.DSMT4">
                  <p:embed/>
                </p:oleObj>
              </mc:Choice>
              <mc:Fallback>
                <p:oleObj name="Equation" r:id="rId3" imgW="137160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5696" y="3151496"/>
                        <a:ext cx="13716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882408" y="3125148"/>
          <a:ext cx="2768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5" imgW="2768400" imgH="545760" progId="Equation.DSMT4">
                  <p:embed/>
                </p:oleObj>
              </mc:Choice>
              <mc:Fallback>
                <p:oleObj name="Equation" r:id="rId5" imgW="276840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2408" y="3125148"/>
                        <a:ext cx="2768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872552" y="4028368"/>
          <a:ext cx="24638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7" imgW="2463480" imgH="711000" progId="Equation.DSMT4">
                  <p:embed/>
                </p:oleObj>
              </mc:Choice>
              <mc:Fallback>
                <p:oleObj name="Equation" r:id="rId7" imgW="2463480" imgH="711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2552" y="4028368"/>
                        <a:ext cx="24638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886200" y="4827896"/>
          <a:ext cx="1892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9" imgW="1892160" imgH="317160" progId="Equation.DSMT4">
                  <p:embed/>
                </p:oleObj>
              </mc:Choice>
              <mc:Fallback>
                <p:oleObj name="Equation" r:id="rId9" imgW="1892160" imgH="317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827896"/>
                        <a:ext cx="1892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886200" y="5334000"/>
          <a:ext cx="1663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11" imgW="1663560" imgH="406080" progId="Equation.DSMT4">
                  <p:embed/>
                </p:oleObj>
              </mc:Choice>
              <mc:Fallback>
                <p:oleObj name="Equation" r:id="rId11" imgW="1663560" imgH="406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5334000"/>
                        <a:ext cx="1663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the mixed denominate number </a:t>
            </a:r>
            <a:r>
              <a:rPr lang="en-US" dirty="0">
                <a:solidFill>
                  <a:srgbClr val="0000FF"/>
                </a:solidFill>
              </a:rPr>
              <a:t>5 lb 30 oz</a:t>
            </a:r>
            <a:r>
              <a:rPr lang="en-US" dirty="0"/>
              <a:t>. </a:t>
            </a:r>
            <a:endParaRPr lang="en-US" dirty="0">
              <a:solidFill>
                <a:srgbClr val="000099"/>
              </a:solidFill>
            </a:endParaRPr>
          </a:p>
          <a:p>
            <a:r>
              <a:rPr lang="en-US" b="1" dirty="0"/>
              <a:t>Solution</a:t>
            </a:r>
          </a:p>
          <a:p>
            <a:r>
              <a:rPr lang="en-US" dirty="0"/>
              <a:t>Since 30 oz is more than 1 lb, we write 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4854795" y="3764337"/>
            <a:ext cx="457200" cy="794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362200" y="3165144"/>
          <a:ext cx="1397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1396800" imgH="304560" progId="Equation.DSMT4">
                  <p:embed/>
                </p:oleObj>
              </mc:Choice>
              <mc:Fallback>
                <p:oleObj name="Equation" r:id="rId3" imgW="139680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165144"/>
                        <a:ext cx="1397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810000" y="3116240"/>
          <a:ext cx="2984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5" imgW="2984400" imgH="545760" progId="Equation.DSMT4">
                  <p:embed/>
                </p:oleObj>
              </mc:Choice>
              <mc:Fallback>
                <p:oleObj name="Equation" r:id="rId5" imgW="298440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116240"/>
                        <a:ext cx="29845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796352" y="4028368"/>
          <a:ext cx="27051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7" imgW="2705040" imgH="711000" progId="Equation.DSMT4">
                  <p:embed/>
                </p:oleObj>
              </mc:Choice>
              <mc:Fallback>
                <p:oleObj name="Equation" r:id="rId7" imgW="2705040" imgH="711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6352" y="4028368"/>
                        <a:ext cx="27051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802040" y="4827896"/>
          <a:ext cx="2209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9" imgW="2209680" imgH="393480" progId="Equation.DSMT4">
                  <p:embed/>
                </p:oleObj>
              </mc:Choice>
              <mc:Fallback>
                <p:oleObj name="Equation" r:id="rId9" imgW="220968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2040" y="4827896"/>
                        <a:ext cx="2209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810000" y="5361296"/>
          <a:ext cx="2006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1" imgW="2006280" imgH="393480" progId="Equation.DSMT4">
                  <p:embed/>
                </p:oleObj>
              </mc:Choice>
              <mc:Fallback>
                <p:oleObj name="Equation" r:id="rId11" imgW="200628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361296"/>
                        <a:ext cx="2006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</a:pPr>
            <a:r>
              <a:rPr lang="en-US" dirty="0"/>
              <a:t>Simplify the mixed denominate number </a:t>
            </a:r>
            <a:r>
              <a:rPr lang="en-US" dirty="0">
                <a:solidFill>
                  <a:srgbClr val="0000FF"/>
                </a:solidFill>
              </a:rPr>
              <a:t>2 hr 70 min</a:t>
            </a:r>
            <a:r>
              <a:rPr lang="en-US" dirty="0"/>
              <a:t>. </a:t>
            </a:r>
          </a:p>
          <a:p>
            <a:pPr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Since 70 min is more than 1 hr, we write </a:t>
            </a:r>
          </a:p>
          <a:p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4800203" y="3693429"/>
            <a:ext cx="457200" cy="794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008496" y="3123252"/>
          <a:ext cx="1638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3" imgW="1638000" imgH="304560" progId="Equation.DSMT4">
                  <p:embed/>
                </p:oleObj>
              </mc:Choice>
              <mc:Fallback>
                <p:oleObj name="Equation" r:id="rId3" imgW="163800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496" y="3123252"/>
                        <a:ext cx="1638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684896" y="3075296"/>
          <a:ext cx="34544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5" imgW="3454200" imgH="545760" progId="Equation.DSMT4">
                  <p:embed/>
                </p:oleObj>
              </mc:Choice>
              <mc:Fallback>
                <p:oleObj name="Equation" r:id="rId5" imgW="345420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896" y="3075296"/>
                        <a:ext cx="34544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681104" y="3986476"/>
          <a:ext cx="29972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7" imgW="2997000" imgH="711000" progId="Equation.DSMT4">
                  <p:embed/>
                </p:oleObj>
              </mc:Choice>
              <mc:Fallback>
                <p:oleObj name="Equation" r:id="rId7" imgW="2997000" imgH="711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1104" y="3986476"/>
                        <a:ext cx="29972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712192" y="4778044"/>
          <a:ext cx="2425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9" imgW="2425680" imgH="393480" progId="Equation.DSMT4">
                  <p:embed/>
                </p:oleObj>
              </mc:Choice>
              <mc:Fallback>
                <p:oleObj name="Equation" r:id="rId9" imgW="242568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2192" y="4778044"/>
                        <a:ext cx="2425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712192" y="5306704"/>
          <a:ext cx="2209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1" imgW="2209680" imgH="393480" progId="Equation.DSMT4">
                  <p:embed/>
                </p:oleObj>
              </mc:Choice>
              <mc:Fallback>
                <p:oleObj name="Equation" r:id="rId11" imgW="220968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2192" y="5306704"/>
                        <a:ext cx="2209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Adding and Subtracting Like Denominate Numbers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>
                <a:solidFill>
                  <a:srgbClr val="000000"/>
                </a:solidFill>
              </a:rPr>
              <a:t>To Add Like Denominate Numbers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Write the numbers in column form so that like units 	are aligned.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Add the numbers in each column.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Simplify the resulting mixed denominate number, if 	necessary.</a:t>
            </a:r>
          </a:p>
          <a:p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588904" y="1676400"/>
          <a:ext cx="1346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" imgW="1346040" imgH="317160" progId="Equation.DSMT4">
                  <p:embed/>
                </p:oleObj>
              </mc:Choice>
              <mc:Fallback>
                <p:oleObj name="Equation" r:id="rId3" imgW="134604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8904" y="1676400"/>
                        <a:ext cx="1346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565400" y="2209800"/>
          <a:ext cx="1397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5" imgW="1396800" imgH="406080" progId="Equation.DSMT4">
                  <p:embed/>
                </p:oleObj>
              </mc:Choice>
              <mc:Fallback>
                <p:oleObj name="Equation" r:id="rId5" imgW="139680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2209800"/>
                        <a:ext cx="1397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147248" y="2729552"/>
          <a:ext cx="1816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7" imgW="1815840" imgH="406080" progId="Equation.DSMT4">
                  <p:embed/>
                </p:oleObj>
              </mc:Choice>
              <mc:Fallback>
                <p:oleObj name="Equation" r:id="rId7" imgW="181584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248" y="2729552"/>
                        <a:ext cx="1816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011304" y="3837296"/>
          <a:ext cx="1638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9" imgW="1638000" imgH="317160" progId="Equation.DSMT4">
                  <p:embed/>
                </p:oleObj>
              </mc:Choice>
              <mc:Fallback>
                <p:oleObj name="Equation" r:id="rId9" imgW="1638000" imgH="317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1304" y="3837296"/>
                        <a:ext cx="1638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362200" y="3276600"/>
          <a:ext cx="163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1" imgW="1638000" imgH="406080" progId="Equation.DSMT4">
                  <p:embed/>
                </p:oleObj>
              </mc:Choice>
              <mc:Fallback>
                <p:oleObj name="Equation" r:id="rId11" imgW="163800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276600"/>
                        <a:ext cx="1638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4038600" y="3276600"/>
          <a:ext cx="2971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3" imgW="2971800" imgH="317160" progId="Equation.DSMT4">
                  <p:embed/>
                </p:oleObj>
              </mc:Choice>
              <mc:Fallback>
                <p:oleObj name="Equation" r:id="rId13" imgW="2971800" imgH="317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276600"/>
                        <a:ext cx="2971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299648" y="1690048"/>
          <a:ext cx="1638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3" imgW="1638000" imgH="304560" progId="Equation.DSMT4">
                  <p:embed/>
                </p:oleObj>
              </mc:Choice>
              <mc:Fallback>
                <p:oleObj name="Equation" r:id="rId3" imgW="163800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9648" y="1690048"/>
                        <a:ext cx="1638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815152" y="2168856"/>
          <a:ext cx="2133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5" imgW="2133360" imgH="406080" progId="Equation.DSMT4">
                  <p:embed/>
                </p:oleObj>
              </mc:Choice>
              <mc:Fallback>
                <p:oleObj name="Equation" r:id="rId5" imgW="213336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5152" y="2168856"/>
                        <a:ext cx="2133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4011304" y="3290248"/>
          <a:ext cx="1752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7" imgW="1752480" imgH="304560" progId="Equation.DSMT4">
                  <p:embed/>
                </p:oleObj>
              </mc:Choice>
              <mc:Fallback>
                <p:oleObj name="Equation" r:id="rId7" imgW="175248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1304" y="3290248"/>
                        <a:ext cx="1752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286000" y="2743200"/>
          <a:ext cx="1663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9" imgW="1663560" imgH="304560" progId="Equation.DSMT4">
                  <p:embed/>
                </p:oleObj>
              </mc:Choice>
              <mc:Fallback>
                <p:oleObj name="Equation" r:id="rId9" imgW="166356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743200"/>
                        <a:ext cx="1663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989696" y="2743200"/>
          <a:ext cx="3314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11" imgW="3314520" imgH="304560" progId="Equation.DSMT4">
                  <p:embed/>
                </p:oleObj>
              </mc:Choice>
              <mc:Fallback>
                <p:oleObj name="Equation" r:id="rId11" imgW="331452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9696" y="2743200"/>
                        <a:ext cx="3314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In three different trips to the supermarket, Dan bought the following amounts of milk: </a:t>
            </a:r>
            <a:r>
              <a:rPr lang="en-US" dirty="0">
                <a:solidFill>
                  <a:srgbClr val="0000FF"/>
                </a:solidFill>
              </a:rPr>
              <a:t>2 gal 2 qt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1 gal 3 qt</a:t>
            </a:r>
            <a:r>
              <a:rPr lang="en-US" dirty="0"/>
              <a:t>, and </a:t>
            </a:r>
            <a:r>
              <a:rPr lang="en-US" dirty="0">
                <a:solidFill>
                  <a:srgbClr val="0000FF"/>
                </a:solidFill>
              </a:rPr>
              <a:t>1 gal 2 qt</a:t>
            </a:r>
            <a:r>
              <a:rPr lang="en-US" dirty="0"/>
              <a:t>. What was the total amount of milk he bought on these three trips?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To find the total amount, we add the denominate numbers and simplify.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425</Words>
  <Application>Microsoft Office PowerPoint</Application>
  <PresentationFormat>On-screen Show (4:3)</PresentationFormat>
  <Paragraphs>90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Office Theme</vt:lpstr>
      <vt:lpstr>Equation</vt:lpstr>
      <vt:lpstr>Section 4.6</vt:lpstr>
      <vt:lpstr>Objectives</vt:lpstr>
      <vt:lpstr>Example 1</vt:lpstr>
      <vt:lpstr>Example 2</vt:lpstr>
      <vt:lpstr>Example 3</vt:lpstr>
      <vt:lpstr> Adding and Subtracting Like Denominate Numbers</vt:lpstr>
      <vt:lpstr>Example 4</vt:lpstr>
      <vt:lpstr>Example 5</vt:lpstr>
      <vt:lpstr>Example 6</vt:lpstr>
      <vt:lpstr>Example 6 (cont.)</vt:lpstr>
      <vt:lpstr> Adding and Subtracting Like Denominate Numbers</vt:lpstr>
      <vt:lpstr>Example 7</vt:lpstr>
      <vt:lpstr>Example 8</vt:lpstr>
      <vt:lpstr>Example 9</vt:lpstr>
      <vt:lpstr>Example 9 (cont.)</vt:lpstr>
      <vt:lpstr>Practice Problems</vt:lpstr>
      <vt:lpstr>Practice Problems</vt:lpstr>
      <vt:lpstr>Practice Problems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40</cp:revision>
  <dcterms:created xsi:type="dcterms:W3CDTF">2013-04-26T14:43:13Z</dcterms:created>
  <dcterms:modified xsi:type="dcterms:W3CDTF">2016-10-03T15:29:21Z</dcterms:modified>
</cp:coreProperties>
</file>