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6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51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9E2DB-4E29-490C-9185-625230A1B8E1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24EA0-D291-4E5B-9440-7A97480E6C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8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Decimal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</a:t>
            </a:r>
            <a:r>
              <a:rPr lang="en-US" b="1" dirty="0"/>
              <a:t>six hundred five thousandths </a:t>
            </a:r>
            <a:r>
              <a:rPr lang="en-US" dirty="0"/>
              <a:t>in decimal notation.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rgbClr val="FF0000"/>
                </a:solidFill>
              </a:rPr>
              <a:t>0.605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Decimal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As a safety measure when writing a check, the amount is written in number form and in word form to avoid problems of spelling and poor penmanship. If there is a discrepancy between the number and the written form, the bank will honor the written form. (See Example 7.)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writing a check, the written form of the amount is written on the line next to “Dollars” in decimal notation. This check is written for </a:t>
            </a:r>
            <a:r>
              <a:rPr lang="en-US" dirty="0">
                <a:solidFill>
                  <a:srgbClr val="FF0000"/>
                </a:solidFill>
              </a:rPr>
              <a:t>$95</a:t>
            </a:r>
            <a:r>
              <a:rPr lang="en-US" dirty="0"/>
              <a:t>. </a:t>
            </a:r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0613" y="1205552"/>
            <a:ext cx="6962775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Rounding Decimal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>
              <a:lnSpc>
                <a:spcPts val="32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Rules for Rounding Decimal Numbers </a:t>
            </a:r>
          </a:p>
          <a:p>
            <a:pPr algn="ctr">
              <a:lnSpc>
                <a:spcPts val="32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(to the right of the decimal point) </a:t>
            </a:r>
          </a:p>
          <a:p>
            <a:pPr>
              <a:lnSpc>
                <a:spcPts val="32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If the digit to the right of the given place value is 	less than 5: leave the digit in the given place as is 	and drop the remaining digits. </a:t>
            </a:r>
          </a:p>
          <a:p>
            <a:pPr>
              <a:lnSpc>
                <a:spcPts val="32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If the digit to the right of the given place value is 5 	or more: increase the digit in the given place value 	by 1 and drop the remaining digits.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Rounding Decimal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>
              <a:lnSpc>
                <a:spcPts val="32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Rules for Rounding Decimal Numbers </a:t>
            </a:r>
          </a:p>
          <a:p>
            <a:pPr algn="ctr">
              <a:lnSpc>
                <a:spcPts val="32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(to the right of the decimal point) (cont.)</a:t>
            </a:r>
          </a:p>
          <a:p>
            <a:pPr>
              <a:lnSpc>
                <a:spcPts val="32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C00000"/>
                </a:solidFill>
              </a:rPr>
              <a:t>(Important Reminder: In rounding whole numbers, digits to the left of the decimal point that are dropped must be replaced by 0’s.)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dirty="0"/>
              <a:t>Round </a:t>
            </a:r>
            <a:r>
              <a:rPr lang="en-US" dirty="0">
                <a:solidFill>
                  <a:srgbClr val="0000FF"/>
                </a:solidFill>
              </a:rPr>
              <a:t>6.749</a:t>
            </a:r>
            <a:r>
              <a:rPr lang="en-US" dirty="0"/>
              <a:t> to the nearest tenth. </a:t>
            </a:r>
          </a:p>
          <a:p>
            <a:pPr marL="463550" indent="-463550"/>
            <a:r>
              <a:rPr lang="en-US" b="1" dirty="0"/>
              <a:t>Solution</a:t>
            </a:r>
          </a:p>
          <a:p>
            <a:pPr marL="463550" indent="-463550"/>
            <a:r>
              <a:rPr lang="en-US" b="1" dirty="0"/>
              <a:t>a.				</a:t>
            </a:r>
            <a:r>
              <a:rPr lang="en-US" dirty="0">
                <a:solidFill>
                  <a:srgbClr val="000099"/>
                </a:solidFill>
              </a:rPr>
              <a:t>6 . 7 4 9</a:t>
            </a:r>
            <a:r>
              <a:rPr lang="en-US" b="1" dirty="0">
                <a:solidFill>
                  <a:srgbClr val="000099"/>
                </a:solidFill>
              </a:rPr>
              <a:t> </a:t>
            </a:r>
          </a:p>
          <a:p>
            <a:pPr marL="463550" indent="-463550"/>
            <a:endParaRPr lang="en-US" b="1" dirty="0"/>
          </a:p>
          <a:p>
            <a:pPr marL="463550" indent="-463550">
              <a:lnSpc>
                <a:spcPct val="150000"/>
              </a:lnSpc>
            </a:pPr>
            <a:endParaRPr lang="en-US" b="1" dirty="0"/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Because 4 is less than 5, leave 7 as it is and drop 4 and 9. 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Thus, </a:t>
            </a:r>
            <a:r>
              <a:rPr lang="en-US" dirty="0">
                <a:solidFill>
                  <a:srgbClr val="000099"/>
                </a:solidFill>
              </a:rPr>
              <a:t>6.749</a:t>
            </a:r>
            <a:r>
              <a:rPr lang="en-US" dirty="0"/>
              <a:t> rounds to </a:t>
            </a:r>
            <a:r>
              <a:rPr lang="en-US" b="1" dirty="0">
                <a:solidFill>
                  <a:srgbClr val="FF0000"/>
                </a:solidFill>
              </a:rPr>
              <a:t>6.7</a:t>
            </a:r>
            <a:r>
              <a:rPr lang="en-US" dirty="0"/>
              <a:t> (to the nearest tenth).  </a:t>
            </a:r>
          </a:p>
        </p:txBody>
      </p:sp>
      <p:cxnSp>
        <p:nvCxnSpPr>
          <p:cNvPr id="5" name="Curved Connector 4"/>
          <p:cNvCxnSpPr/>
          <p:nvPr/>
        </p:nvCxnSpPr>
        <p:spPr>
          <a:xfrm rot="16200000">
            <a:off x="2729767" y="2316481"/>
            <a:ext cx="548640" cy="1554480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urved Connector 5"/>
          <p:cNvCxnSpPr/>
          <p:nvPr/>
        </p:nvCxnSpPr>
        <p:spPr>
          <a:xfrm rot="16200000" flipV="1">
            <a:off x="4541520" y="2316481"/>
            <a:ext cx="548640" cy="1554480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38200" y="3486090"/>
            <a:ext cx="29260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7 is in the tenths position.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3499738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next digit is 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Round </a:t>
            </a:r>
            <a:r>
              <a:rPr lang="en-US" dirty="0">
                <a:solidFill>
                  <a:srgbClr val="0000FF"/>
                </a:solidFill>
              </a:rPr>
              <a:t>13.73962</a:t>
            </a:r>
            <a:r>
              <a:rPr lang="en-US" dirty="0"/>
              <a:t> to the nearest thousandth.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			</a:t>
            </a:r>
            <a:r>
              <a:rPr lang="en-US" dirty="0">
                <a:solidFill>
                  <a:srgbClr val="000099"/>
                </a:solidFill>
              </a:rPr>
              <a:t>1 3 . 7 3 9 6 2</a:t>
            </a:r>
            <a:r>
              <a:rPr lang="en-US" b="1" dirty="0">
                <a:solidFill>
                  <a:srgbClr val="000099"/>
                </a:solidFill>
              </a:rPr>
              <a:t> </a:t>
            </a:r>
          </a:p>
          <a:p>
            <a:pPr>
              <a:lnSpc>
                <a:spcPct val="250000"/>
              </a:lnSpc>
              <a:spcBef>
                <a:spcPts val="3000"/>
              </a:spcBef>
              <a:tabLst>
                <a:tab pos="463550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		9 is in the thousandths position. 	The next digit is 6.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Because 6 is greater than 5, increase 9 by 1 and 	drop 6 and 2. </a:t>
            </a:r>
          </a:p>
        </p:txBody>
      </p:sp>
      <p:cxnSp>
        <p:nvCxnSpPr>
          <p:cNvPr id="4" name="Curved Connector 3"/>
          <p:cNvCxnSpPr/>
          <p:nvPr/>
        </p:nvCxnSpPr>
        <p:spPr>
          <a:xfrm rot="16200000">
            <a:off x="3550920" y="2350348"/>
            <a:ext cx="548640" cy="1554480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urved Connector 4"/>
          <p:cNvCxnSpPr/>
          <p:nvPr/>
        </p:nvCxnSpPr>
        <p:spPr>
          <a:xfrm rot="16200000" flipV="1">
            <a:off x="5362673" y="2350348"/>
            <a:ext cx="548640" cy="1554480"/>
          </a:xfrm>
          <a:prstGeom prst="curvedConnector3">
            <a:avLst>
              <a:gd name="adj1" fmla="val 50000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Thus, </a:t>
            </a:r>
            <a:r>
              <a:rPr lang="en-US" dirty="0">
                <a:solidFill>
                  <a:srgbClr val="000099"/>
                </a:solidFill>
              </a:rPr>
              <a:t>13.73962</a:t>
            </a:r>
            <a:r>
              <a:rPr lang="en-US" dirty="0"/>
              <a:t> rounds to </a:t>
            </a:r>
            <a:r>
              <a:rPr lang="en-US" b="1" dirty="0">
                <a:solidFill>
                  <a:srgbClr val="FF0000"/>
                </a:solidFill>
              </a:rPr>
              <a:t>13.740</a:t>
            </a:r>
            <a:r>
              <a:rPr lang="en-US" dirty="0"/>
              <a:t> (to the nearest 	thousandth). 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(Note carefully that increasing 9 by 1 gives 10 and this affects the digit 3 as well. Think of 39 becoming 40.)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Round </a:t>
            </a:r>
            <a:r>
              <a:rPr lang="en-US" dirty="0">
                <a:solidFill>
                  <a:srgbClr val="0000FF"/>
                </a:solidFill>
              </a:rPr>
              <a:t>8.00241</a:t>
            </a:r>
            <a:r>
              <a:rPr lang="en-US" dirty="0"/>
              <a:t> to the nearest ten-thousandth.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The digit in the ten-thousandths position is _____.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The next digit to the right is _____.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Because _____ is less than 5, leave _____ as it is 	and drop the _____.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d.	</a:t>
            </a:r>
            <a:r>
              <a:rPr lang="en-US" dirty="0"/>
              <a:t>Thus, 8.00241 rounds to __________ (to the 	nearest _____________ ).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67600" y="2274711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 </a:t>
            </a:r>
          </a:p>
        </p:txBody>
      </p:sp>
      <p:sp>
        <p:nvSpPr>
          <p:cNvPr id="5" name="Rectangle 4"/>
          <p:cNvSpPr/>
          <p:nvPr/>
        </p:nvSpPr>
        <p:spPr>
          <a:xfrm>
            <a:off x="5257800" y="2827964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3344248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6324600" y="3344248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3769660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6800" y="4285944"/>
            <a:ext cx="1188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8.0024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10740" y="4648200"/>
            <a:ext cx="256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ten-thousandth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63550" indent="-463550"/>
            <a:r>
              <a:rPr lang="en-US" dirty="0"/>
              <a:t>Round </a:t>
            </a:r>
            <a:r>
              <a:rPr lang="en-US" dirty="0">
                <a:solidFill>
                  <a:srgbClr val="0000FF"/>
                </a:solidFill>
              </a:rPr>
              <a:t>7361</a:t>
            </a:r>
            <a:r>
              <a:rPr lang="en-US" dirty="0"/>
              <a:t> to the nearest hundred. </a:t>
            </a:r>
          </a:p>
          <a:p>
            <a:pPr marL="463550" indent="-463550"/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The decimal point is understood to be to the right of _____.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The digit in the hundreds position is _____. </a:t>
            </a:r>
          </a:p>
          <a:p>
            <a:pPr marL="463550" indent="-463550"/>
            <a:r>
              <a:rPr lang="en-US" b="1" dirty="0"/>
              <a:t>c.	</a:t>
            </a:r>
            <a:r>
              <a:rPr lang="en-US" dirty="0"/>
              <a:t>The next digit to the right is _____. </a:t>
            </a:r>
          </a:p>
          <a:p>
            <a:pPr marL="463550" indent="-463550"/>
            <a:r>
              <a:rPr lang="en-US" b="1" dirty="0"/>
              <a:t>d.	</a:t>
            </a:r>
            <a:r>
              <a:rPr lang="en-US" dirty="0"/>
              <a:t>Because _____ is more than 5, increase _____ by 1 and replace ____ and ____ with 0’s. </a:t>
            </a:r>
          </a:p>
          <a:p>
            <a:pPr marL="463550" indent="-463550"/>
            <a:r>
              <a:rPr lang="en-US" b="1" dirty="0"/>
              <a:t>e.	</a:t>
            </a:r>
            <a:r>
              <a:rPr lang="en-US" dirty="0"/>
              <a:t>Thus, 7361 rounds to ________ (to the nearest hundred).</a:t>
            </a:r>
          </a:p>
        </p:txBody>
      </p:sp>
      <p:sp>
        <p:nvSpPr>
          <p:cNvPr id="4" name="Rectangle 3"/>
          <p:cNvSpPr/>
          <p:nvPr/>
        </p:nvSpPr>
        <p:spPr>
          <a:xfrm>
            <a:off x="1276064" y="2554574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6490648" y="3052718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5285096" y="3507095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4600" y="3993811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7010400" y="3972535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Rectangle 8"/>
          <p:cNvSpPr/>
          <p:nvPr/>
        </p:nvSpPr>
        <p:spPr>
          <a:xfrm>
            <a:off x="2930856" y="4365978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3400" y="4365978"/>
            <a:ext cx="38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03680" y="4823178"/>
            <a:ext cx="1005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to read and write decimal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importance of </a:t>
            </a:r>
            <a:r>
              <a:rPr lang="en-US" b="1" dirty="0"/>
              <a:t>and </a:t>
            </a:r>
            <a:r>
              <a:rPr lang="en-US" dirty="0"/>
              <a:t>in reading and writing decimal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that </a:t>
            </a:r>
            <a:r>
              <a:rPr lang="en-US" b="1" dirty="0" err="1"/>
              <a:t>th</a:t>
            </a:r>
            <a:r>
              <a:rPr lang="en-US" dirty="0"/>
              <a:t> at the end of a word indicates a fraction.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round a decimal number to an indicated place of accuracy.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Write 20.7 in words.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Write 18.051 in words. </a:t>
            </a:r>
          </a:p>
          <a:p>
            <a:pPr marL="463550" indent="-463550"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Write             in decimal notation. 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Write eight hundred and three tenths in decimal notation. </a:t>
            </a:r>
          </a:p>
          <a:p>
            <a:pPr marL="463550" indent="-463550"/>
            <a:r>
              <a:rPr lang="en-US" dirty="0">
                <a:solidFill>
                  <a:srgbClr val="000000"/>
                </a:solidFill>
              </a:rPr>
              <a:t>Round as indicated.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572.3 (to the nearest ten)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6.	</a:t>
            </a:r>
            <a:r>
              <a:rPr lang="en-US" dirty="0">
                <a:solidFill>
                  <a:srgbClr val="000000"/>
                </a:solidFill>
              </a:rPr>
              <a:t>6.749 (to the nearest tenth) </a:t>
            </a:r>
          </a:p>
        </p:txBody>
      </p:sp>
      <p:graphicFrame>
        <p:nvGraphicFramePr>
          <p:cNvPr id="137218" name="Object 2"/>
          <p:cNvGraphicFramePr>
            <a:graphicFrameLocks noChangeAspect="1"/>
          </p:cNvGraphicFramePr>
          <p:nvPr/>
        </p:nvGraphicFramePr>
        <p:xfrm>
          <a:off x="1914900" y="2317044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825500" imgH="838200" progId="Equation.DSMT4">
                  <p:embed/>
                </p:oleObj>
              </mc:Choice>
              <mc:Fallback>
                <p:oleObj name="Equation" r:id="rId3" imgW="8255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4900" y="2317044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7.	</a:t>
            </a:r>
            <a:r>
              <a:rPr lang="en-US" dirty="0">
                <a:solidFill>
                  <a:srgbClr val="000000"/>
                </a:solidFill>
              </a:rPr>
              <a:t>7558 (to the nearest thousand)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8.	</a:t>
            </a:r>
            <a:r>
              <a:rPr lang="en-US" dirty="0">
                <a:solidFill>
                  <a:srgbClr val="000000"/>
                </a:solidFill>
              </a:rPr>
              <a:t>0.07961 (to the nearest thousandth)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9.	</a:t>
            </a:r>
            <a:r>
              <a:rPr lang="en-US" dirty="0">
                <a:solidFill>
                  <a:srgbClr val="000000"/>
                </a:solidFill>
              </a:rPr>
              <a:t>A penny dated anytime from 1959 through 1982 had an original weight of 3.11 grams. A penny dated 1983 or later had an original weight of 2.5 grams. Write the numbers representing weights in words.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63550" indent="-463550"/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twenty and seven tenths</a:t>
            </a:r>
          </a:p>
          <a:p>
            <a:pPr marL="463550" indent="-463550"/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eighteen and fifty-one thousandths </a:t>
            </a:r>
          </a:p>
          <a:p>
            <a:pPr marL="463550" indent="-463550"/>
            <a:r>
              <a:rPr lang="en-US" b="1" dirty="0"/>
              <a:t>3.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4.06 </a:t>
            </a:r>
          </a:p>
          <a:p>
            <a:pPr marL="463550" indent="-463550"/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800.3 </a:t>
            </a:r>
          </a:p>
          <a:p>
            <a:pPr marL="463550" indent="-463550"/>
            <a:r>
              <a:rPr lang="en-US" b="1" dirty="0"/>
              <a:t>5.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570 </a:t>
            </a:r>
          </a:p>
          <a:p>
            <a:pPr marL="463550" indent="-463550"/>
            <a:r>
              <a:rPr lang="en-US" b="1" dirty="0"/>
              <a:t>6.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6.7 </a:t>
            </a:r>
          </a:p>
          <a:p>
            <a:pPr marL="463550" indent="-463550"/>
            <a:r>
              <a:rPr lang="en-US" b="1" dirty="0"/>
              <a:t>7.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8000 </a:t>
            </a:r>
          </a:p>
          <a:p>
            <a:pPr marL="463550" indent="-463550"/>
            <a:r>
              <a:rPr lang="en-US" b="1" dirty="0"/>
              <a:t>8.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0.080 </a:t>
            </a:r>
          </a:p>
          <a:p>
            <a:pPr marL="463550" indent="-463550"/>
            <a:r>
              <a:rPr lang="en-US" b="1" dirty="0"/>
              <a:t>9.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three and eleven hundredths; two and five tenths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Decimal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Reading and Writing Decimal Numbers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Read (or write) the whole number.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Read (or write) the word </a:t>
            </a:r>
            <a:r>
              <a:rPr lang="en-US" b="1" dirty="0">
                <a:solidFill>
                  <a:srgbClr val="C00000"/>
                </a:solidFill>
              </a:rPr>
              <a:t>and</a:t>
            </a:r>
            <a:r>
              <a:rPr lang="en-US" dirty="0">
                <a:solidFill>
                  <a:srgbClr val="000000"/>
                </a:solidFill>
              </a:rPr>
              <a:t> in place of the decimal point when written between two digits.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Read (or write) the fraction part as a whole number with the name of the place of the last digit on the right.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the mixed number            in decimal notation and in words. </a:t>
            </a:r>
          </a:p>
          <a:p>
            <a:r>
              <a:rPr lang="en-US" b="1" dirty="0"/>
              <a:t>Solution </a:t>
            </a:r>
          </a:p>
          <a:p>
            <a:endParaRPr lang="en-US" b="1" dirty="0"/>
          </a:p>
          <a:p>
            <a:pPr>
              <a:lnSpc>
                <a:spcPct val="200000"/>
              </a:lnSpc>
            </a:pPr>
            <a:endParaRPr lang="en-US" b="1" dirty="0"/>
          </a:p>
          <a:p>
            <a:endParaRPr lang="en-US" dirty="0"/>
          </a:p>
          <a:p>
            <a:r>
              <a:rPr lang="en-US" b="1" dirty="0"/>
              <a:t>And </a:t>
            </a:r>
            <a:r>
              <a:rPr lang="en-US" dirty="0"/>
              <a:t>indicates the decimal point; the digit 6 is in the tenths position. </a:t>
            </a:r>
          </a:p>
        </p:txBody>
      </p:sp>
      <p:graphicFrame>
        <p:nvGraphicFramePr>
          <p:cNvPr id="134146" name="Object 2"/>
          <p:cNvGraphicFramePr>
            <a:graphicFrameLocks noChangeAspect="1"/>
          </p:cNvGraphicFramePr>
          <p:nvPr/>
        </p:nvGraphicFramePr>
        <p:xfrm>
          <a:off x="4156891" y="1120422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" imgW="825500" imgH="838200" progId="Equation.DSMT4">
                  <p:embed/>
                </p:oleObj>
              </mc:Choice>
              <mc:Fallback>
                <p:oleObj name="Equation" r:id="rId3" imgW="8255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891" y="1120422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629400" y="3181290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decimal notation 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4073112"/>
            <a:ext cx="114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words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066690" y="383491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3900000">
            <a:off x="4980773" y="387175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7200000">
            <a:off x="2934388" y="38854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119952" y="4079544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5" imgW="1587240" imgH="380880" progId="Equation.DSMT4">
                  <p:embed/>
                </p:oleObj>
              </mc:Choice>
              <mc:Fallback>
                <p:oleObj name="Equation" r:id="rId5" imgW="1587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952" y="4079544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030640" y="41148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7" imgW="558720" imgH="304560" progId="Equation.DSMT4">
                  <p:embed/>
                </p:oleObj>
              </mc:Choice>
              <mc:Fallback>
                <p:oleObj name="Equation" r:id="rId7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40" y="41148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876800" y="4101152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9" imgW="1409400" imgH="304560" progId="Equation.DSMT4">
                  <p:embed/>
                </p:oleObj>
              </mc:Choice>
              <mc:Fallback>
                <p:oleObj name="Equation" r:id="rId9" imgW="14094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01152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255448" y="325468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1" imgW="101520" imgH="101520" progId="Equation.DSMT4">
                  <p:embed/>
                </p:oleObj>
              </mc:Choice>
              <mc:Fallback>
                <p:oleObj name="Equation" r:id="rId11" imgW="101520" imgH="101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448" y="325468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034352" y="3165144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3" imgW="583920" imgH="291960" progId="Equation.DSMT4">
                  <p:embed/>
                </p:oleObj>
              </mc:Choice>
              <mc:Fallback>
                <p:oleObj name="Equation" r:id="rId13" imgW="5839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3165144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Left Brace 16"/>
          <p:cNvSpPr/>
          <p:nvPr/>
        </p:nvSpPr>
        <p:spPr>
          <a:xfrm rot="16200000">
            <a:off x="3217232" y="3261360"/>
            <a:ext cx="182880" cy="548640"/>
          </a:xfrm>
          <a:prstGeom prst="lef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4991100" y="31654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16547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Left Brace 18"/>
          <p:cNvSpPr/>
          <p:nvPr/>
        </p:nvSpPr>
        <p:spPr>
          <a:xfrm rot="16200000">
            <a:off x="5032384" y="3325504"/>
            <a:ext cx="182880" cy="365760"/>
          </a:xfrm>
          <a:prstGeom prst="lef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the mixed number              decimal notation and in words.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r>
              <a:rPr lang="en-US" b="1" dirty="0"/>
              <a:t>And </a:t>
            </a:r>
            <a:r>
              <a:rPr lang="en-US" dirty="0"/>
              <a:t>indicates the decimal point; the digit 8 is in the thousandths position.</a:t>
            </a:r>
          </a:p>
        </p:txBody>
      </p:sp>
      <p:graphicFrame>
        <p:nvGraphicFramePr>
          <p:cNvPr id="135170" name="Object 2"/>
          <p:cNvGraphicFramePr>
            <a:graphicFrameLocks noChangeAspect="1"/>
          </p:cNvGraphicFramePr>
          <p:nvPr/>
        </p:nvGraphicFramePr>
        <p:xfrm>
          <a:off x="4164674" y="1131711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990600" imgH="838200" progId="Equation.DSMT4">
                  <p:embed/>
                </p:oleObj>
              </mc:Choice>
              <mc:Fallback>
                <p:oleObj name="Equation" r:id="rId3" imgW="9906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674" y="1131711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756378" y="3036711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decimal notation </a:t>
            </a:r>
          </a:p>
        </p:txBody>
      </p:sp>
      <p:sp>
        <p:nvSpPr>
          <p:cNvPr id="7" name="Rectangle 6"/>
          <p:cNvSpPr/>
          <p:nvPr/>
        </p:nvSpPr>
        <p:spPr>
          <a:xfrm>
            <a:off x="6725130" y="4313001"/>
            <a:ext cx="114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words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1637220" y="374742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3900000">
            <a:off x="2756023" y="3784269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6000000">
            <a:off x="703156" y="377062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713096" y="4024952"/>
          <a:ext cx="571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571320" imgH="317160" progId="Equation.DSMT4">
                  <p:embed/>
                </p:oleObj>
              </mc:Choice>
              <mc:Fallback>
                <p:oleObj name="Equation" r:id="rId5" imgW="57132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096" y="4024952"/>
                        <a:ext cx="571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586552" y="4011304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558720" imgH="304560" progId="Equation.DSMT4">
                  <p:embed/>
                </p:oleObj>
              </mc:Choice>
              <mc:Fallback>
                <p:oleObj name="Equation" r:id="rId7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552" y="4011304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261630"/>
              </p:ext>
            </p:extLst>
          </p:nvPr>
        </p:nvGraphicFramePr>
        <p:xfrm>
          <a:off x="2514600" y="4024313"/>
          <a:ext cx="588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5879880" imgH="368280" progId="Equation.DSMT4">
                  <p:embed/>
                </p:oleObj>
              </mc:Choice>
              <mc:Fallback>
                <p:oleObj name="Equation" r:id="rId9" imgW="58798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024313"/>
                        <a:ext cx="588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820840" y="3227696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01520" imgH="101520" progId="Equation.DSMT4">
                  <p:embed/>
                </p:oleObj>
              </mc:Choice>
              <mc:Fallback>
                <p:oleObj name="Equation" r:id="rId11" imgW="101520" imgH="101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40" y="3227696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802944" y="294450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79344" y="2944504"/>
            <a:ext cx="8963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3 9 8</a:t>
            </a:r>
          </a:p>
        </p:txBody>
      </p:sp>
      <p:sp>
        <p:nvSpPr>
          <p:cNvPr id="18" name="Left Brace 17"/>
          <p:cNvSpPr/>
          <p:nvPr/>
        </p:nvSpPr>
        <p:spPr>
          <a:xfrm rot="16200000">
            <a:off x="2805752" y="3124200"/>
            <a:ext cx="182880" cy="640080"/>
          </a:xfrm>
          <a:prstGeom prst="lef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 rot="16200000">
            <a:off x="894384" y="3220416"/>
            <a:ext cx="182880" cy="365760"/>
          </a:xfrm>
          <a:prstGeom prst="lef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  <p:bldP spid="17" grpId="0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249217" y="3277286"/>
            <a:ext cx="457200" cy="27432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CEEBE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Write the mixed number                    in decimal notation and in words. </a:t>
            </a:r>
          </a:p>
          <a:p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And </a:t>
            </a:r>
            <a:r>
              <a:rPr lang="en-US" dirty="0"/>
              <a:t>indicates the decimal point; the digit 5 is in the ten-thousandths position.</a:t>
            </a:r>
          </a:p>
        </p:txBody>
      </p:sp>
      <p:graphicFrame>
        <p:nvGraphicFramePr>
          <p:cNvPr id="136194" name="Object 2"/>
          <p:cNvGraphicFramePr>
            <a:graphicFrameLocks noChangeAspect="1"/>
          </p:cNvGraphicFramePr>
          <p:nvPr/>
        </p:nvGraphicFramePr>
        <p:xfrm>
          <a:off x="4175941" y="1089378"/>
          <a:ext cx="1460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1460500" imgH="889000" progId="Equation.DSMT4">
                  <p:embed/>
                </p:oleObj>
              </mc:Choice>
              <mc:Fallback>
                <p:oleObj name="Equation" r:id="rId3" imgW="1460500" imgH="889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941" y="1089378"/>
                        <a:ext cx="1460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>
            <a:off x="2431735" y="398737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3900000">
            <a:off x="3618778" y="402421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6660000">
            <a:off x="1415783" y="401057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625601" y="4245652"/>
            <a:ext cx="114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words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11889" y="3257550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decimal notation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97489" y="2438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Two 0’s must be inserted as placeholders. </a:t>
            </a:r>
          </a:p>
        </p:txBody>
      </p:sp>
      <p:grpSp>
        <p:nvGrpSpPr>
          <p:cNvPr id="4" name="Group 22"/>
          <p:cNvGrpSpPr/>
          <p:nvPr/>
        </p:nvGrpSpPr>
        <p:grpSpPr>
          <a:xfrm>
            <a:off x="3322351" y="2640390"/>
            <a:ext cx="399424" cy="548640"/>
            <a:chOff x="3311062" y="3535680"/>
            <a:chExt cx="399424" cy="548640"/>
          </a:xfrm>
        </p:grpSpPr>
        <p:grpSp>
          <p:nvGrpSpPr>
            <p:cNvPr id="5" name="Group 16"/>
            <p:cNvGrpSpPr/>
            <p:nvPr/>
          </p:nvGrpSpPr>
          <p:grpSpPr>
            <a:xfrm>
              <a:off x="3311062" y="3810000"/>
              <a:ext cx="274320" cy="274320"/>
              <a:chOff x="3123406" y="838200"/>
              <a:chExt cx="381794" cy="610394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rot="5400000">
                <a:off x="2819400" y="1143000"/>
                <a:ext cx="609600" cy="158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3199606" y="1142206"/>
                <a:ext cx="609600" cy="158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124200" y="838200"/>
                <a:ext cx="381000" cy="158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/>
            <p:nvPr/>
          </p:nvCxnSpPr>
          <p:spPr>
            <a:xfrm rot="5400000">
              <a:off x="3299755" y="3672448"/>
              <a:ext cx="273963" cy="1141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436736" y="3535680"/>
              <a:ext cx="273750" cy="71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241344" y="3262952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965160" imgH="291960" progId="Equation.DSMT4">
                  <p:embed/>
                </p:oleObj>
              </mc:Choice>
              <mc:Fallback>
                <p:oleObj name="Equation" r:id="rId5" imgW="965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344" y="3262952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80448" y="42672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1002960" imgH="304560" progId="Equation.DSMT4">
                  <p:embed/>
                </p:oleObj>
              </mc:Choice>
              <mc:Fallback>
                <p:oleObj name="Equation" r:id="rId7" imgW="10029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448" y="42672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75848" y="4261512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8" y="4261512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249304" y="4245592"/>
          <a:ext cx="427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4279680" imgH="380880" progId="Equation.DSMT4">
                  <p:embed/>
                </p:oleObj>
              </mc:Choice>
              <mc:Fallback>
                <p:oleObj name="Equation" r:id="rId11" imgW="42796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304" y="4245592"/>
                        <a:ext cx="427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614304" y="347790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101520" imgH="101520" progId="Equation.DSMT4">
                  <p:embed/>
                </p:oleObj>
              </mc:Choice>
              <mc:Fallback>
                <p:oleObj name="Equation" r:id="rId13" imgW="101520" imgH="101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304" y="347790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551296" y="3262952"/>
          <a:ext cx="444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5" imgW="444240" imgH="279360" progId="Equation.DSMT4">
                  <p:embed/>
                </p:oleObj>
              </mc:Choice>
              <mc:Fallback>
                <p:oleObj name="Equation" r:id="rId15" imgW="4442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296" y="3262952"/>
                        <a:ext cx="444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eft Brace 25"/>
          <p:cNvSpPr/>
          <p:nvPr/>
        </p:nvSpPr>
        <p:spPr>
          <a:xfrm rot="16200000">
            <a:off x="1674808" y="3413760"/>
            <a:ext cx="182880" cy="457200"/>
          </a:xfrm>
          <a:prstGeom prst="lef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Brace 26"/>
          <p:cNvSpPr/>
          <p:nvPr/>
        </p:nvSpPr>
        <p:spPr>
          <a:xfrm rot="16200000">
            <a:off x="3595804" y="3169920"/>
            <a:ext cx="182880" cy="1005840"/>
          </a:xfrm>
          <a:prstGeom prst="lef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9" grpId="0"/>
      <p:bldP spid="10" grpId="0"/>
      <p:bldP spid="11" grpId="0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Decimal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463550" indent="-463550" algn="ctr">
              <a:tabLst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Special Notes </a:t>
            </a:r>
          </a:p>
          <a:p>
            <a:pPr marL="463550" indent="-463550">
              <a:tabLst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The letters </a:t>
            </a:r>
            <a:r>
              <a:rPr lang="en-US" b="1" dirty="0" err="1">
                <a:solidFill>
                  <a:srgbClr val="C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at the end of a word indicate a fraction part (a part to the right of the decimal point). </a:t>
            </a:r>
          </a:p>
          <a:p>
            <a:pPr marL="463550" indent="-463550"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		six hundred = 600 </a:t>
            </a:r>
          </a:p>
          <a:p>
            <a:pPr marL="463550" indent="-463550"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		six hundred</a:t>
            </a:r>
            <a:r>
              <a:rPr lang="en-US" b="1" dirty="0">
                <a:solidFill>
                  <a:srgbClr val="C00000"/>
                </a:solidFill>
              </a:rPr>
              <a:t>ths</a:t>
            </a:r>
            <a:r>
              <a:rPr lang="en-US" dirty="0">
                <a:solidFill>
                  <a:srgbClr val="000000"/>
                </a:solidFill>
              </a:rPr>
              <a:t> = 0.06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>
              <a:tabLst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The hyphen (-) indicates one word.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		four hundred thousand = 400,000 </a:t>
            </a:r>
          </a:p>
          <a:p>
            <a:pPr marL="463550" indent="-463550"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		four hundred-thousand</a:t>
            </a:r>
            <a:r>
              <a:rPr lang="en-US" b="1" dirty="0">
                <a:solidFill>
                  <a:srgbClr val="C00000"/>
                </a:solidFill>
              </a:rPr>
              <a:t>ths</a:t>
            </a:r>
            <a:r>
              <a:rPr lang="en-US" dirty="0">
                <a:solidFill>
                  <a:srgbClr val="000000"/>
                </a:solidFill>
              </a:rPr>
              <a:t> = 0.00004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667000" y="3448755"/>
            <a:ext cx="274320" cy="27432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</a:t>
            </a:r>
            <a:r>
              <a:rPr lang="en-US" b="1" dirty="0"/>
              <a:t>seventeen thousandths </a:t>
            </a:r>
            <a:r>
              <a:rPr lang="en-US" dirty="0"/>
              <a:t>in decimal notation.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0. 0 1 7</a:t>
            </a:r>
          </a:p>
        </p:txBody>
      </p:sp>
      <p:sp>
        <p:nvSpPr>
          <p:cNvPr id="4" name="Rectangle 3"/>
          <p:cNvSpPr/>
          <p:nvPr/>
        </p:nvSpPr>
        <p:spPr>
          <a:xfrm>
            <a:off x="2590800" y="251460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0 is inserted as placeholder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0" y="426173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digit 7 is in the thousandths position.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6660000">
            <a:off x="2736735" y="310850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4940000" flipV="1">
            <a:off x="3233909" y="403137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2389496" y="3845256"/>
            <a:ext cx="457200" cy="274320"/>
          </a:xfrm>
          <a:prstGeom prst="rect">
            <a:avLst/>
          </a:prstGeom>
          <a:solidFill>
            <a:srgbClr val="CEEB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</a:t>
            </a:r>
            <a:r>
              <a:rPr lang="en-US" b="1" dirty="0"/>
              <a:t>six hundred and five thousandths </a:t>
            </a:r>
            <a:r>
              <a:rPr lang="en-US" dirty="0"/>
              <a:t>in decimal notation. </a:t>
            </a:r>
          </a:p>
          <a:p>
            <a:r>
              <a:rPr lang="en-US" b="1" dirty="0"/>
              <a:t>Solution 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	</a:t>
            </a:r>
            <a:r>
              <a:rPr lang="en-US" dirty="0">
                <a:solidFill>
                  <a:srgbClr val="FF0000"/>
                </a:solidFill>
              </a:rPr>
              <a:t>6 0 0 . 0 0 5 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5600" y="4629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digit 5 is in the thousandths position.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0" y="304938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Two 0’s are inserted as placeholders.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4940000" flipV="1">
            <a:off x="2950969" y="443916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2"/>
          <p:cNvGrpSpPr/>
          <p:nvPr/>
        </p:nvGrpSpPr>
        <p:grpSpPr>
          <a:xfrm>
            <a:off x="2482528" y="3265939"/>
            <a:ext cx="399424" cy="548640"/>
            <a:chOff x="3311062" y="3535680"/>
            <a:chExt cx="399424" cy="548640"/>
          </a:xfrm>
        </p:grpSpPr>
        <p:grpSp>
          <p:nvGrpSpPr>
            <p:cNvPr id="8" name="Group 16"/>
            <p:cNvGrpSpPr/>
            <p:nvPr/>
          </p:nvGrpSpPr>
          <p:grpSpPr>
            <a:xfrm>
              <a:off x="3311095" y="3810000"/>
              <a:ext cx="274324" cy="274320"/>
              <a:chOff x="3123406" y="838200"/>
              <a:chExt cx="381794" cy="610394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rot="5400000">
                <a:off x="2819400" y="1143000"/>
                <a:ext cx="609600" cy="158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3199606" y="1142206"/>
                <a:ext cx="609600" cy="158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3124200" y="838200"/>
                <a:ext cx="381000" cy="158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/>
            <p:cNvCxnSpPr/>
            <p:nvPr/>
          </p:nvCxnSpPr>
          <p:spPr>
            <a:xfrm rot="5400000">
              <a:off x="3299755" y="3672448"/>
              <a:ext cx="273963" cy="1141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436736" y="3535680"/>
              <a:ext cx="273750" cy="71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513</Words>
  <Application>Microsoft Office PowerPoint</Application>
  <PresentationFormat>On-screen Show (4:3)</PresentationFormat>
  <Paragraphs>164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5.1</vt:lpstr>
      <vt:lpstr>Objectives</vt:lpstr>
      <vt:lpstr>Introduction to Decimal Numbers </vt:lpstr>
      <vt:lpstr>Example 1 </vt:lpstr>
      <vt:lpstr>Example 2</vt:lpstr>
      <vt:lpstr>Example 3</vt:lpstr>
      <vt:lpstr>Introduction to Decimal Numbers</vt:lpstr>
      <vt:lpstr>Example 4</vt:lpstr>
      <vt:lpstr>Example 5</vt:lpstr>
      <vt:lpstr>Example 6</vt:lpstr>
      <vt:lpstr>Introduction to Decimal Numbers </vt:lpstr>
      <vt:lpstr>Example 7</vt:lpstr>
      <vt:lpstr>Rounding Decimal Numbers </vt:lpstr>
      <vt:lpstr>Rounding Decimal Numbers </vt:lpstr>
      <vt:lpstr>Example 8</vt:lpstr>
      <vt:lpstr>Example 9</vt:lpstr>
      <vt:lpstr>Example 9 (cont.)</vt:lpstr>
      <vt:lpstr>Completion Example 10</vt:lpstr>
      <vt:lpstr>Completion Example 11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53</cp:revision>
  <dcterms:created xsi:type="dcterms:W3CDTF">2013-04-26T14:43:13Z</dcterms:created>
  <dcterms:modified xsi:type="dcterms:W3CDTF">2016-10-03T15:31:08Z</dcterms:modified>
</cp:coreProperties>
</file>