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8"/>
      <p:bold r:id="rId19"/>
      <p:italic r:id="rId20"/>
      <p:boldItalic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12" Type="http://schemas.openxmlformats.org/officeDocument/2006/relationships/image" Target="../media/image33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5.wmf"/><Relationship Id="rId7" Type="http://schemas.openxmlformats.org/officeDocument/2006/relationships/image" Target="../media/image38.wmf"/><Relationship Id="rId2" Type="http://schemas.openxmlformats.org/officeDocument/2006/relationships/image" Target="../media/image23.wmf"/><Relationship Id="rId1" Type="http://schemas.openxmlformats.org/officeDocument/2006/relationships/image" Target="../media/image34.wmf"/><Relationship Id="rId6" Type="http://schemas.openxmlformats.org/officeDocument/2006/relationships/image" Target="../media/image37.wmf"/><Relationship Id="rId11" Type="http://schemas.openxmlformats.org/officeDocument/2006/relationships/image" Target="../media/image42.wmf"/><Relationship Id="rId5" Type="http://schemas.openxmlformats.org/officeDocument/2006/relationships/image" Target="../media/image25.wmf"/><Relationship Id="rId10" Type="http://schemas.openxmlformats.org/officeDocument/2006/relationships/image" Target="../media/image41.wmf"/><Relationship Id="rId4" Type="http://schemas.openxmlformats.org/officeDocument/2006/relationships/image" Target="../media/image36.wmf"/><Relationship Id="rId9" Type="http://schemas.openxmlformats.org/officeDocument/2006/relationships/image" Target="../media/image4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image" Target="../media/image45.wmf"/><Relationship Id="rId7" Type="http://schemas.openxmlformats.org/officeDocument/2006/relationships/image" Target="../media/image49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6" Type="http://schemas.openxmlformats.org/officeDocument/2006/relationships/image" Target="../media/image48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Relationship Id="rId4" Type="http://schemas.openxmlformats.org/officeDocument/2006/relationships/image" Target="../media/image5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887C3-9BFE-44C2-8E1D-B6C892C5FA45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E14A6F-D0A2-425C-B0EE-BFCA04BFA1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image" Target="../media/image36.wmf"/><Relationship Id="rId18" Type="http://schemas.openxmlformats.org/officeDocument/2006/relationships/oleObject" Target="../embeddings/oleObject43.bin"/><Relationship Id="rId26" Type="http://schemas.openxmlformats.org/officeDocument/2006/relationships/image" Target="../media/image41.wmf"/><Relationship Id="rId3" Type="http://schemas.openxmlformats.org/officeDocument/2006/relationships/oleObject" Target="../embeddings/oleObject34.bin"/><Relationship Id="rId21" Type="http://schemas.openxmlformats.org/officeDocument/2006/relationships/oleObject" Target="../embeddings/oleObject45.bin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37.wmf"/><Relationship Id="rId25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2.bin"/><Relationship Id="rId20" Type="http://schemas.openxmlformats.org/officeDocument/2006/relationships/image" Target="../media/image38.wmf"/><Relationship Id="rId29" Type="http://schemas.openxmlformats.org/officeDocument/2006/relationships/oleObject" Target="../embeddings/oleObject50.bin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11" Type="http://schemas.openxmlformats.org/officeDocument/2006/relationships/image" Target="../media/image35.wmf"/><Relationship Id="rId24" Type="http://schemas.openxmlformats.org/officeDocument/2006/relationships/image" Target="../media/image40.wmf"/><Relationship Id="rId5" Type="http://schemas.openxmlformats.org/officeDocument/2006/relationships/oleObject" Target="../embeddings/oleObject35.bin"/><Relationship Id="rId15" Type="http://schemas.openxmlformats.org/officeDocument/2006/relationships/image" Target="../media/image25.wmf"/><Relationship Id="rId23" Type="http://schemas.openxmlformats.org/officeDocument/2006/relationships/oleObject" Target="../embeddings/oleObject46.bin"/><Relationship Id="rId28" Type="http://schemas.openxmlformats.org/officeDocument/2006/relationships/oleObject" Target="../embeddings/oleObject49.bin"/><Relationship Id="rId10" Type="http://schemas.openxmlformats.org/officeDocument/2006/relationships/oleObject" Target="../embeddings/oleObject39.bin"/><Relationship Id="rId19" Type="http://schemas.openxmlformats.org/officeDocument/2006/relationships/oleObject" Target="../embeddings/oleObject44.bin"/><Relationship Id="rId4" Type="http://schemas.openxmlformats.org/officeDocument/2006/relationships/image" Target="../media/image34.wmf"/><Relationship Id="rId9" Type="http://schemas.openxmlformats.org/officeDocument/2006/relationships/oleObject" Target="../embeddings/oleObject38.bin"/><Relationship Id="rId14" Type="http://schemas.openxmlformats.org/officeDocument/2006/relationships/oleObject" Target="../embeddings/oleObject41.bin"/><Relationship Id="rId22" Type="http://schemas.openxmlformats.org/officeDocument/2006/relationships/image" Target="../media/image39.wmf"/><Relationship Id="rId27" Type="http://schemas.openxmlformats.org/officeDocument/2006/relationships/oleObject" Target="../embeddings/oleObject48.bin"/><Relationship Id="rId30" Type="http://schemas.openxmlformats.org/officeDocument/2006/relationships/image" Target="../media/image4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49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47.wmf"/><Relationship Id="rId17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8.wmf"/><Relationship Id="rId20" Type="http://schemas.openxmlformats.org/officeDocument/2006/relationships/image" Target="../media/image5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8.bin"/><Relationship Id="rId10" Type="http://schemas.openxmlformats.org/officeDocument/2006/relationships/image" Target="../media/image46.wmf"/><Relationship Id="rId19" Type="http://schemas.openxmlformats.org/officeDocument/2006/relationships/oleObject" Target="../embeddings/oleObject60.bin"/><Relationship Id="rId4" Type="http://schemas.openxmlformats.org/officeDocument/2006/relationships/image" Target="../media/image43.wmf"/><Relationship Id="rId9" Type="http://schemas.openxmlformats.org/officeDocument/2006/relationships/oleObject" Target="../embeddings/oleObject54.bin"/><Relationship Id="rId14" Type="http://schemas.openxmlformats.org/officeDocument/2006/relationships/oleObject" Target="../embeddings/oleObject5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54.wmf"/><Relationship Id="rId4" Type="http://schemas.openxmlformats.org/officeDocument/2006/relationships/image" Target="../media/image51.wmf"/><Relationship Id="rId9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9.bin"/><Relationship Id="rId26" Type="http://schemas.openxmlformats.org/officeDocument/2006/relationships/oleObject" Target="../embeddings/oleObject33.bin"/><Relationship Id="rId3" Type="http://schemas.openxmlformats.org/officeDocument/2006/relationships/oleObject" Target="../embeddings/oleObject21.bin"/><Relationship Id="rId21" Type="http://schemas.openxmlformats.org/officeDocument/2006/relationships/image" Target="../media/image30.wmf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8.wmf"/><Relationship Id="rId25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24" Type="http://schemas.openxmlformats.org/officeDocument/2006/relationships/oleObject" Target="../embeddings/oleObject32.bin"/><Relationship Id="rId5" Type="http://schemas.openxmlformats.org/officeDocument/2006/relationships/oleObject" Target="../embeddings/oleObject22.bin"/><Relationship Id="rId15" Type="http://schemas.openxmlformats.org/officeDocument/2006/relationships/image" Target="../media/image27.wmf"/><Relationship Id="rId23" Type="http://schemas.openxmlformats.org/officeDocument/2006/relationships/image" Target="../media/image31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9.wmf"/><Relationship Id="rId4" Type="http://schemas.openxmlformats.org/officeDocument/2006/relationships/image" Target="../media/image22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Relationship Id="rId27" Type="http://schemas.openxmlformats.org/officeDocument/2006/relationships/image" Target="../media/image3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>
                <a:solidFill>
                  <a:srgbClr val="1F497D"/>
                </a:solidFill>
                <a:latin typeface="Arial" charset="0"/>
                <a:cs typeface="Arial" charset="0"/>
              </a:rPr>
              <a:t>Section 5.2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Decimal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difference:  </a:t>
            </a:r>
            <a:r>
              <a:rPr lang="en-US" dirty="0">
                <a:solidFill>
                  <a:srgbClr val="0000FF"/>
                </a:solidFill>
              </a:rPr>
              <a:t>21.2 − 13.716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257800" y="2582494"/>
            <a:ext cx="14630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in 0’s.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800600" y="27813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765610" y="2614258"/>
          <a:ext cx="1943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3" imgW="1942920" imgH="977760" progId="Equation.DSMT4">
                  <p:embed/>
                </p:oleObj>
              </mc:Choice>
              <mc:Fallback>
                <p:oleObj name="Equation" r:id="rId3" imgW="194292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5610" y="2614258"/>
                        <a:ext cx="1943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4152534" y="251654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534" y="251654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3853926" y="25273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7" imgW="317160" imgH="457200" progId="Equation.DSMT4">
                  <p:embed/>
                </p:oleObj>
              </mc:Choice>
              <mc:Fallback>
                <p:oleObj name="Equation" r:id="rId7" imgW="317160" imgH="457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3926" y="25273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3375210" y="2538058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8" imgW="317160" imgH="457200" progId="Equation.DSMT4">
                  <p:embed/>
                </p:oleObj>
              </mc:Choice>
              <mc:Fallback>
                <p:oleObj name="Equation" r:id="rId8" imgW="31716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5210" y="2538058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3091926" y="2495026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9" imgW="317160" imgH="457200" progId="Equation.DSMT4">
                  <p:embed/>
                </p:oleObj>
              </mc:Choice>
              <mc:Fallback>
                <p:oleObj name="Equation" r:id="rId9" imgW="317160" imgH="457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1926" y="2495026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4084863" y="2310352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10" imgW="164880" imgH="228600" progId="Equation.DSMT4">
                  <p:embed/>
                </p:oleObj>
              </mc:Choice>
              <mc:Fallback>
                <p:oleObj name="Equation" r:id="rId10" imgW="16488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4863" y="2310352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3719688" y="2320925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12" imgW="152280" imgH="215640" progId="Equation.DSMT4">
                  <p:embed/>
                </p:oleObj>
              </mc:Choice>
              <mc:Fallback>
                <p:oleObj name="Equation" r:id="rId12" imgW="152280" imgH="215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688" y="2320925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421467" y="230945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14" imgW="152280" imgH="215640" progId="Equation.DSMT4">
                  <p:embed/>
                </p:oleObj>
              </mc:Choice>
              <mc:Fallback>
                <p:oleObj name="Equation" r:id="rId14" imgW="152280" imgH="2156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467" y="230945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1" name="Object 17"/>
          <p:cNvGraphicFramePr>
            <a:graphicFrameLocks noChangeAspect="1"/>
          </p:cNvGraphicFramePr>
          <p:nvPr/>
        </p:nvGraphicFramePr>
        <p:xfrm>
          <a:off x="4495800" y="3657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16" imgW="215640" imgH="279360" progId="Equation.DSMT4">
                  <p:embed/>
                </p:oleObj>
              </mc:Choice>
              <mc:Fallback>
                <p:oleObj name="Equation" r:id="rId16" imgW="215640" imgH="2793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3657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2" name="Object 18"/>
          <p:cNvGraphicFramePr>
            <a:graphicFrameLocks noChangeAspect="1"/>
          </p:cNvGraphicFramePr>
          <p:nvPr/>
        </p:nvGraphicFramePr>
        <p:xfrm>
          <a:off x="3886200" y="36576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8" imgW="215640" imgH="279360" progId="Equation.DSMT4">
                  <p:embed/>
                </p:oleObj>
              </mc:Choice>
              <mc:Fallback>
                <p:oleObj name="Equation" r:id="rId18" imgW="215640" imgH="2793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6576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3" name="Object 19"/>
          <p:cNvGraphicFramePr>
            <a:graphicFrameLocks noChangeAspect="1"/>
          </p:cNvGraphicFramePr>
          <p:nvPr/>
        </p:nvGraphicFramePr>
        <p:xfrm>
          <a:off x="4191000" y="3657600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9" imgW="203040" imgH="291960" progId="Equation.DSMT4">
                  <p:embed/>
                </p:oleObj>
              </mc:Choice>
              <mc:Fallback>
                <p:oleObj name="Equation" r:id="rId19" imgW="203040" imgH="29196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657600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4" name="Object 20"/>
          <p:cNvGraphicFramePr>
            <a:graphicFrameLocks noChangeAspect="1"/>
          </p:cNvGraphicFramePr>
          <p:nvPr/>
        </p:nvGraphicFramePr>
        <p:xfrm>
          <a:off x="3393375" y="3657600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21" imgW="203040" imgH="279360" progId="Equation.DSMT4">
                  <p:embed/>
                </p:oleObj>
              </mc:Choice>
              <mc:Fallback>
                <p:oleObj name="Equation" r:id="rId21" imgW="203040" imgH="27936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3375" y="3657600"/>
                        <a:ext cx="203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5" name="Object 21"/>
          <p:cNvGraphicFramePr>
            <a:graphicFrameLocks noChangeAspect="1"/>
          </p:cNvGraphicFramePr>
          <p:nvPr/>
        </p:nvGraphicFramePr>
        <p:xfrm>
          <a:off x="3718871" y="3770952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23" imgW="101520" imgH="101520" progId="Equation.DSMT4">
                  <p:embed/>
                </p:oleObj>
              </mc:Choice>
              <mc:Fallback>
                <p:oleObj name="Equation" r:id="rId23" imgW="101520" imgH="10152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8871" y="3770952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6" name="Object 22"/>
          <p:cNvGraphicFramePr>
            <a:graphicFrameLocks noChangeAspect="1"/>
          </p:cNvGraphicFramePr>
          <p:nvPr/>
        </p:nvGraphicFramePr>
        <p:xfrm>
          <a:off x="3886200" y="233039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25" imgW="152280" imgH="215640" progId="Equation.DSMT4">
                  <p:embed/>
                </p:oleObj>
              </mc:Choice>
              <mc:Fallback>
                <p:oleObj name="Equation" r:id="rId25" imgW="152280" imgH="215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33039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7" name="Object 23"/>
          <p:cNvGraphicFramePr>
            <a:graphicFrameLocks noChangeAspect="1"/>
          </p:cNvGraphicFramePr>
          <p:nvPr/>
        </p:nvGraphicFramePr>
        <p:xfrm>
          <a:off x="3042390" y="2317804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7" imgW="152280" imgH="215640" progId="Equation.DSMT4">
                  <p:embed/>
                </p:oleObj>
              </mc:Choice>
              <mc:Fallback>
                <p:oleObj name="Equation" r:id="rId27" imgW="152280" imgH="215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2390" y="2317804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8" name="Object 24"/>
          <p:cNvGraphicFramePr>
            <a:graphicFrameLocks noChangeAspect="1"/>
          </p:cNvGraphicFramePr>
          <p:nvPr/>
        </p:nvGraphicFramePr>
        <p:xfrm>
          <a:off x="3242940" y="2322553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28" imgW="152280" imgH="215640" progId="Equation.DSMT4">
                  <p:embed/>
                </p:oleObj>
              </mc:Choice>
              <mc:Fallback>
                <p:oleObj name="Equation" r:id="rId28" imgW="152280" imgH="2156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2940" y="2322553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25"/>
          <p:cNvGraphicFramePr>
            <a:graphicFrameLocks noChangeAspect="1"/>
          </p:cNvGraphicFramePr>
          <p:nvPr/>
        </p:nvGraphicFramePr>
        <p:xfrm>
          <a:off x="3369630" y="2324114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9" imgW="164880" imgH="228600" progId="Equation.DSMT4">
                  <p:embed/>
                </p:oleObj>
              </mc:Choice>
              <mc:Fallback>
                <p:oleObj name="Equation" r:id="rId29" imgW="164880" imgH="2286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630" y="2324114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dirty="0"/>
              <a:t>First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Estimate the sum </a:t>
            </a:r>
            <a:r>
              <a:rPr lang="en-US" dirty="0">
                <a:solidFill>
                  <a:srgbClr val="0000FF"/>
                </a:solidFill>
              </a:rPr>
              <a:t>74 + 3.529 + 52.61</a:t>
            </a:r>
            <a:r>
              <a:rPr lang="en-US" dirty="0"/>
              <a:t>; then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actual sum.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Solution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Estimate by adding rounded numbers.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6348712" y="570166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6903720" y="5509904"/>
            <a:ext cx="10972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estimate 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4843816" y="4124656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857464" y="46228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43816" y="52324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5674056" y="5584208"/>
          <a:ext cx="55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3" imgW="558720" imgH="279360" progId="Equation.DSMT4">
                  <p:embed/>
                </p:oleObj>
              </mc:Choice>
              <mc:Fallback>
                <p:oleObj name="Equation" r:id="rId3" imgW="5587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4056" y="5584208"/>
                        <a:ext cx="55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905000" y="3962400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5" imgW="393480" imgH="279360" progId="Equation.DSMT4">
                  <p:embed/>
                </p:oleObj>
              </mc:Choice>
              <mc:Fallback>
                <p:oleObj name="Equation" r:id="rId5" imgW="3934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962400"/>
                        <a:ext cx="393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3235656" y="39624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7" imgW="1409400" imgH="304560" progId="Equation.DSMT4">
                  <p:embed/>
                </p:oleObj>
              </mc:Choice>
              <mc:Fallback>
                <p:oleObj name="Equation" r:id="rId7" imgW="14094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656" y="39624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832144" y="39624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2144" y="39624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9" name="Object 11"/>
          <p:cNvGraphicFramePr>
            <a:graphicFrameLocks noChangeAspect="1"/>
          </p:cNvGraphicFramePr>
          <p:nvPr/>
        </p:nvGraphicFramePr>
        <p:xfrm>
          <a:off x="1905000" y="44958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11" imgW="825480" imgH="291960" progId="Equation.DSMT4">
                  <p:embed/>
                </p:oleObj>
              </mc:Choice>
              <mc:Fallback>
                <p:oleObj name="Equation" r:id="rId11" imgW="82548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4958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12"/>
          <p:cNvGraphicFramePr>
            <a:graphicFrameLocks noChangeAspect="1"/>
          </p:cNvGraphicFramePr>
          <p:nvPr/>
        </p:nvGraphicFramePr>
        <p:xfrm>
          <a:off x="3235656" y="44958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13" imgW="1409400" imgH="304560" progId="Equation.DSMT4">
                  <p:embed/>
                </p:oleObj>
              </mc:Choice>
              <mc:Fallback>
                <p:oleObj name="Equation" r:id="rId13" imgW="1409400" imgH="304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656" y="44958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1" name="Object 13"/>
          <p:cNvGraphicFramePr>
            <a:graphicFrameLocks noChangeAspect="1"/>
          </p:cNvGraphicFramePr>
          <p:nvPr/>
        </p:nvGraphicFramePr>
        <p:xfrm>
          <a:off x="3238500" y="50292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4" imgW="1409400" imgH="304560" progId="Equation.DSMT4">
                  <p:embed/>
                </p:oleObj>
              </mc:Choice>
              <mc:Fallback>
                <p:oleObj name="Equation" r:id="rId14" imgW="1409400" imgH="3045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0" y="50292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14"/>
          <p:cNvGraphicFramePr>
            <a:graphicFrameLocks noChangeAspect="1"/>
          </p:cNvGraphicFramePr>
          <p:nvPr/>
        </p:nvGraphicFramePr>
        <p:xfrm>
          <a:off x="6019800" y="4495800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5" imgW="215640" imgH="279360" progId="Equation.DSMT4">
                  <p:embed/>
                </p:oleObj>
              </mc:Choice>
              <mc:Fallback>
                <p:oleObj name="Equation" r:id="rId15" imgW="2156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4495800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15"/>
          <p:cNvGraphicFramePr>
            <a:graphicFrameLocks noChangeAspect="1"/>
          </p:cNvGraphicFramePr>
          <p:nvPr/>
        </p:nvGraphicFramePr>
        <p:xfrm>
          <a:off x="1918648" y="5056496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7" imgW="825480" imgH="291960" progId="Equation.DSMT4">
                  <p:embed/>
                </p:oleObj>
              </mc:Choice>
              <mc:Fallback>
                <p:oleObj name="Equation" r:id="rId17" imgW="82548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8648" y="5056496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16"/>
          <p:cNvGraphicFramePr>
            <a:graphicFrameLocks noChangeAspect="1"/>
          </p:cNvGraphicFramePr>
          <p:nvPr/>
        </p:nvGraphicFramePr>
        <p:xfrm>
          <a:off x="5513696" y="5001904"/>
          <a:ext cx="71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9" imgW="711000" imgH="406080" progId="Equation.DSMT4">
                  <p:embed/>
                </p:oleObj>
              </mc:Choice>
              <mc:Fallback>
                <p:oleObj name="Equation" r:id="rId19" imgW="711000" imgH="4060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696" y="5001904"/>
                        <a:ext cx="71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b.	</a:t>
            </a:r>
            <a:r>
              <a:rPr lang="en-US" dirty="0"/>
              <a:t>Find the actual sum.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91150" y="3451556"/>
            <a:ext cx="13716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actual sum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4860006" y="36449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3747448" y="1918648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1002960" imgH="291960" progId="Equation.DSMT4">
                  <p:embed/>
                </p:oleObj>
              </mc:Choice>
              <mc:Fallback>
                <p:oleObj name="Equation" r:id="rId3" imgW="1002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7448" y="1918648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3935104" y="2452048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825480" imgH="291960" progId="Equation.DSMT4">
                  <p:embed/>
                </p:oleObj>
              </mc:Choice>
              <mc:Fallback>
                <p:oleObj name="Equation" r:id="rId5" imgW="825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104" y="2452048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429000" y="2909248"/>
          <a:ext cx="1333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333440" imgH="406080" progId="Equation.DSMT4">
                  <p:embed/>
                </p:oleObj>
              </mc:Choice>
              <mc:Fallback>
                <p:oleObj name="Equation" r:id="rId7" imgW="13334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09248"/>
                        <a:ext cx="1333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595048" y="3505200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1168200" imgH="291960" progId="Equation.DSMT4">
                  <p:embed/>
                </p:oleObj>
              </mc:Choice>
              <mc:Fallback>
                <p:oleObj name="Equation" r:id="rId9" imgW="11682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048" y="3505200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</a:rPr>
              <a:t>Find each indicated sum or difference.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46.2 + 3.07 + 2.6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9 + 5.6 + 0.58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6.4 − 3.7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>
              <a:tabLst>
                <a:tab pos="46355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18 − 0.4384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51.87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15.18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3.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2.7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17.5616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add with decimal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 able to subtract with decimal numbers.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estimate sums and differences with rounded decimal numbers.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 with Decimal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901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Add Decimal Numbers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Write the addends in a vertical column.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Keep the decimal points aligned vertically.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Keep digits with the same position value aligned. (Zeros may be written in to help keep the digits aligned properly.)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Add the numbers, keeping the decimal point in the sum aligned with the other decimal points.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456989" y="2590976"/>
            <a:ext cx="182880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sum </a:t>
            </a:r>
            <a:r>
              <a:rPr lang="en-US" dirty="0">
                <a:solidFill>
                  <a:srgbClr val="0000FF"/>
                </a:solidFill>
              </a:rPr>
              <a:t>6.3 + 5.42 + 14.07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200400" y="2514600"/>
            <a:ext cx="54864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0 may be written in to help keep the digits aligned.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743200" y="2714794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2002808" y="25908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3" imgW="647640" imgH="291960" progId="Equation.DSMT4">
                  <p:embed/>
                </p:oleObj>
              </mc:Choice>
              <mc:Fallback>
                <p:oleObj name="Equation" r:id="rId3" imgW="6476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2808" y="25908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019300" y="3124200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5" imgW="647640" imgH="291960" progId="Equation.DSMT4">
                  <p:embed/>
                </p:oleObj>
              </mc:Choice>
              <mc:Fallback>
                <p:oleObj name="Equation" r:id="rId5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300" y="3124200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1531960" y="3595048"/>
          <a:ext cx="1130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7" imgW="1130040" imgH="406080" progId="Equation.DSMT4">
                  <p:embed/>
                </p:oleObj>
              </mc:Choice>
              <mc:Fallback>
                <p:oleObj name="Equation" r:id="rId7" imgW="1130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960" y="3595048"/>
                        <a:ext cx="1130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1842448" y="41910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9" imgW="825480" imgH="291960" progId="Equation.DSMT4">
                  <p:embed/>
                </p:oleObj>
              </mc:Choice>
              <mc:Fallback>
                <p:oleObj name="Equation" r:id="rId9" imgW="825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448" y="4191000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828800" y="4067551"/>
            <a:ext cx="382592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030104" y="2995063"/>
            <a:ext cx="182880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681176" y="2477583"/>
            <a:ext cx="548640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sum:  </a:t>
            </a:r>
            <a:r>
              <a:rPr lang="en-US" dirty="0">
                <a:solidFill>
                  <a:srgbClr val="0000FF"/>
                </a:solidFill>
              </a:rPr>
              <a:t>9 + 4.86 + 37.479 + 0.6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43200" y="2438400"/>
            <a:ext cx="6126480" cy="19774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decimal point is understood to be to the right of 9, as in 9.0, 9.00, or 9.000.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spcBef>
                <a:spcPts val="300"/>
              </a:spcBef>
              <a:spcAft>
                <a:spcPts val="0"/>
              </a:spcAft>
            </a:pPr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0’s are written in to help keep the digits aligned properly.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86000" y="2638859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286000" y="4217451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1965165" y="3463997"/>
            <a:ext cx="1005840" cy="516571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1747369" y="3218905"/>
            <a:ext cx="1463040" cy="565475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393208" y="2500952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825480" imgH="291960" progId="Equation.DSMT4">
                  <p:embed/>
                </p:oleObj>
              </mc:Choice>
              <mc:Fallback>
                <p:oleObj name="Equation" r:id="rId3" imgW="8254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3208" y="2500952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385248" y="3012744"/>
          <a:ext cx="838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838080" imgH="291960" progId="Equation.DSMT4">
                  <p:embed/>
                </p:oleObj>
              </mc:Choice>
              <mc:Fallback>
                <p:oleObj name="Equation" r:id="rId5" imgW="8380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5248" y="3012744"/>
                        <a:ext cx="838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1219200" y="355410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7" imgW="1002960" imgH="291960" progId="Equation.DSMT4">
                  <p:embed/>
                </p:oleObj>
              </mc:Choice>
              <mc:Fallback>
                <p:oleObj name="Equation" r:id="rId7" imgW="10029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55410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990600" y="4024952"/>
          <a:ext cx="1231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9" imgW="1231560" imgH="406080" progId="Equation.DSMT4">
                  <p:embed/>
                </p:oleObj>
              </mc:Choice>
              <mc:Fallback>
                <p:oleObj name="Equation" r:id="rId9" imgW="123156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024952"/>
                        <a:ext cx="1231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1219200" y="4612944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4612944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" grpId="0" animBg="1"/>
      <p:bldP spid="13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3735392" y="4201702"/>
            <a:ext cx="182880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564568" y="3673990"/>
            <a:ext cx="365760" cy="27432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Add: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You can write</a:t>
            </a: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4466912" y="3626672"/>
            <a:ext cx="420624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0’s written in to keep the digits in line.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3981736" y="3817518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 flipH="1" flipV="1">
            <a:off x="3937948" y="3877226"/>
            <a:ext cx="533400" cy="484496"/>
          </a:xfrm>
          <a:prstGeom prst="straightConnector1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1752600" y="1434152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647640" imgH="291960" progId="Equation.DSMT4">
                  <p:embed/>
                </p:oleObj>
              </mc:Choice>
              <mc:Fallback>
                <p:oleObj name="Equation" r:id="rId3" imgW="6476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434152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52600" y="195959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5" imgW="812520" imgH="291960" progId="Equation.DSMT4">
                  <p:embed/>
                </p:oleObj>
              </mc:Choice>
              <mc:Fallback>
                <p:oleObj name="Equation" r:id="rId5" imgW="812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59592"/>
                        <a:ext cx="812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357952" y="2446360"/>
          <a:ext cx="1397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7" imgW="1396800" imgH="406080" progId="Equation.DSMT4">
                  <p:embed/>
                </p:oleObj>
              </mc:Choice>
              <mc:Fallback>
                <p:oleObj name="Equation" r:id="rId7" imgW="1396800" imgH="406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7952" y="2446360"/>
                        <a:ext cx="1397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930856" y="3698544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9" imgW="1015920" imgH="291960" progId="Equation.DSMT4">
                  <p:embed/>
                </p:oleObj>
              </mc:Choice>
              <mc:Fallback>
                <p:oleObj name="Equation" r:id="rId9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0856" y="3698544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936544" y="423194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6544" y="423194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639704" y="4697104"/>
          <a:ext cx="1308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13" imgW="1307880" imgH="406080" progId="Equation.DSMT4">
                  <p:embed/>
                </p:oleObj>
              </mc:Choice>
              <mc:Fallback>
                <p:oleObj name="Equation" r:id="rId13" imgW="1307880" imgH="406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704" y="4697104"/>
                        <a:ext cx="1308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770496" y="5285096"/>
          <a:ext cx="1168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15" imgW="1168200" imgH="291960" progId="Equation.DSMT4">
                  <p:embed/>
                </p:oleObj>
              </mc:Choice>
              <mc:Fallback>
                <p:oleObj name="Equation" r:id="rId15" imgW="116820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0496" y="5285096"/>
                        <a:ext cx="1168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0" grpId="0" animBg="1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Mrs. Finn went to the local store and bought a pair of shoes for </a:t>
            </a:r>
            <a:r>
              <a:rPr lang="en-US" dirty="0">
                <a:solidFill>
                  <a:srgbClr val="0000FF"/>
                </a:solidFill>
              </a:rPr>
              <a:t>$42.50</a:t>
            </a:r>
            <a:r>
              <a:rPr lang="en-US" dirty="0"/>
              <a:t>, a blouse for </a:t>
            </a:r>
            <a:r>
              <a:rPr lang="en-US" dirty="0">
                <a:solidFill>
                  <a:srgbClr val="0000FF"/>
                </a:solidFill>
              </a:rPr>
              <a:t>$25.60</a:t>
            </a:r>
            <a:r>
              <a:rPr lang="en-US" dirty="0"/>
              <a:t>, and a skirt for </a:t>
            </a:r>
            <a:r>
              <a:rPr lang="en-US" dirty="0">
                <a:solidFill>
                  <a:srgbClr val="0000FF"/>
                </a:solidFill>
              </a:rPr>
              <a:t>$37.55</a:t>
            </a:r>
            <a:r>
              <a:rPr lang="en-US" dirty="0"/>
              <a:t>. How much did she spend? (Tax was included in the prices.) Estimate her expenses mentally before calculating her actual expenses. 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r>
              <a:rPr lang="en-US" dirty="0"/>
              <a:t>She spent </a:t>
            </a:r>
            <a:r>
              <a:rPr lang="en-US" dirty="0">
                <a:solidFill>
                  <a:srgbClr val="FF0000"/>
                </a:solidFill>
              </a:rPr>
              <a:t>$105.65</a:t>
            </a:r>
            <a:r>
              <a:rPr lang="en-US" dirty="0"/>
              <a:t>. (Did you estimate $110?)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608696" y="3429000"/>
          <a:ext cx="1270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3" imgW="1269720" imgH="368280" progId="Equation.DSMT4">
                  <p:embed/>
                </p:oleObj>
              </mc:Choice>
              <mc:Fallback>
                <p:oleObj name="Equation" r:id="rId3" imgW="12697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3429000"/>
                        <a:ext cx="1270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060208" y="4003344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5" imgW="825480" imgH="291960" progId="Equation.DSMT4">
                  <p:embed/>
                </p:oleObj>
              </mc:Choice>
              <mc:Fallback>
                <p:oleObj name="Equation" r:id="rId5" imgW="82548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0208" y="4003344"/>
                        <a:ext cx="825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505200" y="4495800"/>
          <a:ext cx="137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7" imgW="1371600" imgH="406080" progId="Equation.DSMT4">
                  <p:embed/>
                </p:oleObj>
              </mc:Choice>
              <mc:Fallback>
                <p:oleObj name="Equation" r:id="rId7" imgW="137160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4495800"/>
                        <a:ext cx="137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608696" y="5029200"/>
          <a:ext cx="1257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9" imgW="1257120" imgH="368280" progId="Equation.DSMT4">
                  <p:embed/>
                </p:oleObj>
              </mc:Choice>
              <mc:Fallback>
                <p:oleObj name="Equation" r:id="rId9" imgW="125712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8696" y="5029200"/>
                        <a:ext cx="1257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Subtraction with Decimal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To Subtract Decimal Numbers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Write the addends in a vertical column.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Keep the decimal points aligned vertically.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Keep digits with the same position value aligned. (Zeros may be written in as aids.)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Subtract, keeping the decimal point in the difference aligned with the other decimal points.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difference:  </a:t>
            </a:r>
            <a:r>
              <a:rPr lang="en-US" dirty="0">
                <a:solidFill>
                  <a:srgbClr val="0000FF"/>
                </a:solidFill>
              </a:rPr>
              <a:t>16.715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4.823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802078" y="2351442"/>
          <a:ext cx="1346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1346040" imgH="1828800" progId="Equation.DSMT4">
                  <p:embed/>
                </p:oleObj>
              </mc:Choice>
              <mc:Fallback>
                <p:oleObj name="Equation" r:id="rId3" imgW="1346040" imgH="1828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2078" y="2351442"/>
                        <a:ext cx="1346200" cy="182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4441116" y="253701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317160" imgH="457200" progId="Equation.DSMT4">
                  <p:embed/>
                </p:oleObj>
              </mc:Choice>
              <mc:Fallback>
                <p:oleObj name="Equation" r:id="rId5" imgW="317160" imgH="457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1116" y="253701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960458" y="25576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317160" imgH="457200" progId="Equation.DSMT4">
                  <p:embed/>
                </p:oleObj>
              </mc:Choice>
              <mc:Fallback>
                <p:oleObj name="Equation" r:id="rId7" imgW="317160" imgH="457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458" y="25576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3967163" y="2362200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8" imgW="164880" imgH="228600" progId="Equation.DSMT4">
                  <p:embed/>
                </p:oleObj>
              </mc:Choice>
              <mc:Fallback>
                <p:oleObj name="Equation" r:id="rId8" imgW="1648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2362200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654030" y="2361306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0" imgW="152280" imgH="215640" progId="Equation.DSMT4">
                  <p:embed/>
                </p:oleObj>
              </mc:Choice>
              <mc:Fallback>
                <p:oleObj name="Equation" r:id="rId10" imgW="15228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4030" y="2361306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232272" y="2379663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2" imgW="152280" imgH="215640" progId="Equation.DSMT4">
                  <p:embed/>
                </p:oleObj>
              </mc:Choice>
              <mc:Fallback>
                <p:oleObj name="Equation" r:id="rId12" imgW="152280" imgH="215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2272" y="2379663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4985698" y="371887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4" imgW="190440" imgH="279360" progId="Equation.DSMT4">
                  <p:embed/>
                </p:oleObj>
              </mc:Choice>
              <mc:Fallback>
                <p:oleObj name="Equation" r:id="rId14" imgW="1904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5698" y="3718873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724400" y="371887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6" imgW="203040" imgH="291960" progId="Equation.DSMT4">
                  <p:embed/>
                </p:oleObj>
              </mc:Choice>
              <mc:Fallback>
                <p:oleObj name="Equation" r:id="rId16" imgW="20304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718873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458648" y="3718873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8" imgW="203040" imgH="291960" progId="Equation.DSMT4">
                  <p:embed/>
                </p:oleObj>
              </mc:Choice>
              <mc:Fallback>
                <p:oleObj name="Equation" r:id="rId18" imgW="20304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648" y="3718873"/>
                        <a:ext cx="20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352926" y="3886200"/>
          <a:ext cx="101600" cy="10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6" name="Equation" r:id="rId20" imgW="101520" imgH="101520" progId="Equation.DSMT4">
                  <p:embed/>
                </p:oleObj>
              </mc:Choice>
              <mc:Fallback>
                <p:oleObj name="Equation" r:id="rId20" imgW="101520" imgH="10152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2926" y="3886200"/>
                        <a:ext cx="101600" cy="10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067175" y="371887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7" name="Equation" r:id="rId22" imgW="190440" imgH="279360" progId="Equation.DSMT4">
                  <p:embed/>
                </p:oleObj>
              </mc:Choice>
              <mc:Fallback>
                <p:oleObj name="Equation" r:id="rId22" imgW="19044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7175" y="3718873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3880798" y="3718873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8" name="Equation" r:id="rId24" imgW="190440" imgH="279360" progId="Equation.DSMT4">
                  <p:embed/>
                </p:oleObj>
              </mc:Choice>
              <mc:Fallback>
                <p:oleObj name="Equation" r:id="rId24" imgW="190440" imgH="2793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0798" y="3718873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4435470" y="2386053"/>
          <a:ext cx="165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9" name="Equation" r:id="rId26" imgW="164880" imgH="228600" progId="Equation.DSMT4">
                  <p:embed/>
                </p:oleObj>
              </mc:Choice>
              <mc:Fallback>
                <p:oleObj name="Equation" r:id="rId26" imgW="164880" imgH="2286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5470" y="2386053"/>
                        <a:ext cx="1651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272</Words>
  <Application>Microsoft Office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Symbol</vt:lpstr>
      <vt:lpstr>Courier New</vt:lpstr>
      <vt:lpstr>Office Theme</vt:lpstr>
      <vt:lpstr>Equation</vt:lpstr>
      <vt:lpstr>Section 5.2</vt:lpstr>
      <vt:lpstr>Objectives</vt:lpstr>
      <vt:lpstr>Addition with Decimal Numbers </vt:lpstr>
      <vt:lpstr>Example 1</vt:lpstr>
      <vt:lpstr>Example 2</vt:lpstr>
      <vt:lpstr>Example 3</vt:lpstr>
      <vt:lpstr>Example 4</vt:lpstr>
      <vt:lpstr>Subtraction with Decimal Numbers</vt:lpstr>
      <vt:lpstr>Example 5</vt:lpstr>
      <vt:lpstr>Example 6</vt:lpstr>
      <vt:lpstr>Example 7</vt:lpstr>
      <vt:lpstr>Example 7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54</cp:revision>
  <dcterms:created xsi:type="dcterms:W3CDTF">2013-04-26T14:43:13Z</dcterms:created>
  <dcterms:modified xsi:type="dcterms:W3CDTF">2016-10-03T15:32:20Z</dcterms:modified>
</cp:coreProperties>
</file>