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5"/>
  </p:notesMasterIdLst>
  <p:handoutMasterIdLst>
    <p:handoutMasterId r:id="rId26"/>
  </p:handout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Lst>
  <p:sldSz cx="9144000" cy="6858000" type="screen4x3"/>
  <p:notesSz cx="6858000" cy="9144000"/>
  <p:embeddedFontLst>
    <p:embeddedFont>
      <p:font typeface="Calibri" panose="020F0502020204030204" pitchFamily="34" charset="0"/>
      <p:regular r:id="rId27"/>
      <p:bold r:id="rId28"/>
      <p:italic r:id="rId29"/>
      <p:boldItalic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1.fntdata"/><Relationship Id="rId30" Type="http://schemas.openxmlformats.org/officeDocument/2006/relationships/font" Target="fonts/font4.fntdata"/><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 Id="rId9" Type="http://schemas.openxmlformats.org/officeDocument/2006/relationships/image" Target="../media/image10.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70.wmf"/><Relationship Id="rId1" Type="http://schemas.openxmlformats.org/officeDocument/2006/relationships/image" Target="../media/image69.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78.wmf"/><Relationship Id="rId3" Type="http://schemas.openxmlformats.org/officeDocument/2006/relationships/image" Target="../media/image73.wmf"/><Relationship Id="rId7" Type="http://schemas.openxmlformats.org/officeDocument/2006/relationships/image" Target="../media/image77.wmf"/><Relationship Id="rId2" Type="http://schemas.openxmlformats.org/officeDocument/2006/relationships/image" Target="../media/image72.wmf"/><Relationship Id="rId1" Type="http://schemas.openxmlformats.org/officeDocument/2006/relationships/image" Target="../media/image71.wmf"/><Relationship Id="rId6" Type="http://schemas.openxmlformats.org/officeDocument/2006/relationships/image" Target="../media/image76.wmf"/><Relationship Id="rId5" Type="http://schemas.openxmlformats.org/officeDocument/2006/relationships/image" Target="../media/image75.wmf"/><Relationship Id="rId4" Type="http://schemas.openxmlformats.org/officeDocument/2006/relationships/image" Target="../media/image74.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image" Target="../media/image80.wmf"/><Relationship Id="rId1" Type="http://schemas.openxmlformats.org/officeDocument/2006/relationships/image" Target="../media/image79.wmf"/><Relationship Id="rId6" Type="http://schemas.openxmlformats.org/officeDocument/2006/relationships/image" Target="../media/image84.wmf"/><Relationship Id="rId5" Type="http://schemas.openxmlformats.org/officeDocument/2006/relationships/image" Target="../media/image83.wmf"/><Relationship Id="rId4" Type="http://schemas.openxmlformats.org/officeDocument/2006/relationships/image" Target="../media/image82.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87.wmf"/><Relationship Id="rId2" Type="http://schemas.openxmlformats.org/officeDocument/2006/relationships/image" Target="../media/image86.wmf"/><Relationship Id="rId1" Type="http://schemas.openxmlformats.org/officeDocument/2006/relationships/image" Target="../media/image85.wmf"/><Relationship Id="rId6" Type="http://schemas.openxmlformats.org/officeDocument/2006/relationships/image" Target="../media/image90.wmf"/><Relationship Id="rId5" Type="http://schemas.openxmlformats.org/officeDocument/2006/relationships/image" Target="../media/image89.wmf"/><Relationship Id="rId4" Type="http://schemas.openxmlformats.org/officeDocument/2006/relationships/image" Target="../media/image88.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91.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92.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11" Type="http://schemas.openxmlformats.org/officeDocument/2006/relationships/image" Target="../media/image21.wmf"/><Relationship Id="rId5" Type="http://schemas.openxmlformats.org/officeDocument/2006/relationships/image" Target="../media/image15.wmf"/><Relationship Id="rId10" Type="http://schemas.openxmlformats.org/officeDocument/2006/relationships/image" Target="../media/image20.wmf"/><Relationship Id="rId4" Type="http://schemas.openxmlformats.org/officeDocument/2006/relationships/image" Target="../media/image14.wmf"/><Relationship Id="rId9" Type="http://schemas.openxmlformats.org/officeDocument/2006/relationships/image" Target="../media/image1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4.wmf"/><Relationship Id="rId7" Type="http://schemas.openxmlformats.org/officeDocument/2006/relationships/image" Target="../media/image28.wmf"/><Relationship Id="rId2" Type="http://schemas.openxmlformats.org/officeDocument/2006/relationships/image" Target="../media/image23.wmf"/><Relationship Id="rId1" Type="http://schemas.openxmlformats.org/officeDocument/2006/relationships/image" Target="../media/image22.wmf"/><Relationship Id="rId6" Type="http://schemas.openxmlformats.org/officeDocument/2006/relationships/image" Target="../media/image27.wmf"/><Relationship Id="rId5" Type="http://schemas.openxmlformats.org/officeDocument/2006/relationships/image" Target="../media/image26.wmf"/><Relationship Id="rId4" Type="http://schemas.openxmlformats.org/officeDocument/2006/relationships/image" Target="../media/image25.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image" Target="../media/image31.wmf"/><Relationship Id="rId7" Type="http://schemas.openxmlformats.org/officeDocument/2006/relationships/image" Target="../media/image35.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 Id="rId9" Type="http://schemas.openxmlformats.org/officeDocument/2006/relationships/image" Target="../media/image37.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image" Target="../media/image40.wmf"/><Relationship Id="rId7" Type="http://schemas.openxmlformats.org/officeDocument/2006/relationships/image" Target="../media/image44.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43.wmf"/><Relationship Id="rId5" Type="http://schemas.openxmlformats.org/officeDocument/2006/relationships/image" Target="../media/image42.wmf"/><Relationship Id="rId4" Type="http://schemas.openxmlformats.org/officeDocument/2006/relationships/image" Target="../media/image41.wmf"/><Relationship Id="rId9" Type="http://schemas.openxmlformats.org/officeDocument/2006/relationships/image" Target="../media/image46.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image" Target="../media/image49.wmf"/><Relationship Id="rId7" Type="http://schemas.openxmlformats.org/officeDocument/2006/relationships/image" Target="../media/image53.wmf"/><Relationship Id="rId12" Type="http://schemas.openxmlformats.org/officeDocument/2006/relationships/image" Target="../media/image58.wmf"/><Relationship Id="rId2" Type="http://schemas.openxmlformats.org/officeDocument/2006/relationships/image" Target="../media/image48.wmf"/><Relationship Id="rId1" Type="http://schemas.openxmlformats.org/officeDocument/2006/relationships/image" Target="../media/image47.wmf"/><Relationship Id="rId6" Type="http://schemas.openxmlformats.org/officeDocument/2006/relationships/image" Target="../media/image52.wmf"/><Relationship Id="rId11" Type="http://schemas.openxmlformats.org/officeDocument/2006/relationships/image" Target="../media/image57.wmf"/><Relationship Id="rId5" Type="http://schemas.openxmlformats.org/officeDocument/2006/relationships/image" Target="../media/image51.wmf"/><Relationship Id="rId10" Type="http://schemas.openxmlformats.org/officeDocument/2006/relationships/image" Target="../media/image56.wmf"/><Relationship Id="rId4" Type="http://schemas.openxmlformats.org/officeDocument/2006/relationships/image" Target="../media/image50.wmf"/><Relationship Id="rId9" Type="http://schemas.openxmlformats.org/officeDocument/2006/relationships/image" Target="../media/image55.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60.wmf"/><Relationship Id="rId1" Type="http://schemas.openxmlformats.org/officeDocument/2006/relationships/image" Target="../media/image5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image" Target="../media/image62.wmf"/><Relationship Id="rId1" Type="http://schemas.openxmlformats.org/officeDocument/2006/relationships/image" Target="../media/image61.wmf"/><Relationship Id="rId4" Type="http://schemas.openxmlformats.org/officeDocument/2006/relationships/image" Target="../media/image6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67.wmf"/><Relationship Id="rId2" Type="http://schemas.openxmlformats.org/officeDocument/2006/relationships/image" Target="../media/image66.wmf"/><Relationship Id="rId1" Type="http://schemas.openxmlformats.org/officeDocument/2006/relationships/image" Target="../media/image65.wmf"/><Relationship Id="rId4" Type="http://schemas.openxmlformats.org/officeDocument/2006/relationships/image" Target="../media/image6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0402532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C292C7-3156-40D6-8D5B-C957BAB5942F}" type="datetimeFigureOut">
              <a:rPr lang="en-US" smtClean="0"/>
              <a:pPr/>
              <a:t>10/3/2016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2EA450-4DAD-467B-B4A2-D7B55395EE57}" type="slidenum">
              <a:rPr lang="en-US" smtClean="0"/>
              <a:pPr/>
              <a:t>‹#›</a:t>
            </a:fld>
            <a:endParaRPr lang="en-US"/>
          </a:p>
        </p:txBody>
      </p:sp>
    </p:spTree>
    <p:extLst>
      <p:ext uri="{BB962C8B-B14F-4D97-AF65-F5344CB8AC3E}">
        <p14:creationId xmlns:p14="http://schemas.microsoft.com/office/powerpoint/2010/main" val="4155731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49.wmf"/><Relationship Id="rId13" Type="http://schemas.openxmlformats.org/officeDocument/2006/relationships/oleObject" Target="../embeddings/oleObject51.bin"/><Relationship Id="rId18" Type="http://schemas.openxmlformats.org/officeDocument/2006/relationships/image" Target="../media/image54.wmf"/><Relationship Id="rId26" Type="http://schemas.openxmlformats.org/officeDocument/2006/relationships/image" Target="../media/image58.wmf"/><Relationship Id="rId3" Type="http://schemas.openxmlformats.org/officeDocument/2006/relationships/oleObject" Target="../embeddings/oleObject46.bin"/><Relationship Id="rId21" Type="http://schemas.openxmlformats.org/officeDocument/2006/relationships/oleObject" Target="../embeddings/oleObject55.bin"/><Relationship Id="rId7" Type="http://schemas.openxmlformats.org/officeDocument/2006/relationships/oleObject" Target="../embeddings/oleObject48.bin"/><Relationship Id="rId12" Type="http://schemas.openxmlformats.org/officeDocument/2006/relationships/image" Target="../media/image51.wmf"/><Relationship Id="rId17" Type="http://schemas.openxmlformats.org/officeDocument/2006/relationships/oleObject" Target="../embeddings/oleObject53.bin"/><Relationship Id="rId25" Type="http://schemas.openxmlformats.org/officeDocument/2006/relationships/oleObject" Target="../embeddings/oleObject57.bin"/><Relationship Id="rId2" Type="http://schemas.openxmlformats.org/officeDocument/2006/relationships/slideLayout" Target="../slideLayouts/slideLayout2.xml"/><Relationship Id="rId16" Type="http://schemas.openxmlformats.org/officeDocument/2006/relationships/image" Target="../media/image53.wmf"/><Relationship Id="rId20" Type="http://schemas.openxmlformats.org/officeDocument/2006/relationships/image" Target="../media/image55.wmf"/><Relationship Id="rId1" Type="http://schemas.openxmlformats.org/officeDocument/2006/relationships/vmlDrawing" Target="../drawings/vmlDrawing6.vml"/><Relationship Id="rId6" Type="http://schemas.openxmlformats.org/officeDocument/2006/relationships/image" Target="../media/image48.wmf"/><Relationship Id="rId11" Type="http://schemas.openxmlformats.org/officeDocument/2006/relationships/oleObject" Target="../embeddings/oleObject50.bin"/><Relationship Id="rId24" Type="http://schemas.openxmlformats.org/officeDocument/2006/relationships/image" Target="../media/image57.wmf"/><Relationship Id="rId5" Type="http://schemas.openxmlformats.org/officeDocument/2006/relationships/oleObject" Target="../embeddings/oleObject47.bin"/><Relationship Id="rId15" Type="http://schemas.openxmlformats.org/officeDocument/2006/relationships/oleObject" Target="../embeddings/oleObject52.bin"/><Relationship Id="rId23" Type="http://schemas.openxmlformats.org/officeDocument/2006/relationships/oleObject" Target="../embeddings/oleObject56.bin"/><Relationship Id="rId10" Type="http://schemas.openxmlformats.org/officeDocument/2006/relationships/image" Target="../media/image50.wmf"/><Relationship Id="rId19" Type="http://schemas.openxmlformats.org/officeDocument/2006/relationships/oleObject" Target="../embeddings/oleObject54.bin"/><Relationship Id="rId4" Type="http://schemas.openxmlformats.org/officeDocument/2006/relationships/image" Target="../media/image47.wmf"/><Relationship Id="rId9" Type="http://schemas.openxmlformats.org/officeDocument/2006/relationships/oleObject" Target="../embeddings/oleObject49.bin"/><Relationship Id="rId14" Type="http://schemas.openxmlformats.org/officeDocument/2006/relationships/image" Target="../media/image52.wmf"/><Relationship Id="rId22" Type="http://schemas.openxmlformats.org/officeDocument/2006/relationships/image" Target="../media/image56.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58.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60.wmf"/><Relationship Id="rId5" Type="http://schemas.openxmlformats.org/officeDocument/2006/relationships/oleObject" Target="../embeddings/oleObject59.bin"/><Relationship Id="rId4" Type="http://schemas.openxmlformats.org/officeDocument/2006/relationships/image" Target="../media/image59.wmf"/></Relationships>
</file>

<file path=ppt/slides/_rels/slide15.xml.rels><?xml version="1.0" encoding="UTF-8" standalone="yes"?>
<Relationships xmlns="http://schemas.openxmlformats.org/package/2006/relationships"><Relationship Id="rId8" Type="http://schemas.openxmlformats.org/officeDocument/2006/relationships/image" Target="../media/image63.wmf"/><Relationship Id="rId3" Type="http://schemas.openxmlformats.org/officeDocument/2006/relationships/oleObject" Target="../embeddings/oleObject60.bin"/><Relationship Id="rId7"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62.wmf"/><Relationship Id="rId5" Type="http://schemas.openxmlformats.org/officeDocument/2006/relationships/oleObject" Target="../embeddings/oleObject61.bin"/><Relationship Id="rId10" Type="http://schemas.openxmlformats.org/officeDocument/2006/relationships/image" Target="../media/image64.wmf"/><Relationship Id="rId4" Type="http://schemas.openxmlformats.org/officeDocument/2006/relationships/image" Target="../media/image61.wmf"/><Relationship Id="rId9" Type="http://schemas.openxmlformats.org/officeDocument/2006/relationships/oleObject" Target="../embeddings/oleObject63.bin"/></Relationships>
</file>

<file path=ppt/slides/_rels/slide16.x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oleObject" Target="../embeddings/oleObject64.bin"/><Relationship Id="rId7"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66.wmf"/><Relationship Id="rId5" Type="http://schemas.openxmlformats.org/officeDocument/2006/relationships/oleObject" Target="../embeddings/oleObject65.bin"/><Relationship Id="rId10" Type="http://schemas.openxmlformats.org/officeDocument/2006/relationships/image" Target="../media/image68.wmf"/><Relationship Id="rId4" Type="http://schemas.openxmlformats.org/officeDocument/2006/relationships/image" Target="../media/image65.wmf"/><Relationship Id="rId9" Type="http://schemas.openxmlformats.org/officeDocument/2006/relationships/oleObject" Target="../embeddings/oleObject67.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70.wmf"/><Relationship Id="rId5" Type="http://schemas.openxmlformats.org/officeDocument/2006/relationships/oleObject" Target="../embeddings/oleObject69.bin"/><Relationship Id="rId4" Type="http://schemas.openxmlformats.org/officeDocument/2006/relationships/image" Target="../media/image69.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73.wmf"/><Relationship Id="rId13" Type="http://schemas.openxmlformats.org/officeDocument/2006/relationships/oleObject" Target="../embeddings/oleObject75.bin"/><Relationship Id="rId18" Type="http://schemas.openxmlformats.org/officeDocument/2006/relationships/image" Target="../media/image78.wmf"/><Relationship Id="rId3" Type="http://schemas.openxmlformats.org/officeDocument/2006/relationships/oleObject" Target="../embeddings/oleObject70.bin"/><Relationship Id="rId7" Type="http://schemas.openxmlformats.org/officeDocument/2006/relationships/oleObject" Target="../embeddings/oleObject72.bin"/><Relationship Id="rId12" Type="http://schemas.openxmlformats.org/officeDocument/2006/relationships/image" Target="../media/image75.wmf"/><Relationship Id="rId17" Type="http://schemas.openxmlformats.org/officeDocument/2006/relationships/oleObject" Target="../embeddings/oleObject77.bin"/><Relationship Id="rId2" Type="http://schemas.openxmlformats.org/officeDocument/2006/relationships/slideLayout" Target="../slideLayouts/slideLayout2.xml"/><Relationship Id="rId16" Type="http://schemas.openxmlformats.org/officeDocument/2006/relationships/image" Target="../media/image77.wmf"/><Relationship Id="rId1" Type="http://schemas.openxmlformats.org/officeDocument/2006/relationships/vmlDrawing" Target="../drawings/vmlDrawing11.vml"/><Relationship Id="rId6" Type="http://schemas.openxmlformats.org/officeDocument/2006/relationships/image" Target="../media/image72.wmf"/><Relationship Id="rId11" Type="http://schemas.openxmlformats.org/officeDocument/2006/relationships/oleObject" Target="../embeddings/oleObject74.bin"/><Relationship Id="rId5" Type="http://schemas.openxmlformats.org/officeDocument/2006/relationships/oleObject" Target="../embeddings/oleObject71.bin"/><Relationship Id="rId15" Type="http://schemas.openxmlformats.org/officeDocument/2006/relationships/oleObject" Target="../embeddings/oleObject76.bin"/><Relationship Id="rId10" Type="http://schemas.openxmlformats.org/officeDocument/2006/relationships/image" Target="../media/image74.wmf"/><Relationship Id="rId4" Type="http://schemas.openxmlformats.org/officeDocument/2006/relationships/image" Target="../media/image71.wmf"/><Relationship Id="rId9" Type="http://schemas.openxmlformats.org/officeDocument/2006/relationships/oleObject" Target="../embeddings/oleObject73.bin"/><Relationship Id="rId14" Type="http://schemas.openxmlformats.org/officeDocument/2006/relationships/image" Target="../media/image7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81.wmf"/><Relationship Id="rId13" Type="http://schemas.openxmlformats.org/officeDocument/2006/relationships/oleObject" Target="../embeddings/oleObject83.bin"/><Relationship Id="rId3" Type="http://schemas.openxmlformats.org/officeDocument/2006/relationships/oleObject" Target="../embeddings/oleObject78.bin"/><Relationship Id="rId7" Type="http://schemas.openxmlformats.org/officeDocument/2006/relationships/oleObject" Target="../embeddings/oleObject80.bin"/><Relationship Id="rId12" Type="http://schemas.openxmlformats.org/officeDocument/2006/relationships/image" Target="../media/image83.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80.wmf"/><Relationship Id="rId11" Type="http://schemas.openxmlformats.org/officeDocument/2006/relationships/oleObject" Target="../embeddings/oleObject82.bin"/><Relationship Id="rId5" Type="http://schemas.openxmlformats.org/officeDocument/2006/relationships/oleObject" Target="../embeddings/oleObject79.bin"/><Relationship Id="rId10" Type="http://schemas.openxmlformats.org/officeDocument/2006/relationships/image" Target="../media/image82.wmf"/><Relationship Id="rId4" Type="http://schemas.openxmlformats.org/officeDocument/2006/relationships/image" Target="../media/image79.wmf"/><Relationship Id="rId9" Type="http://schemas.openxmlformats.org/officeDocument/2006/relationships/oleObject" Target="../embeddings/oleObject81.bin"/><Relationship Id="rId14" Type="http://schemas.openxmlformats.org/officeDocument/2006/relationships/image" Target="../media/image84.wmf"/></Relationships>
</file>

<file path=ppt/slides/_rels/slide21.xml.rels><?xml version="1.0" encoding="UTF-8" standalone="yes"?>
<Relationships xmlns="http://schemas.openxmlformats.org/package/2006/relationships"><Relationship Id="rId8" Type="http://schemas.openxmlformats.org/officeDocument/2006/relationships/image" Target="../media/image87.wmf"/><Relationship Id="rId13" Type="http://schemas.openxmlformats.org/officeDocument/2006/relationships/oleObject" Target="../embeddings/oleObject89.bin"/><Relationship Id="rId3" Type="http://schemas.openxmlformats.org/officeDocument/2006/relationships/oleObject" Target="../embeddings/oleObject84.bin"/><Relationship Id="rId7" Type="http://schemas.openxmlformats.org/officeDocument/2006/relationships/oleObject" Target="../embeddings/oleObject86.bin"/><Relationship Id="rId12" Type="http://schemas.openxmlformats.org/officeDocument/2006/relationships/image" Target="../media/image89.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86.wmf"/><Relationship Id="rId11" Type="http://schemas.openxmlformats.org/officeDocument/2006/relationships/oleObject" Target="../embeddings/oleObject88.bin"/><Relationship Id="rId5" Type="http://schemas.openxmlformats.org/officeDocument/2006/relationships/oleObject" Target="../embeddings/oleObject85.bin"/><Relationship Id="rId10" Type="http://schemas.openxmlformats.org/officeDocument/2006/relationships/image" Target="../media/image88.wmf"/><Relationship Id="rId4" Type="http://schemas.openxmlformats.org/officeDocument/2006/relationships/image" Target="../media/image85.wmf"/><Relationship Id="rId9" Type="http://schemas.openxmlformats.org/officeDocument/2006/relationships/oleObject" Target="../embeddings/oleObject87.bin"/><Relationship Id="rId14" Type="http://schemas.openxmlformats.org/officeDocument/2006/relationships/image" Target="../media/image90.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90.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91.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91.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92.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8.wmf"/><Relationship Id="rId20" Type="http://schemas.openxmlformats.org/officeDocument/2006/relationships/image" Target="../media/image10.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19" Type="http://schemas.openxmlformats.org/officeDocument/2006/relationships/oleObject" Target="../embeddings/oleObject9.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5.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18" Type="http://schemas.openxmlformats.org/officeDocument/2006/relationships/image" Target="../media/image18.wmf"/><Relationship Id="rId3" Type="http://schemas.openxmlformats.org/officeDocument/2006/relationships/oleObject" Target="../embeddings/oleObject10.bin"/><Relationship Id="rId21" Type="http://schemas.openxmlformats.org/officeDocument/2006/relationships/oleObject" Target="../embeddings/oleObject19.bin"/><Relationship Id="rId7" Type="http://schemas.openxmlformats.org/officeDocument/2006/relationships/oleObject" Target="../embeddings/oleObject12.bin"/><Relationship Id="rId12" Type="http://schemas.openxmlformats.org/officeDocument/2006/relationships/image" Target="../media/image15.wmf"/><Relationship Id="rId17" Type="http://schemas.openxmlformats.org/officeDocument/2006/relationships/oleObject" Target="../embeddings/oleObject17.bin"/><Relationship Id="rId2" Type="http://schemas.openxmlformats.org/officeDocument/2006/relationships/slideLayout" Target="../slideLayouts/slideLayout2.xml"/><Relationship Id="rId16" Type="http://schemas.openxmlformats.org/officeDocument/2006/relationships/image" Target="../media/image17.wmf"/><Relationship Id="rId20" Type="http://schemas.openxmlformats.org/officeDocument/2006/relationships/image" Target="../media/image19.wmf"/><Relationship Id="rId1" Type="http://schemas.openxmlformats.org/officeDocument/2006/relationships/vmlDrawing" Target="../drawings/vmlDrawing2.vml"/><Relationship Id="rId6" Type="http://schemas.openxmlformats.org/officeDocument/2006/relationships/image" Target="../media/image12.wmf"/><Relationship Id="rId11" Type="http://schemas.openxmlformats.org/officeDocument/2006/relationships/oleObject" Target="../embeddings/oleObject14.bin"/><Relationship Id="rId24" Type="http://schemas.openxmlformats.org/officeDocument/2006/relationships/image" Target="../media/image21.wmf"/><Relationship Id="rId5" Type="http://schemas.openxmlformats.org/officeDocument/2006/relationships/oleObject" Target="../embeddings/oleObject11.bin"/><Relationship Id="rId15" Type="http://schemas.openxmlformats.org/officeDocument/2006/relationships/oleObject" Target="../embeddings/oleObject16.bin"/><Relationship Id="rId23" Type="http://schemas.openxmlformats.org/officeDocument/2006/relationships/oleObject" Target="../embeddings/oleObject20.bin"/><Relationship Id="rId10" Type="http://schemas.openxmlformats.org/officeDocument/2006/relationships/image" Target="../media/image14.wmf"/><Relationship Id="rId19" Type="http://schemas.openxmlformats.org/officeDocument/2006/relationships/oleObject" Target="../embeddings/oleObject18.bin"/><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 Id="rId22" Type="http://schemas.openxmlformats.org/officeDocument/2006/relationships/image" Target="../media/image20.wmf"/></Relationships>
</file>

<file path=ppt/slides/_rels/slide6.xml.rels><?xml version="1.0" encoding="UTF-8" standalone="yes"?>
<Relationships xmlns="http://schemas.openxmlformats.org/package/2006/relationships"><Relationship Id="rId8" Type="http://schemas.openxmlformats.org/officeDocument/2006/relationships/image" Target="../media/image24.wmf"/><Relationship Id="rId13" Type="http://schemas.openxmlformats.org/officeDocument/2006/relationships/oleObject" Target="../embeddings/oleObject26.bin"/><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26.wmf"/><Relationship Id="rId2" Type="http://schemas.openxmlformats.org/officeDocument/2006/relationships/slideLayout" Target="../slideLayouts/slideLayout2.xml"/><Relationship Id="rId16" Type="http://schemas.openxmlformats.org/officeDocument/2006/relationships/image" Target="../media/image28.wmf"/><Relationship Id="rId1" Type="http://schemas.openxmlformats.org/officeDocument/2006/relationships/vmlDrawing" Target="../drawings/vmlDrawing3.vml"/><Relationship Id="rId6" Type="http://schemas.openxmlformats.org/officeDocument/2006/relationships/image" Target="../media/image23.wmf"/><Relationship Id="rId11" Type="http://schemas.openxmlformats.org/officeDocument/2006/relationships/oleObject" Target="../embeddings/oleObject25.bin"/><Relationship Id="rId5" Type="http://schemas.openxmlformats.org/officeDocument/2006/relationships/oleObject" Target="../embeddings/oleObject22.bin"/><Relationship Id="rId15" Type="http://schemas.openxmlformats.org/officeDocument/2006/relationships/oleObject" Target="../embeddings/oleObject27.bin"/><Relationship Id="rId10" Type="http://schemas.openxmlformats.org/officeDocument/2006/relationships/image" Target="../media/image25.wmf"/><Relationship Id="rId4" Type="http://schemas.openxmlformats.org/officeDocument/2006/relationships/image" Target="../media/image22.wmf"/><Relationship Id="rId9" Type="http://schemas.openxmlformats.org/officeDocument/2006/relationships/oleObject" Target="../embeddings/oleObject24.bin"/><Relationship Id="rId14" Type="http://schemas.openxmlformats.org/officeDocument/2006/relationships/image" Target="../media/image27.wmf"/></Relationships>
</file>

<file path=ppt/slides/_rels/slide7.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oleObject" Target="../embeddings/oleObject33.bin"/><Relationship Id="rId18" Type="http://schemas.openxmlformats.org/officeDocument/2006/relationships/image" Target="../media/image36.wmf"/><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3.wmf"/><Relationship Id="rId17" Type="http://schemas.openxmlformats.org/officeDocument/2006/relationships/oleObject" Target="../embeddings/oleObject35.bin"/><Relationship Id="rId2" Type="http://schemas.openxmlformats.org/officeDocument/2006/relationships/slideLayout" Target="../slideLayouts/slideLayout2.xml"/><Relationship Id="rId16" Type="http://schemas.openxmlformats.org/officeDocument/2006/relationships/image" Target="../media/image35.wmf"/><Relationship Id="rId20" Type="http://schemas.openxmlformats.org/officeDocument/2006/relationships/image" Target="../media/image37.wmf"/><Relationship Id="rId1" Type="http://schemas.openxmlformats.org/officeDocument/2006/relationships/vmlDrawing" Target="../drawings/vmlDrawing4.vml"/><Relationship Id="rId6" Type="http://schemas.openxmlformats.org/officeDocument/2006/relationships/image" Target="../media/image30.wmf"/><Relationship Id="rId11" Type="http://schemas.openxmlformats.org/officeDocument/2006/relationships/oleObject" Target="../embeddings/oleObject32.bin"/><Relationship Id="rId5" Type="http://schemas.openxmlformats.org/officeDocument/2006/relationships/oleObject" Target="../embeddings/oleObject29.bin"/><Relationship Id="rId15" Type="http://schemas.openxmlformats.org/officeDocument/2006/relationships/oleObject" Target="../embeddings/oleObject34.bin"/><Relationship Id="rId10" Type="http://schemas.openxmlformats.org/officeDocument/2006/relationships/image" Target="../media/image32.wmf"/><Relationship Id="rId19" Type="http://schemas.openxmlformats.org/officeDocument/2006/relationships/oleObject" Target="../embeddings/oleObject36.bin"/><Relationship Id="rId4" Type="http://schemas.openxmlformats.org/officeDocument/2006/relationships/image" Target="../media/image29.wmf"/><Relationship Id="rId9" Type="http://schemas.openxmlformats.org/officeDocument/2006/relationships/oleObject" Target="../embeddings/oleObject31.bin"/><Relationship Id="rId14" Type="http://schemas.openxmlformats.org/officeDocument/2006/relationships/image" Target="../media/image34.wmf"/></Relationships>
</file>

<file path=ppt/slides/_rels/slide8.xml.rels><?xml version="1.0" encoding="UTF-8" standalone="yes"?>
<Relationships xmlns="http://schemas.openxmlformats.org/package/2006/relationships"><Relationship Id="rId8" Type="http://schemas.openxmlformats.org/officeDocument/2006/relationships/image" Target="../media/image40.wmf"/><Relationship Id="rId13" Type="http://schemas.openxmlformats.org/officeDocument/2006/relationships/oleObject" Target="../embeddings/oleObject42.bin"/><Relationship Id="rId18" Type="http://schemas.openxmlformats.org/officeDocument/2006/relationships/image" Target="../media/image45.wmf"/><Relationship Id="rId3" Type="http://schemas.openxmlformats.org/officeDocument/2006/relationships/oleObject" Target="../embeddings/oleObject37.bin"/><Relationship Id="rId7" Type="http://schemas.openxmlformats.org/officeDocument/2006/relationships/oleObject" Target="../embeddings/oleObject39.bin"/><Relationship Id="rId12" Type="http://schemas.openxmlformats.org/officeDocument/2006/relationships/image" Target="../media/image42.wmf"/><Relationship Id="rId17" Type="http://schemas.openxmlformats.org/officeDocument/2006/relationships/oleObject" Target="../embeddings/oleObject44.bin"/><Relationship Id="rId2" Type="http://schemas.openxmlformats.org/officeDocument/2006/relationships/slideLayout" Target="../slideLayouts/slideLayout2.xml"/><Relationship Id="rId16" Type="http://schemas.openxmlformats.org/officeDocument/2006/relationships/image" Target="../media/image44.wmf"/><Relationship Id="rId20" Type="http://schemas.openxmlformats.org/officeDocument/2006/relationships/image" Target="../media/image46.wmf"/><Relationship Id="rId1" Type="http://schemas.openxmlformats.org/officeDocument/2006/relationships/vmlDrawing" Target="../drawings/vmlDrawing5.vml"/><Relationship Id="rId6" Type="http://schemas.openxmlformats.org/officeDocument/2006/relationships/image" Target="../media/image39.wmf"/><Relationship Id="rId11" Type="http://schemas.openxmlformats.org/officeDocument/2006/relationships/oleObject" Target="../embeddings/oleObject41.bin"/><Relationship Id="rId5" Type="http://schemas.openxmlformats.org/officeDocument/2006/relationships/oleObject" Target="../embeddings/oleObject38.bin"/><Relationship Id="rId15" Type="http://schemas.openxmlformats.org/officeDocument/2006/relationships/oleObject" Target="../embeddings/oleObject43.bin"/><Relationship Id="rId10" Type="http://schemas.openxmlformats.org/officeDocument/2006/relationships/image" Target="../media/image41.wmf"/><Relationship Id="rId19" Type="http://schemas.openxmlformats.org/officeDocument/2006/relationships/oleObject" Target="../embeddings/oleObject45.bin"/><Relationship Id="rId4" Type="http://schemas.openxmlformats.org/officeDocument/2006/relationships/image" Target="../media/image38.wmf"/><Relationship Id="rId9" Type="http://schemas.openxmlformats.org/officeDocument/2006/relationships/oleObject" Target="../embeddings/oleObject40.bin"/><Relationship Id="rId14" Type="http://schemas.openxmlformats.org/officeDocument/2006/relationships/image" Target="../media/image43.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with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Multiplying Decimal Numbers by Powers of 10</a:t>
            </a:r>
          </a:p>
        </p:txBody>
      </p:sp>
      <p:sp>
        <p:nvSpPr>
          <p:cNvPr id="9" name="Content Placeholder 2"/>
          <p:cNvSpPr>
            <a:spLocks noGrp="1"/>
          </p:cNvSpPr>
          <p:nvPr>
            <p:ph idx="1"/>
          </p:nvPr>
        </p:nvSpPr>
        <p:spPr>
          <a:xfrm>
            <a:off x="457200" y="1280160"/>
            <a:ext cx="8229600" cy="2529840"/>
          </a:xfrm>
          <a:solidFill>
            <a:srgbClr val="FFFFCC"/>
          </a:solidFill>
          <a:ln w="28575">
            <a:solidFill>
              <a:srgbClr val="000000"/>
            </a:solidFill>
          </a:ln>
        </p:spPr>
        <p:txBody>
          <a:bodyPr/>
          <a:lstStyle/>
          <a:p>
            <a:pPr algn="ctr"/>
            <a:r>
              <a:rPr lang="en-US" b="1" dirty="0">
                <a:solidFill>
                  <a:srgbClr val="000000"/>
                </a:solidFill>
              </a:rPr>
              <a:t>To Multiply a Decimal Number by a Power of 10 (cont.)</a:t>
            </a:r>
          </a:p>
          <a:p>
            <a:pPr>
              <a:spcBef>
                <a:spcPts val="1200"/>
              </a:spcBef>
            </a:pPr>
            <a:r>
              <a:rPr lang="en-US" dirty="0">
                <a:solidFill>
                  <a:srgbClr val="000000"/>
                </a:solidFill>
              </a:rPr>
              <a:t>Multiplication by </a:t>
            </a:r>
            <a:r>
              <a:rPr lang="en-US" b="1" dirty="0">
                <a:solidFill>
                  <a:srgbClr val="C00000"/>
                </a:solidFill>
              </a:rPr>
              <a:t>1000</a:t>
            </a:r>
            <a:r>
              <a:rPr lang="en-US" dirty="0">
                <a:solidFill>
                  <a:srgbClr val="000000"/>
                </a:solidFill>
              </a:rPr>
              <a:t> moves the decimal point </a:t>
            </a:r>
            <a:r>
              <a:rPr lang="en-US" b="1" dirty="0">
                <a:solidFill>
                  <a:srgbClr val="C00000"/>
                </a:solidFill>
              </a:rPr>
              <a:t>three</a:t>
            </a:r>
            <a:r>
              <a:rPr lang="en-US" dirty="0">
                <a:solidFill>
                  <a:srgbClr val="000000"/>
                </a:solidFill>
              </a:rPr>
              <a:t> places </a:t>
            </a:r>
            <a:r>
              <a:rPr lang="en-US" b="1" dirty="0">
                <a:solidFill>
                  <a:srgbClr val="C00000"/>
                </a:solidFill>
              </a:rPr>
              <a:t>to the right</a:t>
            </a:r>
            <a:r>
              <a:rPr lang="en-US" dirty="0">
                <a:solidFill>
                  <a:srgbClr val="000000"/>
                </a:solidFill>
              </a:rPr>
              <a:t>. </a:t>
            </a:r>
          </a:p>
          <a:p>
            <a:pPr>
              <a:spcBef>
                <a:spcPts val="1200"/>
              </a:spcBef>
            </a:pPr>
            <a:r>
              <a:rPr lang="en-US" dirty="0">
                <a:solidFill>
                  <a:srgbClr val="000000"/>
                </a:solidFill>
              </a:rPr>
              <a:t>And so on.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a:t>
            </a:r>
          </a:p>
        </p:txBody>
      </p:sp>
      <p:sp>
        <p:nvSpPr>
          <p:cNvPr id="3" name="Content Placeholder 2"/>
          <p:cNvSpPr>
            <a:spLocks noGrp="1"/>
          </p:cNvSpPr>
          <p:nvPr>
            <p:ph idx="1"/>
          </p:nvPr>
        </p:nvSpPr>
        <p:spPr/>
        <p:txBody>
          <a:bodyPr/>
          <a:lstStyle/>
          <a:p>
            <a:r>
              <a:rPr lang="en-US" dirty="0"/>
              <a:t>The following products illustrate multiplication by powers of 10. </a:t>
            </a:r>
          </a:p>
          <a:p>
            <a:endParaRPr lang="en-US" dirty="0"/>
          </a:p>
        </p:txBody>
      </p:sp>
      <p:sp>
        <p:nvSpPr>
          <p:cNvPr id="6" name="Rectangle 5"/>
          <p:cNvSpPr/>
          <p:nvPr/>
        </p:nvSpPr>
        <p:spPr>
          <a:xfrm>
            <a:off x="4343400" y="2286000"/>
            <a:ext cx="4800600" cy="400110"/>
          </a:xfrm>
          <a:prstGeom prst="rect">
            <a:avLst/>
          </a:prstGeom>
        </p:spPr>
        <p:txBody>
          <a:bodyPr wrap="square">
            <a:spAutoFit/>
          </a:bodyPr>
          <a:lstStyle/>
          <a:p>
            <a:r>
              <a:rPr lang="en-US" sz="2000" dirty="0">
                <a:solidFill>
                  <a:srgbClr val="008080"/>
                </a:solidFill>
              </a:rPr>
              <a:t>Move the decimal point 1 place to the right. </a:t>
            </a:r>
          </a:p>
        </p:txBody>
      </p:sp>
      <p:sp>
        <p:nvSpPr>
          <p:cNvPr id="7" name="Rectangle 6"/>
          <p:cNvSpPr/>
          <p:nvPr/>
        </p:nvSpPr>
        <p:spPr>
          <a:xfrm>
            <a:off x="4343400" y="2985674"/>
            <a:ext cx="4846320" cy="707886"/>
          </a:xfrm>
          <a:prstGeom prst="rect">
            <a:avLst/>
          </a:prstGeom>
        </p:spPr>
        <p:txBody>
          <a:bodyPr wrap="square">
            <a:spAutoFit/>
          </a:bodyPr>
          <a:lstStyle/>
          <a:p>
            <a:r>
              <a:rPr lang="en-US" sz="2000" dirty="0">
                <a:solidFill>
                  <a:srgbClr val="008080"/>
                </a:solidFill>
              </a:rPr>
              <a:t>Move the decimal point 2 places to the right. </a:t>
            </a:r>
          </a:p>
        </p:txBody>
      </p:sp>
      <p:sp>
        <p:nvSpPr>
          <p:cNvPr id="8" name="Rectangle 7"/>
          <p:cNvSpPr/>
          <p:nvPr/>
        </p:nvSpPr>
        <p:spPr>
          <a:xfrm>
            <a:off x="4343400" y="3693082"/>
            <a:ext cx="4846320" cy="707886"/>
          </a:xfrm>
          <a:prstGeom prst="rect">
            <a:avLst/>
          </a:prstGeom>
        </p:spPr>
        <p:txBody>
          <a:bodyPr wrap="square">
            <a:spAutoFit/>
          </a:bodyPr>
          <a:lstStyle/>
          <a:p>
            <a:r>
              <a:rPr lang="en-US" sz="2000" dirty="0">
                <a:solidFill>
                  <a:srgbClr val="008080"/>
                </a:solidFill>
              </a:rPr>
              <a:t>Move the decimal point 3 places to the right. </a:t>
            </a:r>
          </a:p>
        </p:txBody>
      </p:sp>
      <p:sp>
        <p:nvSpPr>
          <p:cNvPr id="9" name="Rectangle 8"/>
          <p:cNvSpPr/>
          <p:nvPr/>
        </p:nvSpPr>
        <p:spPr>
          <a:xfrm>
            <a:off x="4343400" y="4411640"/>
            <a:ext cx="5029200" cy="707886"/>
          </a:xfrm>
          <a:prstGeom prst="rect">
            <a:avLst/>
          </a:prstGeom>
        </p:spPr>
        <p:txBody>
          <a:bodyPr wrap="square">
            <a:spAutoFit/>
          </a:bodyPr>
          <a:lstStyle/>
          <a:p>
            <a:r>
              <a:rPr lang="en-US" sz="2000" dirty="0">
                <a:solidFill>
                  <a:srgbClr val="008080"/>
                </a:solidFill>
              </a:rPr>
              <a:t>Move the decimal point 3 places to the right. </a:t>
            </a:r>
          </a:p>
        </p:txBody>
      </p:sp>
      <p:sp>
        <p:nvSpPr>
          <p:cNvPr id="10" name="Rectangle 9"/>
          <p:cNvSpPr/>
          <p:nvPr/>
        </p:nvSpPr>
        <p:spPr>
          <a:xfrm>
            <a:off x="4329752" y="5053080"/>
            <a:ext cx="4572000" cy="1015663"/>
          </a:xfrm>
          <a:prstGeom prst="rect">
            <a:avLst/>
          </a:prstGeom>
        </p:spPr>
        <p:txBody>
          <a:bodyPr>
            <a:spAutoFit/>
          </a:bodyPr>
          <a:lstStyle/>
          <a:p>
            <a:r>
              <a:rPr lang="en-US" sz="2000" dirty="0">
                <a:solidFill>
                  <a:srgbClr val="008080"/>
                </a:solidFill>
              </a:rPr>
              <a:t>Move the decimal point 2 places to the right.  The exponent tells how many places to move the decimal point. </a:t>
            </a:r>
          </a:p>
        </p:txBody>
      </p:sp>
      <p:graphicFrame>
        <p:nvGraphicFramePr>
          <p:cNvPr id="6147" name="Object 3"/>
          <p:cNvGraphicFramePr>
            <a:graphicFrameLocks noChangeAspect="1"/>
          </p:cNvGraphicFramePr>
          <p:nvPr/>
        </p:nvGraphicFramePr>
        <p:xfrm>
          <a:off x="547048" y="2286000"/>
          <a:ext cx="1676400" cy="368300"/>
        </p:xfrm>
        <a:graphic>
          <a:graphicData uri="http://schemas.openxmlformats.org/presentationml/2006/ole">
            <mc:AlternateContent xmlns:mc="http://schemas.openxmlformats.org/markup-compatibility/2006">
              <mc:Choice xmlns:v="urn:schemas-microsoft-com:vml" Requires="v">
                <p:oleObj spid="_x0000_s6171" name="Equation" r:id="rId3" imgW="1676160" imgH="368280" progId="Equation.DSMT4">
                  <p:embed/>
                </p:oleObj>
              </mc:Choice>
              <mc:Fallback>
                <p:oleObj name="Equation" r:id="rId3" imgW="1676160" imgH="36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048" y="2286000"/>
                        <a:ext cx="1676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2237096" y="2299648"/>
          <a:ext cx="876300" cy="292100"/>
        </p:xfrm>
        <a:graphic>
          <a:graphicData uri="http://schemas.openxmlformats.org/presentationml/2006/ole">
            <mc:AlternateContent xmlns:mc="http://schemas.openxmlformats.org/markup-compatibility/2006">
              <mc:Choice xmlns:v="urn:schemas-microsoft-com:vml" Requires="v">
                <p:oleObj spid="_x0000_s6172" name="Equation" r:id="rId5" imgW="876240" imgH="291960" progId="Equation.DSMT4">
                  <p:embed/>
                </p:oleObj>
              </mc:Choice>
              <mc:Fallback>
                <p:oleObj name="Equation" r:id="rId5" imgW="87624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37096" y="2299648"/>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547048" y="2999096"/>
          <a:ext cx="1828800" cy="368300"/>
        </p:xfrm>
        <a:graphic>
          <a:graphicData uri="http://schemas.openxmlformats.org/presentationml/2006/ole">
            <mc:AlternateContent xmlns:mc="http://schemas.openxmlformats.org/markup-compatibility/2006">
              <mc:Choice xmlns:v="urn:schemas-microsoft-com:vml" Requires="v">
                <p:oleObj spid="_x0000_s6173" name="Equation" r:id="rId7" imgW="1828800" imgH="368280" progId="Equation.DSMT4">
                  <p:embed/>
                </p:oleObj>
              </mc:Choice>
              <mc:Fallback>
                <p:oleObj name="Equation" r:id="rId7" imgW="1828800" imgH="368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048" y="2999096"/>
                        <a:ext cx="1828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2389496" y="3048000"/>
          <a:ext cx="876300" cy="292100"/>
        </p:xfrm>
        <a:graphic>
          <a:graphicData uri="http://schemas.openxmlformats.org/presentationml/2006/ole">
            <mc:AlternateContent xmlns:mc="http://schemas.openxmlformats.org/markup-compatibility/2006">
              <mc:Choice xmlns:v="urn:schemas-microsoft-com:vml" Requires="v">
                <p:oleObj spid="_x0000_s6174" name="Equation" r:id="rId9" imgW="876240" imgH="291960" progId="Equation.DSMT4">
                  <p:embed/>
                </p:oleObj>
              </mc:Choice>
              <mc:Fallback>
                <p:oleObj name="Equation" r:id="rId9" imgW="87624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89496" y="3048000"/>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3254992" y="3034352"/>
          <a:ext cx="800100" cy="292100"/>
        </p:xfrm>
        <a:graphic>
          <a:graphicData uri="http://schemas.openxmlformats.org/presentationml/2006/ole">
            <mc:AlternateContent xmlns:mc="http://schemas.openxmlformats.org/markup-compatibility/2006">
              <mc:Choice xmlns:v="urn:schemas-microsoft-com:vml" Requires="v">
                <p:oleObj spid="_x0000_s6175" name="Equation" r:id="rId11" imgW="799920" imgH="291960" progId="Equation.DSMT4">
                  <p:embed/>
                </p:oleObj>
              </mc:Choice>
              <mc:Fallback>
                <p:oleObj name="Equation" r:id="rId11" imgW="79992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54992" y="3034352"/>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547048" y="3725840"/>
          <a:ext cx="2362200" cy="368300"/>
        </p:xfrm>
        <a:graphic>
          <a:graphicData uri="http://schemas.openxmlformats.org/presentationml/2006/ole">
            <mc:AlternateContent xmlns:mc="http://schemas.openxmlformats.org/markup-compatibility/2006">
              <mc:Choice xmlns:v="urn:schemas-microsoft-com:vml" Requires="v">
                <p:oleObj spid="_x0000_s6176" name="Equation" r:id="rId13" imgW="2361960" imgH="368280" progId="Equation.DSMT4">
                  <p:embed/>
                </p:oleObj>
              </mc:Choice>
              <mc:Fallback>
                <p:oleObj name="Equation" r:id="rId13" imgW="2361960" imgH="3682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7048" y="3725840"/>
                        <a:ext cx="2362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2922896" y="3747448"/>
          <a:ext cx="1054100" cy="292100"/>
        </p:xfrm>
        <a:graphic>
          <a:graphicData uri="http://schemas.openxmlformats.org/presentationml/2006/ole">
            <mc:AlternateContent xmlns:mc="http://schemas.openxmlformats.org/markup-compatibility/2006">
              <mc:Choice xmlns:v="urn:schemas-microsoft-com:vml" Requires="v">
                <p:oleObj spid="_x0000_s6177" name="Equation" r:id="rId15" imgW="1054080" imgH="291960" progId="Equation.DSMT4">
                  <p:embed/>
                </p:oleObj>
              </mc:Choice>
              <mc:Fallback>
                <p:oleObj name="Equation" r:id="rId15" imgW="105408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22896" y="3747448"/>
                        <a:ext cx="1054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547048" y="4419600"/>
          <a:ext cx="1828800" cy="368300"/>
        </p:xfrm>
        <a:graphic>
          <a:graphicData uri="http://schemas.openxmlformats.org/presentationml/2006/ole">
            <mc:AlternateContent xmlns:mc="http://schemas.openxmlformats.org/markup-compatibility/2006">
              <mc:Choice xmlns:v="urn:schemas-microsoft-com:vml" Requires="v">
                <p:oleObj spid="_x0000_s6178" name="Equation" r:id="rId17" imgW="1828800" imgH="368280" progId="Equation.DSMT4">
                  <p:embed/>
                </p:oleObj>
              </mc:Choice>
              <mc:Fallback>
                <p:oleObj name="Equation" r:id="rId17" imgW="1828800" imgH="3682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47048" y="4419600"/>
                        <a:ext cx="1828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5" name="Object 11"/>
          <p:cNvGraphicFramePr>
            <a:graphicFrameLocks noChangeAspect="1"/>
          </p:cNvGraphicFramePr>
          <p:nvPr/>
        </p:nvGraphicFramePr>
        <p:xfrm>
          <a:off x="2375848" y="4460544"/>
          <a:ext cx="1054100" cy="292100"/>
        </p:xfrm>
        <a:graphic>
          <a:graphicData uri="http://schemas.openxmlformats.org/presentationml/2006/ole">
            <mc:AlternateContent xmlns:mc="http://schemas.openxmlformats.org/markup-compatibility/2006">
              <mc:Choice xmlns:v="urn:schemas-microsoft-com:vml" Requires="v">
                <p:oleObj spid="_x0000_s6179" name="Equation" r:id="rId19" imgW="1054080" imgH="291960" progId="Equation.DSMT4">
                  <p:embed/>
                </p:oleObj>
              </mc:Choice>
              <mc:Fallback>
                <p:oleObj name="Equation" r:id="rId19" imgW="1054080" imgH="2919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375848" y="4460544"/>
                        <a:ext cx="1054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6" name="Object 12"/>
          <p:cNvGraphicFramePr>
            <a:graphicFrameLocks noChangeAspect="1"/>
          </p:cNvGraphicFramePr>
          <p:nvPr/>
        </p:nvGraphicFramePr>
        <p:xfrm>
          <a:off x="3442648" y="4454856"/>
          <a:ext cx="977900" cy="292100"/>
        </p:xfrm>
        <a:graphic>
          <a:graphicData uri="http://schemas.openxmlformats.org/presentationml/2006/ole">
            <mc:AlternateContent xmlns:mc="http://schemas.openxmlformats.org/markup-compatibility/2006">
              <mc:Choice xmlns:v="urn:schemas-microsoft-com:vml" Requires="v">
                <p:oleObj spid="_x0000_s6180" name="Equation" r:id="rId21" imgW="977760" imgH="291960" progId="Equation.DSMT4">
                  <p:embed/>
                </p:oleObj>
              </mc:Choice>
              <mc:Fallback>
                <p:oleObj name="Equation" r:id="rId21" imgW="977760" imgH="2919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442648" y="4454856"/>
                        <a:ext cx="977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7" name="Object 13"/>
          <p:cNvGraphicFramePr>
            <a:graphicFrameLocks noChangeAspect="1"/>
          </p:cNvGraphicFramePr>
          <p:nvPr/>
        </p:nvGraphicFramePr>
        <p:xfrm>
          <a:off x="547048" y="5113360"/>
          <a:ext cx="2159000" cy="431800"/>
        </p:xfrm>
        <a:graphic>
          <a:graphicData uri="http://schemas.openxmlformats.org/presentationml/2006/ole">
            <mc:AlternateContent xmlns:mc="http://schemas.openxmlformats.org/markup-compatibility/2006">
              <mc:Choice xmlns:v="urn:schemas-microsoft-com:vml" Requires="v">
                <p:oleObj spid="_x0000_s6181" name="Equation" r:id="rId23" imgW="2158920" imgH="431640" progId="Equation.DSMT4">
                  <p:embed/>
                </p:oleObj>
              </mc:Choice>
              <mc:Fallback>
                <p:oleObj name="Equation" r:id="rId23" imgW="2158920" imgH="43164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47048" y="5113360"/>
                        <a:ext cx="2159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8" name="Object 14"/>
          <p:cNvGraphicFramePr>
            <a:graphicFrameLocks noChangeAspect="1"/>
          </p:cNvGraphicFramePr>
          <p:nvPr/>
        </p:nvGraphicFramePr>
        <p:xfrm>
          <a:off x="2707944" y="5208896"/>
          <a:ext cx="1244600" cy="292100"/>
        </p:xfrm>
        <a:graphic>
          <a:graphicData uri="http://schemas.openxmlformats.org/presentationml/2006/ole">
            <mc:AlternateContent xmlns:mc="http://schemas.openxmlformats.org/markup-compatibility/2006">
              <mc:Choice xmlns:v="urn:schemas-microsoft-com:vml" Requires="v">
                <p:oleObj spid="_x0000_s6182" name="Equation" r:id="rId25" imgW="1244520" imgH="291960" progId="Equation.DSMT4">
                  <p:embed/>
                </p:oleObj>
              </mc:Choice>
              <mc:Fallback>
                <p:oleObj name="Equation" r:id="rId25" imgW="1244520" imgH="29196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707944" y="5208896"/>
                        <a:ext cx="1244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5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5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5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15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15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15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615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615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Metric Units of Length</a:t>
            </a:r>
          </a:p>
        </p:txBody>
      </p:sp>
      <p:sp>
        <p:nvSpPr>
          <p:cNvPr id="4" name="Content Placeholder 2"/>
          <p:cNvSpPr>
            <a:spLocks noGrp="1"/>
          </p:cNvSpPr>
          <p:nvPr>
            <p:ph idx="1"/>
          </p:nvPr>
        </p:nvSpPr>
        <p:spPr>
          <a:xfrm>
            <a:off x="457200" y="1280160"/>
            <a:ext cx="8458200" cy="4434840"/>
          </a:xfrm>
          <a:solidFill>
            <a:srgbClr val="FFFFCC"/>
          </a:solidFill>
          <a:ln w="28575">
            <a:solidFill>
              <a:srgbClr val="000000"/>
            </a:solidFill>
          </a:ln>
        </p:spPr>
        <p:txBody>
          <a:bodyPr>
            <a:normAutofit lnSpcReduction="10000"/>
          </a:bodyPr>
          <a:lstStyle/>
          <a:p>
            <a:pPr algn="ctr"/>
            <a:r>
              <a:rPr lang="en-US" b="1" dirty="0">
                <a:solidFill>
                  <a:srgbClr val="000000"/>
                </a:solidFill>
              </a:rPr>
              <a:t>Changing Metric Measures of Length</a:t>
            </a:r>
          </a:p>
          <a:p>
            <a:r>
              <a:rPr lang="en-US" dirty="0">
                <a:solidFill>
                  <a:srgbClr val="000000"/>
                </a:solidFill>
              </a:rPr>
              <a:t>To change to a measure that is:</a:t>
            </a:r>
          </a:p>
          <a:p>
            <a:r>
              <a:rPr lang="en-US" dirty="0">
                <a:solidFill>
                  <a:srgbClr val="000000"/>
                </a:solidFill>
              </a:rPr>
              <a:t>						    </a:t>
            </a:r>
            <a:r>
              <a:rPr lang="en-US" b="1" dirty="0">
                <a:solidFill>
                  <a:srgbClr val="C00000"/>
                </a:solidFill>
              </a:rPr>
              <a:t>Example</a:t>
            </a:r>
            <a:r>
              <a:rPr lang="en-US" dirty="0">
                <a:solidFill>
                  <a:srgbClr val="C00000"/>
                </a:solidFill>
              </a:rPr>
              <a:t> </a:t>
            </a:r>
          </a:p>
          <a:p>
            <a:r>
              <a:rPr lang="en-US" b="1" dirty="0">
                <a:solidFill>
                  <a:srgbClr val="C00000"/>
                </a:solidFill>
              </a:rPr>
              <a:t>One</a:t>
            </a:r>
            <a:r>
              <a:rPr lang="en-US" dirty="0">
                <a:solidFill>
                  <a:srgbClr val="000000"/>
                </a:solidFill>
              </a:rPr>
              <a:t> unit smaller, multiply by </a:t>
            </a:r>
            <a:r>
              <a:rPr lang="en-US" b="1" dirty="0">
                <a:solidFill>
                  <a:srgbClr val="C00000"/>
                </a:solidFill>
              </a:rPr>
              <a:t>10</a:t>
            </a:r>
            <a:r>
              <a:rPr lang="en-US" dirty="0">
                <a:solidFill>
                  <a:srgbClr val="000000"/>
                </a:solidFill>
              </a:rPr>
              <a:t>. 	3 cm = 30 mm </a:t>
            </a:r>
          </a:p>
          <a:p>
            <a:r>
              <a:rPr lang="en-US" b="1" dirty="0">
                <a:solidFill>
                  <a:srgbClr val="C00000"/>
                </a:solidFill>
              </a:rPr>
              <a:t>Two</a:t>
            </a:r>
            <a:r>
              <a:rPr lang="en-US" dirty="0">
                <a:solidFill>
                  <a:srgbClr val="000000"/>
                </a:solidFill>
              </a:rPr>
              <a:t> units smaller, multiply by </a:t>
            </a:r>
            <a:r>
              <a:rPr lang="en-US" b="1" dirty="0">
                <a:solidFill>
                  <a:srgbClr val="C00000"/>
                </a:solidFill>
              </a:rPr>
              <a:t>100</a:t>
            </a:r>
            <a:r>
              <a:rPr lang="en-US" dirty="0">
                <a:solidFill>
                  <a:srgbClr val="000000"/>
                </a:solidFill>
              </a:rPr>
              <a:t>. 	5 m = 500 cm </a:t>
            </a:r>
          </a:p>
          <a:p>
            <a:r>
              <a:rPr lang="en-US" b="1" dirty="0">
                <a:solidFill>
                  <a:srgbClr val="C00000"/>
                </a:solidFill>
              </a:rPr>
              <a:t>Three</a:t>
            </a:r>
            <a:r>
              <a:rPr lang="en-US" dirty="0">
                <a:solidFill>
                  <a:srgbClr val="000000"/>
                </a:solidFill>
              </a:rPr>
              <a:t> units smaller, multiply by </a:t>
            </a:r>
            <a:r>
              <a:rPr lang="en-US" b="1" dirty="0">
                <a:solidFill>
                  <a:srgbClr val="C00000"/>
                </a:solidFill>
              </a:rPr>
              <a:t>1000</a:t>
            </a:r>
            <a:r>
              <a:rPr lang="en-US" dirty="0">
                <a:solidFill>
                  <a:srgbClr val="000000"/>
                </a:solidFill>
              </a:rPr>
              <a:t>. 14 m = 14,000 mm </a:t>
            </a:r>
          </a:p>
          <a:p>
            <a:pPr>
              <a:spcBef>
                <a:spcPts val="3000"/>
              </a:spcBef>
            </a:pPr>
            <a:r>
              <a:rPr lang="en-US" dirty="0">
                <a:solidFill>
                  <a:srgbClr val="000000"/>
                </a:solidFill>
              </a:rPr>
              <a:t>And so on. The chart in the margin shows a visual representation of this technique using columns to show placement of the decimals.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a:t>
            </a:r>
          </a:p>
        </p:txBody>
      </p:sp>
      <p:sp>
        <p:nvSpPr>
          <p:cNvPr id="3" name="Content Placeholder 2"/>
          <p:cNvSpPr>
            <a:spLocks noGrp="1"/>
          </p:cNvSpPr>
          <p:nvPr>
            <p:ph idx="1"/>
          </p:nvPr>
        </p:nvSpPr>
        <p:spPr/>
        <p:txBody>
          <a:bodyPr/>
          <a:lstStyle/>
          <a:p>
            <a:r>
              <a:rPr lang="en-US" dirty="0"/>
              <a:t>The following example illustrates how to change from larger to smaller units of length in the metric system. (Refer to Table 5.1 if you need help.) </a:t>
            </a:r>
          </a:p>
          <a:p>
            <a:pPr>
              <a:lnSpc>
                <a:spcPct val="150000"/>
              </a:lnSpc>
              <a:tabLst>
                <a:tab pos="463550" algn="l"/>
              </a:tabLst>
            </a:pPr>
            <a:r>
              <a:rPr lang="en-US" b="1" dirty="0"/>
              <a:t>a.</a:t>
            </a:r>
            <a:r>
              <a:rPr lang="en-US" dirty="0"/>
              <a:t>	</a:t>
            </a:r>
            <a:r>
              <a:rPr lang="en-US" dirty="0">
                <a:solidFill>
                  <a:srgbClr val="0000FF"/>
                </a:solidFill>
              </a:rPr>
              <a:t>4.32 m</a:t>
            </a:r>
            <a:endParaRPr lang="en-US" dirty="0">
              <a:solidFill>
                <a:srgbClr val="FF0000"/>
              </a:solidFill>
            </a:endParaRPr>
          </a:p>
          <a:p>
            <a:pPr>
              <a:lnSpc>
                <a:spcPct val="150000"/>
              </a:lnSpc>
              <a:tabLst>
                <a:tab pos="463550" algn="l"/>
              </a:tabLst>
            </a:pPr>
            <a:r>
              <a:rPr lang="en-US" b="1" dirty="0"/>
              <a:t>b.</a:t>
            </a:r>
            <a:r>
              <a:rPr lang="en-US" dirty="0"/>
              <a:t>	</a:t>
            </a:r>
            <a:r>
              <a:rPr lang="en-US" dirty="0">
                <a:solidFill>
                  <a:srgbClr val="0000FF"/>
                </a:solidFill>
              </a:rPr>
              <a:t>4.32 m</a:t>
            </a:r>
            <a:endParaRPr lang="en-US" dirty="0">
              <a:solidFill>
                <a:srgbClr val="FF0000"/>
              </a:solidFill>
            </a:endParaRPr>
          </a:p>
          <a:p>
            <a:pPr>
              <a:lnSpc>
                <a:spcPct val="150000"/>
              </a:lnSpc>
              <a:tabLst>
                <a:tab pos="463550" algn="l"/>
              </a:tabLst>
            </a:pPr>
            <a:r>
              <a:rPr lang="en-US" b="1" dirty="0"/>
              <a:t>c.</a:t>
            </a:r>
            <a:r>
              <a:rPr lang="en-US" dirty="0"/>
              <a:t>	</a:t>
            </a:r>
            <a:r>
              <a:rPr lang="en-US" dirty="0">
                <a:solidFill>
                  <a:srgbClr val="0000FF"/>
                </a:solidFill>
              </a:rPr>
              <a:t>14.6 cm</a:t>
            </a:r>
            <a:endParaRPr lang="en-US" dirty="0">
              <a:solidFill>
                <a:srgbClr val="FF0000"/>
              </a:solidFill>
            </a:endParaRPr>
          </a:p>
          <a:p>
            <a:pPr>
              <a:lnSpc>
                <a:spcPct val="150000"/>
              </a:lnSpc>
              <a:tabLst>
                <a:tab pos="463550" algn="l"/>
              </a:tabLst>
            </a:pPr>
            <a:r>
              <a:rPr lang="nn-NO" b="1" dirty="0"/>
              <a:t>d.</a:t>
            </a:r>
            <a:r>
              <a:rPr lang="nn-NO" dirty="0"/>
              <a:t>	</a:t>
            </a:r>
            <a:r>
              <a:rPr lang="nn-NO" dirty="0">
                <a:solidFill>
                  <a:srgbClr val="0000FF"/>
                </a:solidFill>
              </a:rPr>
              <a:t>3.51 km</a:t>
            </a:r>
            <a:endParaRPr lang="en-US" dirty="0"/>
          </a:p>
        </p:txBody>
      </p:sp>
      <p:sp>
        <p:nvSpPr>
          <p:cNvPr id="4" name="Rectangle 3"/>
          <p:cNvSpPr/>
          <p:nvPr/>
        </p:nvSpPr>
        <p:spPr>
          <a:xfrm>
            <a:off x="1959528" y="2808642"/>
            <a:ext cx="2536272" cy="523220"/>
          </a:xfrm>
          <a:prstGeom prst="rect">
            <a:avLst/>
          </a:prstGeom>
        </p:spPr>
        <p:txBody>
          <a:bodyPr wrap="none">
            <a:spAutoFit/>
          </a:bodyPr>
          <a:lstStyle/>
          <a:p>
            <a:r>
              <a:rPr lang="en-US" sz="2800" dirty="0">
                <a:solidFill>
                  <a:srgbClr val="000099"/>
                </a:solidFill>
              </a:rPr>
              <a:t>= 100 (4.32) cm </a:t>
            </a:r>
            <a:endParaRPr lang="en-US" sz="2800" dirty="0"/>
          </a:p>
        </p:txBody>
      </p:sp>
      <p:sp>
        <p:nvSpPr>
          <p:cNvPr id="5" name="Rectangle 4"/>
          <p:cNvSpPr/>
          <p:nvPr/>
        </p:nvSpPr>
        <p:spPr>
          <a:xfrm>
            <a:off x="4325172" y="2808642"/>
            <a:ext cx="1596912"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432 cm </a:t>
            </a:r>
            <a:endParaRPr lang="en-US" sz="2800" dirty="0"/>
          </a:p>
        </p:txBody>
      </p:sp>
      <p:sp>
        <p:nvSpPr>
          <p:cNvPr id="6" name="Rectangle 5"/>
          <p:cNvSpPr/>
          <p:nvPr/>
        </p:nvSpPr>
        <p:spPr>
          <a:xfrm>
            <a:off x="4638893" y="3515380"/>
            <a:ext cx="1914307"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4320 mm </a:t>
            </a:r>
            <a:endParaRPr lang="en-US" sz="2800" dirty="0"/>
          </a:p>
        </p:txBody>
      </p:sp>
      <p:sp>
        <p:nvSpPr>
          <p:cNvPr id="7" name="Rectangle 6"/>
          <p:cNvSpPr/>
          <p:nvPr/>
        </p:nvSpPr>
        <p:spPr>
          <a:xfrm>
            <a:off x="1974003" y="3515958"/>
            <a:ext cx="2771913" cy="523220"/>
          </a:xfrm>
          <a:prstGeom prst="rect">
            <a:avLst/>
          </a:prstGeom>
        </p:spPr>
        <p:txBody>
          <a:bodyPr wrap="none">
            <a:spAutoFit/>
          </a:bodyPr>
          <a:lstStyle/>
          <a:p>
            <a:r>
              <a:rPr lang="en-US" sz="2800" dirty="0">
                <a:solidFill>
                  <a:srgbClr val="000099"/>
                </a:solidFill>
              </a:rPr>
              <a:t>= 1000 (4.32) mm</a:t>
            </a:r>
            <a:endParaRPr lang="en-US" sz="2800" dirty="0"/>
          </a:p>
        </p:txBody>
      </p:sp>
      <p:sp>
        <p:nvSpPr>
          <p:cNvPr id="8" name="Rectangle 7"/>
          <p:cNvSpPr/>
          <p:nvPr/>
        </p:nvSpPr>
        <p:spPr>
          <a:xfrm>
            <a:off x="4440636" y="4234032"/>
            <a:ext cx="1731564"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146 mm </a:t>
            </a:r>
            <a:endParaRPr lang="en-US" sz="2800" dirty="0"/>
          </a:p>
        </p:txBody>
      </p:sp>
      <p:sp>
        <p:nvSpPr>
          <p:cNvPr id="9" name="Rectangle 8"/>
          <p:cNvSpPr/>
          <p:nvPr/>
        </p:nvSpPr>
        <p:spPr>
          <a:xfrm>
            <a:off x="2132404" y="4234926"/>
            <a:ext cx="2406428" cy="523220"/>
          </a:xfrm>
          <a:prstGeom prst="rect">
            <a:avLst/>
          </a:prstGeom>
        </p:spPr>
        <p:txBody>
          <a:bodyPr wrap="none">
            <a:spAutoFit/>
          </a:bodyPr>
          <a:lstStyle/>
          <a:p>
            <a:r>
              <a:rPr lang="en-US" sz="2800" dirty="0">
                <a:solidFill>
                  <a:srgbClr val="000099"/>
                </a:solidFill>
              </a:rPr>
              <a:t>= 10 (14.6) mm</a:t>
            </a:r>
            <a:endParaRPr lang="en-US" sz="2800" dirty="0"/>
          </a:p>
        </p:txBody>
      </p:sp>
      <p:sp>
        <p:nvSpPr>
          <p:cNvPr id="10" name="Rectangle 9"/>
          <p:cNvSpPr/>
          <p:nvPr/>
        </p:nvSpPr>
        <p:spPr>
          <a:xfrm>
            <a:off x="4544831" y="4964652"/>
            <a:ext cx="1627369" cy="523220"/>
          </a:xfrm>
          <a:prstGeom prst="rect">
            <a:avLst/>
          </a:prstGeom>
        </p:spPr>
        <p:txBody>
          <a:bodyPr wrap="none">
            <a:spAutoFit/>
          </a:bodyPr>
          <a:lstStyle/>
          <a:p>
            <a:r>
              <a:rPr lang="nn-NO" sz="2800" dirty="0">
                <a:solidFill>
                  <a:srgbClr val="000099"/>
                </a:solidFill>
              </a:rPr>
              <a:t>= </a:t>
            </a:r>
            <a:r>
              <a:rPr lang="nn-NO" sz="2800" dirty="0">
                <a:solidFill>
                  <a:srgbClr val="FF0000"/>
                </a:solidFill>
              </a:rPr>
              <a:t>3510 m</a:t>
            </a:r>
            <a:r>
              <a:rPr lang="nn-NO" sz="2800" dirty="0"/>
              <a:t> </a:t>
            </a:r>
            <a:endParaRPr lang="en-US" sz="2800" dirty="0"/>
          </a:p>
        </p:txBody>
      </p:sp>
      <p:sp>
        <p:nvSpPr>
          <p:cNvPr id="11" name="Rectangle 10"/>
          <p:cNvSpPr/>
          <p:nvPr/>
        </p:nvSpPr>
        <p:spPr>
          <a:xfrm>
            <a:off x="2141708" y="4964652"/>
            <a:ext cx="2484976" cy="523220"/>
          </a:xfrm>
          <a:prstGeom prst="rect">
            <a:avLst/>
          </a:prstGeom>
        </p:spPr>
        <p:txBody>
          <a:bodyPr wrap="none">
            <a:spAutoFit/>
          </a:bodyPr>
          <a:lstStyle/>
          <a:p>
            <a:r>
              <a:rPr lang="nn-NO" sz="2800" dirty="0">
                <a:solidFill>
                  <a:srgbClr val="000099"/>
                </a:solidFill>
              </a:rPr>
              <a:t>= 1000 (3.51) m</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a:t>
            </a:r>
          </a:p>
        </p:txBody>
      </p:sp>
      <p:sp>
        <p:nvSpPr>
          <p:cNvPr id="3" name="Content Placeholder 2"/>
          <p:cNvSpPr>
            <a:spLocks noGrp="1"/>
          </p:cNvSpPr>
          <p:nvPr>
            <p:ph idx="1"/>
          </p:nvPr>
        </p:nvSpPr>
        <p:spPr/>
        <p:txBody>
          <a:bodyPr/>
          <a:lstStyle/>
          <a:p>
            <a:r>
              <a:rPr lang="en-US" dirty="0"/>
              <a:t>First </a:t>
            </a:r>
            <a:r>
              <a:rPr lang="en-US" b="1" dirty="0"/>
              <a:t>a.</a:t>
            </a:r>
            <a:r>
              <a:rPr lang="en-US" dirty="0"/>
              <a:t> estimate the product </a:t>
            </a:r>
            <a:r>
              <a:rPr lang="en-US" dirty="0">
                <a:solidFill>
                  <a:srgbClr val="0000FF"/>
                </a:solidFill>
              </a:rPr>
              <a:t>(0.356)(6.1)</a:t>
            </a:r>
            <a:r>
              <a:rPr lang="en-US" dirty="0"/>
              <a:t>; then </a:t>
            </a:r>
            <a:r>
              <a:rPr lang="en-US" b="1" dirty="0"/>
              <a:t>b.</a:t>
            </a:r>
            <a:r>
              <a:rPr lang="en-US" dirty="0"/>
              <a:t> find the product and use the estimation to help place the decimal point. </a:t>
            </a:r>
          </a:p>
          <a:p>
            <a:r>
              <a:rPr lang="en-US" b="1" dirty="0"/>
              <a:t>Solution </a:t>
            </a:r>
          </a:p>
          <a:p>
            <a:pPr>
              <a:tabLst>
                <a:tab pos="463550" algn="l"/>
              </a:tabLst>
            </a:pPr>
            <a:r>
              <a:rPr lang="en-US" b="1" dirty="0"/>
              <a:t>a.</a:t>
            </a:r>
            <a:r>
              <a:rPr lang="en-US" dirty="0"/>
              <a:t>	Estimate by multiplying rounded numbers. 	</a:t>
            </a:r>
          </a:p>
          <a:p>
            <a:pPr>
              <a:tabLst>
                <a:tab pos="463550" algn="l"/>
              </a:tabLst>
            </a:pPr>
            <a:endParaRPr lang="en-US" dirty="0"/>
          </a:p>
          <a:p>
            <a:pPr>
              <a:tabLst>
                <a:tab pos="463550" algn="l"/>
              </a:tabLst>
            </a:pPr>
            <a:endParaRPr lang="en-US" dirty="0"/>
          </a:p>
          <a:p>
            <a:pPr>
              <a:tabLst>
                <a:tab pos="463550" algn="l"/>
              </a:tabLst>
            </a:pPr>
            <a:endParaRPr lang="en-US" dirty="0"/>
          </a:p>
          <a:p>
            <a:pPr>
              <a:tabLst>
                <a:tab pos="463550" algn="l"/>
              </a:tabLst>
            </a:pPr>
            <a:endParaRPr lang="en-US" dirty="0"/>
          </a:p>
        </p:txBody>
      </p:sp>
      <p:sp>
        <p:nvSpPr>
          <p:cNvPr id="8" name="Rectangle 7"/>
          <p:cNvSpPr/>
          <p:nvPr/>
        </p:nvSpPr>
        <p:spPr>
          <a:xfrm>
            <a:off x="4249572" y="4038600"/>
            <a:ext cx="2133600" cy="400110"/>
          </a:xfrm>
          <a:prstGeom prst="rect">
            <a:avLst/>
          </a:prstGeom>
        </p:spPr>
        <p:txBody>
          <a:bodyPr wrap="square">
            <a:spAutoFit/>
          </a:bodyPr>
          <a:lstStyle/>
          <a:p>
            <a:r>
              <a:rPr lang="en-US" sz="2000" dirty="0">
                <a:solidFill>
                  <a:srgbClr val="008080"/>
                </a:solidFill>
              </a:rPr>
              <a:t>(0.356 rounded) </a:t>
            </a:r>
          </a:p>
        </p:txBody>
      </p:sp>
      <p:sp>
        <p:nvSpPr>
          <p:cNvPr id="9" name="Rectangle 8"/>
          <p:cNvSpPr/>
          <p:nvPr/>
        </p:nvSpPr>
        <p:spPr>
          <a:xfrm>
            <a:off x="4243884" y="4572000"/>
            <a:ext cx="1981200" cy="400110"/>
          </a:xfrm>
          <a:prstGeom prst="rect">
            <a:avLst/>
          </a:prstGeom>
        </p:spPr>
        <p:txBody>
          <a:bodyPr wrap="square">
            <a:spAutoFit/>
          </a:bodyPr>
          <a:lstStyle/>
          <a:p>
            <a:r>
              <a:rPr lang="en-US" sz="2000" dirty="0">
                <a:solidFill>
                  <a:srgbClr val="008080"/>
                </a:solidFill>
              </a:rPr>
              <a:t>(6.1 rounded) </a:t>
            </a:r>
          </a:p>
        </p:txBody>
      </p:sp>
      <p:sp>
        <p:nvSpPr>
          <p:cNvPr id="10" name="Rectangle 9"/>
          <p:cNvSpPr/>
          <p:nvPr/>
        </p:nvSpPr>
        <p:spPr>
          <a:xfrm>
            <a:off x="4290516" y="5146344"/>
            <a:ext cx="1219200" cy="400110"/>
          </a:xfrm>
          <a:prstGeom prst="rect">
            <a:avLst/>
          </a:prstGeom>
        </p:spPr>
        <p:txBody>
          <a:bodyPr wrap="square">
            <a:spAutoFit/>
          </a:bodyPr>
          <a:lstStyle/>
          <a:p>
            <a:r>
              <a:rPr lang="en-US" sz="2000" dirty="0">
                <a:solidFill>
                  <a:srgbClr val="008080"/>
                </a:solidFill>
              </a:rPr>
              <a:t>estimate </a:t>
            </a:r>
          </a:p>
        </p:txBody>
      </p:sp>
      <p:cxnSp>
        <p:nvCxnSpPr>
          <p:cNvPr id="12" name="Straight Arrow Connector 11"/>
          <p:cNvCxnSpPr/>
          <p:nvPr/>
        </p:nvCxnSpPr>
        <p:spPr>
          <a:xfrm rot="10800000">
            <a:off x="3827628" y="5334000"/>
            <a:ext cx="3810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7171" name="Object 3"/>
          <p:cNvGraphicFramePr>
            <a:graphicFrameLocks noChangeAspect="1"/>
          </p:cNvGraphicFramePr>
          <p:nvPr/>
        </p:nvGraphicFramePr>
        <p:xfrm>
          <a:off x="2797792" y="4052248"/>
          <a:ext cx="850900" cy="977900"/>
        </p:xfrm>
        <a:graphic>
          <a:graphicData uri="http://schemas.openxmlformats.org/presentationml/2006/ole">
            <mc:AlternateContent xmlns:mc="http://schemas.openxmlformats.org/markup-compatibility/2006">
              <mc:Choice xmlns:v="urn:schemas-microsoft-com:vml" Requires="v">
                <p:oleObj spid="_x0000_s7175" name="Equation" r:id="rId3" imgW="850680" imgH="977760" progId="Equation.DSMT4">
                  <p:embed/>
                </p:oleObj>
              </mc:Choice>
              <mc:Fallback>
                <p:oleObj name="Equation" r:id="rId3" imgW="850680" imgH="9777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97792" y="4052248"/>
                        <a:ext cx="8509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3165144" y="5195248"/>
          <a:ext cx="469900" cy="279400"/>
        </p:xfrm>
        <a:graphic>
          <a:graphicData uri="http://schemas.openxmlformats.org/presentationml/2006/ole">
            <mc:AlternateContent xmlns:mc="http://schemas.openxmlformats.org/markup-compatibility/2006">
              <mc:Choice xmlns:v="urn:schemas-microsoft-com:vml" Requires="v">
                <p:oleObj spid="_x0000_s7176" name="Equation" r:id="rId5" imgW="469800" imgH="279360" progId="Equation.DSMT4">
                  <p:embed/>
                </p:oleObj>
              </mc:Choice>
              <mc:Fallback>
                <p:oleObj name="Equation" r:id="rId5" imgW="469800" imgH="279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65144" y="5195248"/>
                        <a:ext cx="469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(cont.)</a:t>
            </a:r>
          </a:p>
        </p:txBody>
      </p:sp>
      <p:sp>
        <p:nvSpPr>
          <p:cNvPr id="3" name="Content Placeholder 2"/>
          <p:cNvSpPr>
            <a:spLocks noGrp="1"/>
          </p:cNvSpPr>
          <p:nvPr>
            <p:ph idx="1"/>
          </p:nvPr>
        </p:nvSpPr>
        <p:spPr/>
        <p:txBody>
          <a:bodyPr/>
          <a:lstStyle/>
          <a:p>
            <a:r>
              <a:rPr lang="en-US" b="1" dirty="0"/>
              <a:t>b.</a:t>
            </a:r>
            <a:r>
              <a:rPr lang="en-US" dirty="0"/>
              <a:t>  Find the actual product.</a:t>
            </a:r>
          </a:p>
          <a:p>
            <a:endParaRPr lang="en-US" dirty="0"/>
          </a:p>
          <a:p>
            <a:endParaRPr lang="en-US" dirty="0"/>
          </a:p>
          <a:p>
            <a:endParaRPr lang="en-US" dirty="0"/>
          </a:p>
          <a:p>
            <a:endParaRPr lang="en-US" dirty="0"/>
          </a:p>
          <a:p>
            <a:endParaRPr lang="en-US" dirty="0"/>
          </a:p>
          <a:p>
            <a:endParaRPr lang="en-US" dirty="0"/>
          </a:p>
          <a:p>
            <a:r>
              <a:rPr lang="en-US" dirty="0"/>
              <a:t>The estimated product 2.4 helps place the decimal point correctly in the product </a:t>
            </a:r>
            <a:r>
              <a:rPr lang="en-US" dirty="0">
                <a:solidFill>
                  <a:srgbClr val="FF0000"/>
                </a:solidFill>
              </a:rPr>
              <a:t>2.1716</a:t>
            </a:r>
            <a:r>
              <a:rPr lang="en-US" dirty="0"/>
              <a:t>. </a:t>
            </a:r>
          </a:p>
        </p:txBody>
      </p:sp>
      <p:graphicFrame>
        <p:nvGraphicFramePr>
          <p:cNvPr id="8195" name="Object 3"/>
          <p:cNvGraphicFramePr>
            <a:graphicFrameLocks noChangeAspect="1"/>
          </p:cNvGraphicFramePr>
          <p:nvPr/>
        </p:nvGraphicFramePr>
        <p:xfrm>
          <a:off x="2563504" y="2030104"/>
          <a:ext cx="1320800" cy="1016000"/>
        </p:xfrm>
        <a:graphic>
          <a:graphicData uri="http://schemas.openxmlformats.org/presentationml/2006/ole">
            <mc:AlternateContent xmlns:mc="http://schemas.openxmlformats.org/markup-compatibility/2006">
              <mc:Choice xmlns:v="urn:schemas-microsoft-com:vml" Requires="v">
                <p:oleObj spid="_x0000_s8204" name="Equation" r:id="rId3" imgW="1320480" imgH="1015920" progId="Equation.DSMT4">
                  <p:embed/>
                </p:oleObj>
              </mc:Choice>
              <mc:Fallback>
                <p:oleObj name="Equation" r:id="rId3" imgW="1320480" imgH="10159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63504" y="2030104"/>
                        <a:ext cx="13208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2914936" y="4280848"/>
          <a:ext cx="1003300" cy="292100"/>
        </p:xfrm>
        <a:graphic>
          <a:graphicData uri="http://schemas.openxmlformats.org/presentationml/2006/ole">
            <mc:AlternateContent xmlns:mc="http://schemas.openxmlformats.org/markup-compatibility/2006">
              <mc:Choice xmlns:v="urn:schemas-microsoft-com:vml" Requires="v">
                <p:oleObj spid="_x0000_s8205" name="Equation" r:id="rId5" imgW="1002960" imgH="291960" progId="Equation.DSMT4">
                  <p:embed/>
                </p:oleObj>
              </mc:Choice>
              <mc:Fallback>
                <p:oleObj name="Equation" r:id="rId5" imgW="1002960" imgH="2919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14936" y="4280848"/>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3284560" y="3200400"/>
          <a:ext cx="558800" cy="292100"/>
        </p:xfrm>
        <a:graphic>
          <a:graphicData uri="http://schemas.openxmlformats.org/presentationml/2006/ole">
            <mc:AlternateContent xmlns:mc="http://schemas.openxmlformats.org/markup-compatibility/2006">
              <mc:Choice xmlns:v="urn:schemas-microsoft-com:vml" Requires="v">
                <p:oleObj spid="_x0000_s8206" name="Equation" r:id="rId7" imgW="558720" imgH="291960" progId="Equation.DSMT4">
                  <p:embed/>
                </p:oleObj>
              </mc:Choice>
              <mc:Fallback>
                <p:oleObj name="Equation" r:id="rId7" imgW="558720" imgH="291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84560" y="32004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2549856" y="3684896"/>
          <a:ext cx="1333500" cy="406400"/>
        </p:xfrm>
        <a:graphic>
          <a:graphicData uri="http://schemas.openxmlformats.org/presentationml/2006/ole">
            <mc:AlternateContent xmlns:mc="http://schemas.openxmlformats.org/markup-compatibility/2006">
              <mc:Choice xmlns:v="urn:schemas-microsoft-com:vml" Requires="v">
                <p:oleObj spid="_x0000_s8207" name="Equation" r:id="rId9" imgW="1333440" imgH="406080" progId="Equation.DSMT4">
                  <p:embed/>
                </p:oleObj>
              </mc:Choice>
              <mc:Fallback>
                <p:oleObj name="Equation" r:id="rId9" imgW="1333440" imgH="406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49856" y="3684896"/>
                        <a:ext cx="13335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 name="Rectangle 12"/>
          <p:cNvSpPr/>
          <p:nvPr/>
        </p:nvSpPr>
        <p:spPr>
          <a:xfrm>
            <a:off x="4773304" y="4239904"/>
            <a:ext cx="1752600" cy="400110"/>
          </a:xfrm>
          <a:prstGeom prst="rect">
            <a:avLst/>
          </a:prstGeom>
        </p:spPr>
        <p:txBody>
          <a:bodyPr wrap="square">
            <a:spAutoFit/>
          </a:bodyPr>
          <a:lstStyle/>
          <a:p>
            <a:r>
              <a:rPr lang="en-US" sz="2000" dirty="0">
                <a:solidFill>
                  <a:srgbClr val="008080"/>
                </a:solidFill>
              </a:rPr>
              <a:t>actual product</a:t>
            </a:r>
          </a:p>
        </p:txBody>
      </p:sp>
      <p:cxnSp>
        <p:nvCxnSpPr>
          <p:cNvPr id="14" name="Straight Arrow Connector 13"/>
          <p:cNvCxnSpPr/>
          <p:nvPr/>
        </p:nvCxnSpPr>
        <p:spPr>
          <a:xfrm rot="10800000">
            <a:off x="4128449" y="4441208"/>
            <a:ext cx="54864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a:t>
            </a:r>
          </a:p>
        </p:txBody>
      </p:sp>
      <p:sp>
        <p:nvSpPr>
          <p:cNvPr id="3" name="Content Placeholder 2"/>
          <p:cNvSpPr>
            <a:spLocks noGrp="1"/>
          </p:cNvSpPr>
          <p:nvPr>
            <p:ph idx="1"/>
          </p:nvPr>
        </p:nvSpPr>
        <p:spPr/>
        <p:txBody>
          <a:bodyPr/>
          <a:lstStyle/>
          <a:p>
            <a:r>
              <a:rPr lang="en-US" dirty="0"/>
              <a:t>First </a:t>
            </a:r>
            <a:r>
              <a:rPr lang="en-US" b="1" dirty="0"/>
              <a:t>a.</a:t>
            </a:r>
            <a:r>
              <a:rPr lang="en-US" dirty="0"/>
              <a:t> find the product </a:t>
            </a:r>
            <a:r>
              <a:rPr lang="en-US" dirty="0">
                <a:solidFill>
                  <a:srgbClr val="0000FF"/>
                </a:solidFill>
              </a:rPr>
              <a:t>(19.9)(2.3)</a:t>
            </a:r>
            <a:r>
              <a:rPr lang="en-US" dirty="0"/>
              <a:t>; then </a:t>
            </a:r>
            <a:r>
              <a:rPr lang="en-US" b="1" dirty="0"/>
              <a:t>b.</a:t>
            </a:r>
            <a:r>
              <a:rPr lang="en-US" dirty="0"/>
              <a:t> estimate the product and use this estimation as a check. </a:t>
            </a:r>
          </a:p>
          <a:p>
            <a:r>
              <a:rPr lang="en-US" b="1" dirty="0"/>
              <a:t>Solution </a:t>
            </a:r>
          </a:p>
          <a:p>
            <a:pPr>
              <a:tabLst>
                <a:tab pos="463550" algn="l"/>
              </a:tabLst>
            </a:pPr>
            <a:r>
              <a:rPr lang="en-US" b="1" dirty="0"/>
              <a:t>a.</a:t>
            </a:r>
            <a:r>
              <a:rPr lang="en-US" dirty="0"/>
              <a:t>	Find the actual product. </a:t>
            </a:r>
          </a:p>
          <a:p>
            <a:pPr>
              <a:tabLst>
                <a:tab pos="463550" algn="l"/>
              </a:tabLst>
            </a:pPr>
            <a:endParaRPr lang="en-US" dirty="0"/>
          </a:p>
          <a:p>
            <a:pPr>
              <a:tabLst>
                <a:tab pos="463550" algn="l"/>
              </a:tabLst>
            </a:pPr>
            <a:endParaRPr lang="en-US" dirty="0"/>
          </a:p>
          <a:p>
            <a:pPr>
              <a:tabLst>
                <a:tab pos="463550" algn="l"/>
              </a:tabLst>
            </a:pPr>
            <a:endParaRPr lang="en-US" dirty="0"/>
          </a:p>
          <a:p>
            <a:pPr>
              <a:tabLst>
                <a:tab pos="463550" algn="l"/>
              </a:tabLst>
            </a:pPr>
            <a:endParaRPr lang="en-US" dirty="0"/>
          </a:p>
          <a:p>
            <a:pPr>
              <a:tabLst>
                <a:tab pos="463550" algn="l"/>
              </a:tabLst>
            </a:pPr>
            <a:endParaRPr lang="en-US" dirty="0"/>
          </a:p>
        </p:txBody>
      </p:sp>
      <p:graphicFrame>
        <p:nvGraphicFramePr>
          <p:cNvPr id="9219" name="Object 3"/>
          <p:cNvGraphicFramePr>
            <a:graphicFrameLocks noChangeAspect="1"/>
          </p:cNvGraphicFramePr>
          <p:nvPr/>
        </p:nvGraphicFramePr>
        <p:xfrm>
          <a:off x="2819400" y="3276600"/>
          <a:ext cx="1092200" cy="977900"/>
        </p:xfrm>
        <a:graphic>
          <a:graphicData uri="http://schemas.openxmlformats.org/presentationml/2006/ole">
            <mc:AlternateContent xmlns:mc="http://schemas.openxmlformats.org/markup-compatibility/2006">
              <mc:Choice xmlns:v="urn:schemas-microsoft-com:vml" Requires="v">
                <p:oleObj spid="_x0000_s9227" name="Equation" r:id="rId3" imgW="1091880" imgH="977760" progId="Equation.DSMT4">
                  <p:embed/>
                </p:oleObj>
              </mc:Choice>
              <mc:Fallback>
                <p:oleObj name="Equation" r:id="rId3" imgW="1091880" imgH="9777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3276600"/>
                        <a:ext cx="10922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3186752" y="4405952"/>
          <a:ext cx="723900" cy="381000"/>
        </p:xfrm>
        <a:graphic>
          <a:graphicData uri="http://schemas.openxmlformats.org/presentationml/2006/ole">
            <mc:AlternateContent xmlns:mc="http://schemas.openxmlformats.org/markup-compatibility/2006">
              <mc:Choice xmlns:v="urn:schemas-microsoft-com:vml" Requires="v">
                <p:oleObj spid="_x0000_s9228" name="Equation" r:id="rId5" imgW="723600" imgH="380880" progId="Equation.DSMT4">
                  <p:embed/>
                </p:oleObj>
              </mc:Choice>
              <mc:Fallback>
                <p:oleObj name="Equation" r:id="rId5" imgW="72360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86752" y="4405952"/>
                        <a:ext cx="72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805752" y="4890448"/>
          <a:ext cx="965200" cy="495300"/>
        </p:xfrm>
        <a:graphic>
          <a:graphicData uri="http://schemas.openxmlformats.org/presentationml/2006/ole">
            <mc:AlternateContent xmlns:mc="http://schemas.openxmlformats.org/markup-compatibility/2006">
              <mc:Choice xmlns:v="urn:schemas-microsoft-com:vml" Requires="v">
                <p:oleObj spid="_x0000_s9229" name="Equation" r:id="rId7" imgW="965160" imgH="495000" progId="Equation.DSMT4">
                  <p:embed/>
                </p:oleObj>
              </mc:Choice>
              <mc:Fallback>
                <p:oleObj name="Equation" r:id="rId7" imgW="965160" imgH="495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05752" y="4890448"/>
                        <a:ext cx="965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3034352" y="5548952"/>
          <a:ext cx="825500" cy="292100"/>
        </p:xfrm>
        <a:graphic>
          <a:graphicData uri="http://schemas.openxmlformats.org/presentationml/2006/ole">
            <mc:AlternateContent xmlns:mc="http://schemas.openxmlformats.org/markup-compatibility/2006">
              <mc:Choice xmlns:v="urn:schemas-microsoft-com:vml" Requires="v">
                <p:oleObj spid="_x0000_s9230" name="Equation" r:id="rId9" imgW="825480" imgH="291960" progId="Equation.DSMT4">
                  <p:embed/>
                </p:oleObj>
              </mc:Choice>
              <mc:Fallback>
                <p:oleObj name="Equation" r:id="rId9" imgW="82548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34352" y="5548952"/>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11"/>
          <p:cNvSpPr/>
          <p:nvPr/>
        </p:nvSpPr>
        <p:spPr>
          <a:xfrm>
            <a:off x="4405952" y="5486400"/>
            <a:ext cx="1905000" cy="400110"/>
          </a:xfrm>
          <a:prstGeom prst="rect">
            <a:avLst/>
          </a:prstGeom>
        </p:spPr>
        <p:txBody>
          <a:bodyPr wrap="square">
            <a:spAutoFit/>
          </a:bodyPr>
          <a:lstStyle/>
          <a:p>
            <a:r>
              <a:rPr lang="en-US" sz="2000" dirty="0">
                <a:solidFill>
                  <a:srgbClr val="008080"/>
                </a:solidFill>
              </a:rPr>
              <a:t>actual product </a:t>
            </a:r>
          </a:p>
        </p:txBody>
      </p:sp>
      <p:cxnSp>
        <p:nvCxnSpPr>
          <p:cNvPr id="13" name="Straight Arrow Connector 12"/>
          <p:cNvCxnSpPr/>
          <p:nvPr/>
        </p:nvCxnSpPr>
        <p:spPr>
          <a:xfrm rot="10800000">
            <a:off x="3935105" y="5687704"/>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(cont.)</a:t>
            </a:r>
          </a:p>
        </p:txBody>
      </p:sp>
      <p:sp>
        <p:nvSpPr>
          <p:cNvPr id="3" name="Content Placeholder 2"/>
          <p:cNvSpPr>
            <a:spLocks noGrp="1"/>
          </p:cNvSpPr>
          <p:nvPr>
            <p:ph idx="1"/>
          </p:nvPr>
        </p:nvSpPr>
        <p:spPr/>
        <p:txBody>
          <a:bodyPr/>
          <a:lstStyle/>
          <a:p>
            <a:pPr>
              <a:tabLst>
                <a:tab pos="463550" algn="l"/>
              </a:tabLst>
            </a:pPr>
            <a:r>
              <a:rPr lang="en-US" b="1" dirty="0"/>
              <a:t>b.</a:t>
            </a:r>
            <a:r>
              <a:rPr lang="en-US" dirty="0"/>
              <a:t>	Estimate the product and use this estimation to 	check that the actual product is reasonable. </a:t>
            </a:r>
          </a:p>
          <a:p>
            <a:endParaRPr lang="en-US" dirty="0"/>
          </a:p>
          <a:p>
            <a:endParaRPr lang="en-US" dirty="0"/>
          </a:p>
          <a:p>
            <a:endParaRPr lang="en-US" dirty="0"/>
          </a:p>
          <a:p>
            <a:endParaRPr lang="en-US" dirty="0"/>
          </a:p>
          <a:p>
            <a:r>
              <a:rPr lang="en-US" dirty="0"/>
              <a:t>The estimated product of </a:t>
            </a:r>
            <a:r>
              <a:rPr lang="en-US" dirty="0">
                <a:solidFill>
                  <a:srgbClr val="FF0000"/>
                </a:solidFill>
              </a:rPr>
              <a:t>40.0</a:t>
            </a:r>
            <a:r>
              <a:rPr lang="en-US" dirty="0"/>
              <a:t> indicates that the actual product is reasonable and the placement of the decimal point is correct.</a:t>
            </a:r>
          </a:p>
        </p:txBody>
      </p:sp>
      <p:graphicFrame>
        <p:nvGraphicFramePr>
          <p:cNvPr id="10243" name="Object 3"/>
          <p:cNvGraphicFramePr>
            <a:graphicFrameLocks noChangeAspect="1"/>
          </p:cNvGraphicFramePr>
          <p:nvPr/>
        </p:nvGraphicFramePr>
        <p:xfrm>
          <a:off x="2756848" y="2492992"/>
          <a:ext cx="914400" cy="977900"/>
        </p:xfrm>
        <a:graphic>
          <a:graphicData uri="http://schemas.openxmlformats.org/presentationml/2006/ole">
            <mc:AlternateContent xmlns:mc="http://schemas.openxmlformats.org/markup-compatibility/2006">
              <mc:Choice xmlns:v="urn:schemas-microsoft-com:vml" Requires="v">
                <p:oleObj spid="_x0000_s10247" name="Equation" r:id="rId3" imgW="914400" imgH="977760" progId="Equation.DSMT4">
                  <p:embed/>
                </p:oleObj>
              </mc:Choice>
              <mc:Fallback>
                <p:oleObj name="Equation" r:id="rId3" imgW="914400" imgH="9777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56848" y="2492992"/>
                        <a:ext cx="9144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3020704" y="3648692"/>
          <a:ext cx="660400" cy="292100"/>
        </p:xfrm>
        <a:graphic>
          <a:graphicData uri="http://schemas.openxmlformats.org/presentationml/2006/ole">
            <mc:AlternateContent xmlns:mc="http://schemas.openxmlformats.org/markup-compatibility/2006">
              <mc:Choice xmlns:v="urn:schemas-microsoft-com:vml" Requires="v">
                <p:oleObj spid="_x0000_s10248" name="Equation" r:id="rId5" imgW="660240" imgH="291960" progId="Equation.DSMT4">
                  <p:embed/>
                </p:oleObj>
              </mc:Choice>
              <mc:Fallback>
                <p:oleObj name="Equation" r:id="rId5" imgW="66024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0704" y="3648692"/>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11"/>
          <p:cNvSpPr/>
          <p:nvPr/>
        </p:nvSpPr>
        <p:spPr>
          <a:xfrm>
            <a:off x="4419600" y="3026392"/>
            <a:ext cx="1752600" cy="400110"/>
          </a:xfrm>
          <a:prstGeom prst="rect">
            <a:avLst/>
          </a:prstGeom>
        </p:spPr>
        <p:txBody>
          <a:bodyPr wrap="square">
            <a:spAutoFit/>
          </a:bodyPr>
          <a:lstStyle/>
          <a:p>
            <a:r>
              <a:rPr lang="en-US" sz="2000" dirty="0">
                <a:solidFill>
                  <a:srgbClr val="008080"/>
                </a:solidFill>
              </a:rPr>
              <a:t>(2.3 rounded) </a:t>
            </a:r>
          </a:p>
        </p:txBody>
      </p:sp>
      <p:sp>
        <p:nvSpPr>
          <p:cNvPr id="13" name="Rectangle 12"/>
          <p:cNvSpPr/>
          <p:nvPr/>
        </p:nvSpPr>
        <p:spPr>
          <a:xfrm>
            <a:off x="4419600" y="2514600"/>
            <a:ext cx="1981200" cy="400110"/>
          </a:xfrm>
          <a:prstGeom prst="rect">
            <a:avLst/>
          </a:prstGeom>
        </p:spPr>
        <p:txBody>
          <a:bodyPr wrap="square">
            <a:spAutoFit/>
          </a:bodyPr>
          <a:lstStyle/>
          <a:p>
            <a:r>
              <a:rPr lang="en-US" sz="2000" dirty="0">
                <a:solidFill>
                  <a:srgbClr val="008080"/>
                </a:solidFill>
              </a:rPr>
              <a:t>(19.9 rounded) </a:t>
            </a:r>
          </a:p>
        </p:txBody>
      </p:sp>
      <p:sp>
        <p:nvSpPr>
          <p:cNvPr id="14" name="Rectangle 13"/>
          <p:cNvSpPr/>
          <p:nvPr/>
        </p:nvSpPr>
        <p:spPr>
          <a:xfrm>
            <a:off x="4419600" y="3630304"/>
            <a:ext cx="1905000" cy="400110"/>
          </a:xfrm>
          <a:prstGeom prst="rect">
            <a:avLst/>
          </a:prstGeom>
        </p:spPr>
        <p:txBody>
          <a:bodyPr wrap="square">
            <a:spAutoFit/>
          </a:bodyPr>
          <a:lstStyle/>
          <a:p>
            <a:r>
              <a:rPr lang="en-US" sz="2000" dirty="0">
                <a:solidFill>
                  <a:srgbClr val="008080"/>
                </a:solidFill>
              </a:rPr>
              <a:t>actual product </a:t>
            </a:r>
          </a:p>
        </p:txBody>
      </p:sp>
      <p:cxnSp>
        <p:nvCxnSpPr>
          <p:cNvPr id="15" name="Straight Arrow Connector 14"/>
          <p:cNvCxnSpPr/>
          <p:nvPr/>
        </p:nvCxnSpPr>
        <p:spPr>
          <a:xfrm rot="10800000">
            <a:off x="3935104" y="3837296"/>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a:t>
            </a:r>
          </a:p>
        </p:txBody>
      </p:sp>
      <p:sp>
        <p:nvSpPr>
          <p:cNvPr id="3" name="Content Placeholder 2"/>
          <p:cNvSpPr>
            <a:spLocks noGrp="1"/>
          </p:cNvSpPr>
          <p:nvPr>
            <p:ph idx="1"/>
          </p:nvPr>
        </p:nvSpPr>
        <p:spPr/>
        <p:txBody>
          <a:bodyPr/>
          <a:lstStyle/>
          <a:p>
            <a:r>
              <a:rPr lang="en-US" dirty="0"/>
              <a:t>You can buy a car for </a:t>
            </a:r>
            <a:r>
              <a:rPr lang="en-US" dirty="0">
                <a:solidFill>
                  <a:srgbClr val="0000FF"/>
                </a:solidFill>
              </a:rPr>
              <a:t>$15,000 </a:t>
            </a:r>
            <a:r>
              <a:rPr lang="en-US" dirty="0"/>
              <a:t>cash or you can make a down payment of </a:t>
            </a:r>
            <a:r>
              <a:rPr lang="en-US" dirty="0">
                <a:solidFill>
                  <a:srgbClr val="0000FF"/>
                </a:solidFill>
              </a:rPr>
              <a:t>$3750 </a:t>
            </a:r>
            <a:r>
              <a:rPr lang="en-US" dirty="0"/>
              <a:t>and then pay </a:t>
            </a:r>
            <a:r>
              <a:rPr lang="en-US" dirty="0">
                <a:solidFill>
                  <a:srgbClr val="0000FF"/>
                </a:solidFill>
              </a:rPr>
              <a:t>$1093.33 </a:t>
            </a:r>
            <a:r>
              <a:rPr lang="en-US" dirty="0"/>
              <a:t>each month for 12 months. How much can you save by paying cash?</a:t>
            </a:r>
          </a:p>
          <a:p>
            <a:r>
              <a:rPr lang="en-US" b="1" dirty="0"/>
              <a:t>Solution</a:t>
            </a:r>
          </a:p>
          <a:p>
            <a:pPr>
              <a:tabLst>
                <a:tab pos="463550" algn="l"/>
              </a:tabLst>
            </a:pPr>
            <a:r>
              <a:rPr lang="en-US" b="1" dirty="0"/>
              <a:t>a.</a:t>
            </a:r>
            <a:r>
              <a:rPr lang="en-US" dirty="0"/>
              <a:t>	Find the amount paid in monthly payments by 	multiplying the amount of each payment by 12. In 	this case, judgment dictates that we use 12 and do 	not round to 10, since we do not want to lose two 	full monthly payments in our estimate.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(cont.)</a:t>
            </a:r>
          </a:p>
        </p:txBody>
      </p:sp>
      <p:sp>
        <p:nvSpPr>
          <p:cNvPr id="3" name="Content Placeholder 2"/>
          <p:cNvSpPr>
            <a:spLocks noGrp="1"/>
          </p:cNvSpPr>
          <p:nvPr>
            <p:ph idx="1"/>
          </p:nvPr>
        </p:nvSpPr>
        <p:spPr/>
        <p:txBody>
          <a:bodyPr/>
          <a:lstStyle/>
          <a:p>
            <a:r>
              <a:rPr lang="en-US" dirty="0"/>
              <a:t>(See Exercise 81 to understand what happens if 10 is used in the estimated calculations.)</a:t>
            </a:r>
          </a:p>
          <a:p>
            <a:r>
              <a:rPr lang="en-US" b="1" dirty="0"/>
              <a:t>Estimate 				</a:t>
            </a:r>
            <a:endParaRPr lang="en-US" dirty="0"/>
          </a:p>
          <a:p>
            <a:endParaRPr lang="en-US" dirty="0"/>
          </a:p>
          <a:p>
            <a:endParaRPr lang="en-US" dirty="0"/>
          </a:p>
          <a:p>
            <a:endParaRPr lang="en-US" dirty="0"/>
          </a:p>
          <a:p>
            <a:endParaRPr lang="en-US" dirty="0"/>
          </a:p>
          <a:p>
            <a:endParaRPr lang="en-US" dirty="0"/>
          </a:p>
        </p:txBody>
      </p:sp>
      <p:sp>
        <p:nvSpPr>
          <p:cNvPr id="6" name="Rectangle 5"/>
          <p:cNvSpPr/>
          <p:nvPr/>
        </p:nvSpPr>
        <p:spPr>
          <a:xfrm>
            <a:off x="1828800" y="5007592"/>
            <a:ext cx="3352800" cy="400110"/>
          </a:xfrm>
          <a:prstGeom prst="rect">
            <a:avLst/>
          </a:prstGeom>
        </p:spPr>
        <p:txBody>
          <a:bodyPr wrap="square">
            <a:spAutoFit/>
          </a:bodyPr>
          <a:lstStyle/>
          <a:p>
            <a:r>
              <a:rPr lang="en-US" sz="2000" dirty="0">
                <a:solidFill>
                  <a:srgbClr val="008080"/>
                </a:solidFill>
              </a:rPr>
              <a:t>estimated monthly payments </a:t>
            </a:r>
          </a:p>
        </p:txBody>
      </p:sp>
      <p:sp>
        <p:nvSpPr>
          <p:cNvPr id="7" name="Rectangle 6"/>
          <p:cNvSpPr/>
          <p:nvPr/>
        </p:nvSpPr>
        <p:spPr>
          <a:xfrm>
            <a:off x="6934200" y="5067300"/>
            <a:ext cx="2057400" cy="707886"/>
          </a:xfrm>
          <a:prstGeom prst="rect">
            <a:avLst/>
          </a:prstGeom>
        </p:spPr>
        <p:txBody>
          <a:bodyPr wrap="square">
            <a:spAutoFit/>
          </a:bodyPr>
          <a:lstStyle/>
          <a:p>
            <a:r>
              <a:rPr lang="en-US" sz="2000" dirty="0">
                <a:solidFill>
                  <a:srgbClr val="008080"/>
                </a:solidFill>
              </a:rPr>
              <a:t>paid in monthly </a:t>
            </a:r>
          </a:p>
          <a:p>
            <a:r>
              <a:rPr lang="en-US" sz="2000" dirty="0">
                <a:solidFill>
                  <a:srgbClr val="008080"/>
                </a:solidFill>
              </a:rPr>
              <a:t>payments </a:t>
            </a:r>
          </a:p>
        </p:txBody>
      </p:sp>
      <p:graphicFrame>
        <p:nvGraphicFramePr>
          <p:cNvPr id="11268" name="Object 4"/>
          <p:cNvGraphicFramePr>
            <a:graphicFrameLocks noChangeAspect="1"/>
          </p:cNvGraphicFramePr>
          <p:nvPr/>
        </p:nvGraphicFramePr>
        <p:xfrm>
          <a:off x="533400" y="2819400"/>
          <a:ext cx="1282700" cy="1016000"/>
        </p:xfrm>
        <a:graphic>
          <a:graphicData uri="http://schemas.openxmlformats.org/presentationml/2006/ole">
            <mc:AlternateContent xmlns:mc="http://schemas.openxmlformats.org/markup-compatibility/2006">
              <mc:Choice xmlns:v="urn:schemas-microsoft-com:vml" Requires="v">
                <p:oleObj spid="_x0000_s11284" name="Equation" r:id="rId3" imgW="1282680" imgH="1015920" progId="Equation.DSMT4">
                  <p:embed/>
                </p:oleObj>
              </mc:Choice>
              <mc:Fallback>
                <p:oleObj name="Equation" r:id="rId3" imgW="1282680" imgH="101592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819400"/>
                        <a:ext cx="12827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1080448" y="3996708"/>
          <a:ext cx="736600" cy="292100"/>
        </p:xfrm>
        <a:graphic>
          <a:graphicData uri="http://schemas.openxmlformats.org/presentationml/2006/ole">
            <mc:AlternateContent xmlns:mc="http://schemas.openxmlformats.org/markup-compatibility/2006">
              <mc:Choice xmlns:v="urn:schemas-microsoft-com:vml" Requires="v">
                <p:oleObj spid="_x0000_s11285" name="Equation" r:id="rId5" imgW="736560" imgH="291960" progId="Equation.DSMT4">
                  <p:embed/>
                </p:oleObj>
              </mc:Choice>
              <mc:Fallback>
                <p:oleObj name="Equation" r:id="rId5" imgW="736560" imgH="2919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80448" y="3996708"/>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789296" y="4460544"/>
          <a:ext cx="1028700" cy="444500"/>
        </p:xfrm>
        <a:graphic>
          <a:graphicData uri="http://schemas.openxmlformats.org/presentationml/2006/ole">
            <mc:AlternateContent xmlns:mc="http://schemas.openxmlformats.org/markup-compatibility/2006">
              <mc:Choice xmlns:v="urn:schemas-microsoft-com:vml" Requires="v">
                <p:oleObj spid="_x0000_s11286" name="Equation" r:id="rId7" imgW="1028520" imgH="444240" progId="Equation.DSMT4">
                  <p:embed/>
                </p:oleObj>
              </mc:Choice>
              <mc:Fallback>
                <p:oleObj name="Equation" r:id="rId7" imgW="1028520" imgH="4442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89296" y="4460544"/>
                        <a:ext cx="1028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601640" y="5048536"/>
          <a:ext cx="1206500" cy="368300"/>
        </p:xfrm>
        <a:graphic>
          <a:graphicData uri="http://schemas.openxmlformats.org/presentationml/2006/ole">
            <mc:AlternateContent xmlns:mc="http://schemas.openxmlformats.org/markup-compatibility/2006">
              <mc:Choice xmlns:v="urn:schemas-microsoft-com:vml" Requires="v">
                <p:oleObj spid="_x0000_s11287" name="Equation" r:id="rId9" imgW="1206360" imgH="368280" progId="Equation.DSMT4">
                  <p:embed/>
                </p:oleObj>
              </mc:Choice>
              <mc:Fallback>
                <p:oleObj name="Equation" r:id="rId9" imgW="1206360" imgH="3682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1640" y="5048536"/>
                        <a:ext cx="1206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5527344" y="2825088"/>
          <a:ext cx="1346200" cy="1016000"/>
        </p:xfrm>
        <a:graphic>
          <a:graphicData uri="http://schemas.openxmlformats.org/presentationml/2006/ole">
            <mc:AlternateContent xmlns:mc="http://schemas.openxmlformats.org/markup-compatibility/2006">
              <mc:Choice xmlns:v="urn:schemas-microsoft-com:vml" Requires="v">
                <p:oleObj spid="_x0000_s11288" name="Equation" r:id="rId11" imgW="1346040" imgH="1015920" progId="Equation.DSMT4">
                  <p:embed/>
                </p:oleObj>
              </mc:Choice>
              <mc:Fallback>
                <p:oleObj name="Equation" r:id="rId11" imgW="1346040" imgH="101592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27344" y="2825088"/>
                        <a:ext cx="13462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5736608" y="3997656"/>
          <a:ext cx="1143000" cy="292100"/>
        </p:xfrm>
        <a:graphic>
          <a:graphicData uri="http://schemas.openxmlformats.org/presentationml/2006/ole">
            <mc:AlternateContent xmlns:mc="http://schemas.openxmlformats.org/markup-compatibility/2006">
              <mc:Choice xmlns:v="urn:schemas-microsoft-com:vml" Requires="v">
                <p:oleObj spid="_x0000_s11289" name="Equation" r:id="rId13" imgW="1143000" imgH="291960" progId="Equation.DSMT4">
                  <p:embed/>
                </p:oleObj>
              </mc:Choice>
              <mc:Fallback>
                <p:oleObj name="Equation" r:id="rId13" imgW="1143000" imgH="2919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36608" y="3997656"/>
                        <a:ext cx="114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4" name="Object 10"/>
          <p:cNvGraphicFramePr>
            <a:graphicFrameLocks noChangeAspect="1"/>
          </p:cNvGraphicFramePr>
          <p:nvPr/>
        </p:nvGraphicFramePr>
        <p:xfrm>
          <a:off x="5369256" y="4482152"/>
          <a:ext cx="1524000" cy="495300"/>
        </p:xfrm>
        <a:graphic>
          <a:graphicData uri="http://schemas.openxmlformats.org/presentationml/2006/ole">
            <mc:AlternateContent xmlns:mc="http://schemas.openxmlformats.org/markup-compatibility/2006">
              <mc:Choice xmlns:v="urn:schemas-microsoft-com:vml" Requires="v">
                <p:oleObj spid="_x0000_s11290" name="Equation" r:id="rId15" imgW="1523880" imgH="495000" progId="Equation.DSMT4">
                  <p:embed/>
                </p:oleObj>
              </mc:Choice>
              <mc:Fallback>
                <p:oleObj name="Equation" r:id="rId15" imgW="1523880" imgH="49500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69256" y="4482152"/>
                        <a:ext cx="1524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5" name="Object 11"/>
          <p:cNvGraphicFramePr>
            <a:graphicFrameLocks noChangeAspect="1"/>
          </p:cNvGraphicFramePr>
          <p:nvPr/>
        </p:nvGraphicFramePr>
        <p:xfrm>
          <a:off x="5263488" y="5070144"/>
          <a:ext cx="1638300" cy="368300"/>
        </p:xfrm>
        <a:graphic>
          <a:graphicData uri="http://schemas.openxmlformats.org/presentationml/2006/ole">
            <mc:AlternateContent xmlns:mc="http://schemas.openxmlformats.org/markup-compatibility/2006">
              <mc:Choice xmlns:v="urn:schemas-microsoft-com:vml" Requires="v">
                <p:oleObj spid="_x0000_s11291" name="Equation" r:id="rId17" imgW="1638000" imgH="368280" progId="Equation.DSMT4">
                  <p:embed/>
                </p:oleObj>
              </mc:Choice>
              <mc:Fallback>
                <p:oleObj name="Equation" r:id="rId17" imgW="1638000" imgH="36828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263488" y="5070144"/>
                        <a:ext cx="1638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 name="Rectangle 13"/>
          <p:cNvSpPr/>
          <p:nvPr/>
        </p:nvSpPr>
        <p:spPr>
          <a:xfrm>
            <a:off x="5029200" y="2209800"/>
            <a:ext cx="2508892" cy="523220"/>
          </a:xfrm>
          <a:prstGeom prst="rect">
            <a:avLst/>
          </a:prstGeom>
        </p:spPr>
        <p:txBody>
          <a:bodyPr wrap="none">
            <a:spAutoFit/>
          </a:bodyPr>
          <a:lstStyle/>
          <a:p>
            <a:r>
              <a:rPr lang="en-US" sz="2800" b="1" dirty="0"/>
              <a:t>Actual Amount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27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27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27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27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lstStyle/>
          <a:p>
            <a:pPr marL="341313" indent="-341313">
              <a:buFont typeface="Courier New" pitchFamily="49" charset="0"/>
              <a:buChar char="o"/>
            </a:pPr>
            <a:r>
              <a:rPr lang="en-US" dirty="0"/>
              <a:t>Be able to multiply decimal numbers and place the decimal point correctly in the product.</a:t>
            </a:r>
          </a:p>
          <a:p>
            <a:pPr marL="341313" indent="-341313">
              <a:buFont typeface="Courier New" pitchFamily="49" charset="0"/>
              <a:buChar char="o"/>
            </a:pPr>
            <a:r>
              <a:rPr lang="en-US" dirty="0"/>
              <a:t>Be able to multiply decimal numbers mentally by powers of 10. </a:t>
            </a:r>
          </a:p>
          <a:p>
            <a:pPr marL="341313" indent="-341313">
              <a:buFont typeface="Courier New" pitchFamily="49" charset="0"/>
              <a:buChar char="o"/>
            </a:pPr>
            <a:r>
              <a:rPr lang="en-US" dirty="0"/>
              <a:t>Know how to estimate products with rounded decimal numbers.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(cont.)</a:t>
            </a:r>
          </a:p>
        </p:txBody>
      </p:sp>
      <p:sp>
        <p:nvSpPr>
          <p:cNvPr id="3" name="Content Placeholder 2"/>
          <p:cNvSpPr>
            <a:spLocks noGrp="1"/>
          </p:cNvSpPr>
          <p:nvPr>
            <p:ph idx="1"/>
          </p:nvPr>
        </p:nvSpPr>
        <p:spPr/>
        <p:txBody>
          <a:bodyPr/>
          <a:lstStyle/>
          <a:p>
            <a:pPr>
              <a:tabLst>
                <a:tab pos="463550" algn="l"/>
              </a:tabLst>
            </a:pPr>
            <a:r>
              <a:rPr lang="en-US" b="1" dirty="0"/>
              <a:t>b.</a:t>
            </a:r>
            <a:r>
              <a:rPr lang="en-US" dirty="0"/>
              <a:t>	Find the total amount paid by adding the down 	payment to the answer in part </a:t>
            </a:r>
            <a:r>
              <a:rPr lang="en-US" b="1" dirty="0"/>
              <a:t>a.</a:t>
            </a:r>
            <a:r>
              <a:rPr lang="en-US" dirty="0"/>
              <a:t> </a:t>
            </a:r>
          </a:p>
          <a:p>
            <a:pPr>
              <a:tabLst>
                <a:tab pos="463550" algn="l"/>
              </a:tabLst>
            </a:pPr>
            <a:r>
              <a:rPr lang="en-US" b="1" dirty="0"/>
              <a:t>Estimate 				</a:t>
            </a:r>
            <a:endParaRPr lang="en-US" dirty="0"/>
          </a:p>
          <a:p>
            <a:pPr>
              <a:tabLst>
                <a:tab pos="463550" algn="l"/>
              </a:tabLst>
            </a:pPr>
            <a:endParaRPr lang="en-US" dirty="0"/>
          </a:p>
          <a:p>
            <a:pPr>
              <a:tabLst>
                <a:tab pos="463550" algn="l"/>
              </a:tabLst>
            </a:pPr>
            <a:endParaRPr lang="en-US" dirty="0"/>
          </a:p>
          <a:p>
            <a:pPr>
              <a:tabLst>
                <a:tab pos="463550" algn="l"/>
              </a:tabLst>
            </a:pPr>
            <a:endParaRPr lang="en-US" dirty="0"/>
          </a:p>
          <a:p>
            <a:pPr>
              <a:tabLst>
                <a:tab pos="463550" algn="l"/>
              </a:tabLst>
            </a:pPr>
            <a:endParaRPr lang="en-US" dirty="0"/>
          </a:p>
          <a:p>
            <a:pPr>
              <a:tabLst>
                <a:tab pos="463550" algn="l"/>
              </a:tabLst>
            </a:pPr>
            <a:endParaRPr lang="en-US" dirty="0"/>
          </a:p>
        </p:txBody>
      </p:sp>
      <p:sp>
        <p:nvSpPr>
          <p:cNvPr id="6" name="Rectangle 5"/>
          <p:cNvSpPr/>
          <p:nvPr/>
        </p:nvSpPr>
        <p:spPr>
          <a:xfrm>
            <a:off x="2057400" y="2770496"/>
            <a:ext cx="2133600" cy="400110"/>
          </a:xfrm>
          <a:prstGeom prst="rect">
            <a:avLst/>
          </a:prstGeom>
        </p:spPr>
        <p:txBody>
          <a:bodyPr wrap="square">
            <a:spAutoFit/>
          </a:bodyPr>
          <a:lstStyle/>
          <a:p>
            <a:r>
              <a:rPr lang="en-US" sz="2000" dirty="0">
                <a:solidFill>
                  <a:srgbClr val="008080"/>
                </a:solidFill>
              </a:rPr>
              <a:t>down payment </a:t>
            </a:r>
          </a:p>
        </p:txBody>
      </p:sp>
      <p:sp>
        <p:nvSpPr>
          <p:cNvPr id="7" name="Rectangle 6"/>
          <p:cNvSpPr/>
          <p:nvPr/>
        </p:nvSpPr>
        <p:spPr>
          <a:xfrm>
            <a:off x="2057400" y="3366448"/>
            <a:ext cx="2209800" cy="400110"/>
          </a:xfrm>
          <a:prstGeom prst="rect">
            <a:avLst/>
          </a:prstGeom>
        </p:spPr>
        <p:txBody>
          <a:bodyPr wrap="square">
            <a:spAutoFit/>
          </a:bodyPr>
          <a:lstStyle/>
          <a:p>
            <a:r>
              <a:rPr lang="en-US" sz="2000" dirty="0">
                <a:solidFill>
                  <a:srgbClr val="008080"/>
                </a:solidFill>
              </a:rPr>
              <a:t>monthly payments </a:t>
            </a:r>
          </a:p>
        </p:txBody>
      </p:sp>
      <p:sp>
        <p:nvSpPr>
          <p:cNvPr id="8" name="Rectangle 7"/>
          <p:cNvSpPr/>
          <p:nvPr/>
        </p:nvSpPr>
        <p:spPr>
          <a:xfrm>
            <a:off x="2057400" y="3929642"/>
            <a:ext cx="1828800" cy="400110"/>
          </a:xfrm>
          <a:prstGeom prst="rect">
            <a:avLst/>
          </a:prstGeom>
        </p:spPr>
        <p:txBody>
          <a:bodyPr wrap="square">
            <a:spAutoFit/>
          </a:bodyPr>
          <a:lstStyle/>
          <a:p>
            <a:r>
              <a:rPr lang="en-US" sz="2000" dirty="0">
                <a:solidFill>
                  <a:srgbClr val="008080"/>
                </a:solidFill>
              </a:rPr>
              <a:t>estimated total </a:t>
            </a:r>
          </a:p>
        </p:txBody>
      </p:sp>
      <p:sp>
        <p:nvSpPr>
          <p:cNvPr id="9" name="Rectangle 8"/>
          <p:cNvSpPr/>
          <p:nvPr/>
        </p:nvSpPr>
        <p:spPr>
          <a:xfrm>
            <a:off x="6858000" y="2743200"/>
            <a:ext cx="2133600" cy="400110"/>
          </a:xfrm>
          <a:prstGeom prst="rect">
            <a:avLst/>
          </a:prstGeom>
        </p:spPr>
        <p:txBody>
          <a:bodyPr wrap="square">
            <a:spAutoFit/>
          </a:bodyPr>
          <a:lstStyle/>
          <a:p>
            <a:r>
              <a:rPr lang="en-US" sz="2000" dirty="0">
                <a:solidFill>
                  <a:srgbClr val="008080"/>
                </a:solidFill>
              </a:rPr>
              <a:t>down payment </a:t>
            </a:r>
          </a:p>
        </p:txBody>
      </p:sp>
      <p:sp>
        <p:nvSpPr>
          <p:cNvPr id="10" name="Rectangle 9"/>
          <p:cNvSpPr/>
          <p:nvPr/>
        </p:nvSpPr>
        <p:spPr>
          <a:xfrm>
            <a:off x="6858000" y="3339152"/>
            <a:ext cx="2209800" cy="400110"/>
          </a:xfrm>
          <a:prstGeom prst="rect">
            <a:avLst/>
          </a:prstGeom>
        </p:spPr>
        <p:txBody>
          <a:bodyPr wrap="square">
            <a:spAutoFit/>
          </a:bodyPr>
          <a:lstStyle/>
          <a:p>
            <a:r>
              <a:rPr lang="en-US" sz="2000" dirty="0">
                <a:solidFill>
                  <a:srgbClr val="008080"/>
                </a:solidFill>
              </a:rPr>
              <a:t>monthly payments </a:t>
            </a:r>
          </a:p>
        </p:txBody>
      </p:sp>
      <p:sp>
        <p:nvSpPr>
          <p:cNvPr id="11" name="Rectangle 10"/>
          <p:cNvSpPr/>
          <p:nvPr/>
        </p:nvSpPr>
        <p:spPr>
          <a:xfrm>
            <a:off x="6858000" y="3902346"/>
            <a:ext cx="1828800" cy="400110"/>
          </a:xfrm>
          <a:prstGeom prst="rect">
            <a:avLst/>
          </a:prstGeom>
        </p:spPr>
        <p:txBody>
          <a:bodyPr wrap="square">
            <a:spAutoFit/>
          </a:bodyPr>
          <a:lstStyle/>
          <a:p>
            <a:r>
              <a:rPr lang="en-US" sz="2000" dirty="0">
                <a:solidFill>
                  <a:srgbClr val="008080"/>
                </a:solidFill>
              </a:rPr>
              <a:t>total paid</a:t>
            </a:r>
          </a:p>
        </p:txBody>
      </p:sp>
      <p:graphicFrame>
        <p:nvGraphicFramePr>
          <p:cNvPr id="12292" name="Object 4"/>
          <p:cNvGraphicFramePr>
            <a:graphicFrameLocks noChangeAspect="1"/>
          </p:cNvGraphicFramePr>
          <p:nvPr/>
        </p:nvGraphicFramePr>
        <p:xfrm>
          <a:off x="732808" y="2816556"/>
          <a:ext cx="1193800" cy="419100"/>
        </p:xfrm>
        <a:graphic>
          <a:graphicData uri="http://schemas.openxmlformats.org/presentationml/2006/ole">
            <mc:AlternateContent xmlns:mc="http://schemas.openxmlformats.org/markup-compatibility/2006">
              <mc:Choice xmlns:v="urn:schemas-microsoft-com:vml" Requires="v">
                <p:oleObj spid="_x0000_s12304" name="Equation" r:id="rId3" imgW="1193760" imgH="419040" progId="Equation.DSMT4">
                  <p:embed/>
                </p:oleObj>
              </mc:Choice>
              <mc:Fallback>
                <p:oleObj name="Equation" r:id="rId3" imgW="1193760" imgH="4190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2808" y="2816556"/>
                        <a:ext cx="11938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685800" y="3352800"/>
          <a:ext cx="1295400" cy="495300"/>
        </p:xfrm>
        <a:graphic>
          <a:graphicData uri="http://schemas.openxmlformats.org/presentationml/2006/ole">
            <mc:AlternateContent xmlns:mc="http://schemas.openxmlformats.org/markup-compatibility/2006">
              <mc:Choice xmlns:v="urn:schemas-microsoft-com:vml" Requires="v">
                <p:oleObj spid="_x0000_s12305" name="Equation" r:id="rId5" imgW="1295280" imgH="495000" progId="Equation.DSMT4">
                  <p:embed/>
                </p:oleObj>
              </mc:Choice>
              <mc:Fallback>
                <p:oleObj name="Equation" r:id="rId5" imgW="1295280" imgH="4950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352800"/>
                        <a:ext cx="1295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685800" y="3962400"/>
          <a:ext cx="1219200" cy="368300"/>
        </p:xfrm>
        <a:graphic>
          <a:graphicData uri="http://schemas.openxmlformats.org/presentationml/2006/ole">
            <mc:AlternateContent xmlns:mc="http://schemas.openxmlformats.org/markup-compatibility/2006">
              <mc:Choice xmlns:v="urn:schemas-microsoft-com:vml" Requires="v">
                <p:oleObj spid="_x0000_s12306" name="Equation" r:id="rId7" imgW="1218960" imgH="368280" progId="Equation.DSMT4">
                  <p:embed/>
                </p:oleObj>
              </mc:Choice>
              <mc:Fallback>
                <p:oleObj name="Equation" r:id="rId7" imgW="1218960" imgH="3682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 y="3962400"/>
                        <a:ext cx="1219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5347648" y="2805752"/>
          <a:ext cx="1422400" cy="419100"/>
        </p:xfrm>
        <a:graphic>
          <a:graphicData uri="http://schemas.openxmlformats.org/presentationml/2006/ole">
            <mc:AlternateContent xmlns:mc="http://schemas.openxmlformats.org/markup-compatibility/2006">
              <mc:Choice xmlns:v="urn:schemas-microsoft-com:vml" Requires="v">
                <p:oleObj spid="_x0000_s12307" name="Equation" r:id="rId9" imgW="1422360" imgH="419040" progId="Equation.DSMT4">
                  <p:embed/>
                </p:oleObj>
              </mc:Choice>
              <mc:Fallback>
                <p:oleObj name="Equation" r:id="rId9" imgW="1422360" imgH="41904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47648" y="2805752"/>
                        <a:ext cx="14224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5113360" y="3331192"/>
          <a:ext cx="1663700" cy="444500"/>
        </p:xfrm>
        <a:graphic>
          <a:graphicData uri="http://schemas.openxmlformats.org/presentationml/2006/ole">
            <mc:AlternateContent xmlns:mc="http://schemas.openxmlformats.org/markup-compatibility/2006">
              <mc:Choice xmlns:v="urn:schemas-microsoft-com:vml" Requires="v">
                <p:oleObj spid="_x0000_s12308" name="Equation" r:id="rId11" imgW="1663560" imgH="444240" progId="Equation.DSMT4">
                  <p:embed/>
                </p:oleObj>
              </mc:Choice>
              <mc:Fallback>
                <p:oleObj name="Equation" r:id="rId11" imgW="1663560" imgH="44424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13360" y="3331192"/>
                        <a:ext cx="1663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5119048" y="3899848"/>
          <a:ext cx="1651000" cy="368300"/>
        </p:xfrm>
        <a:graphic>
          <a:graphicData uri="http://schemas.openxmlformats.org/presentationml/2006/ole">
            <mc:AlternateContent xmlns:mc="http://schemas.openxmlformats.org/markup-compatibility/2006">
              <mc:Choice xmlns:v="urn:schemas-microsoft-com:vml" Requires="v">
                <p:oleObj spid="_x0000_s12309" name="Equation" r:id="rId13" imgW="1650960" imgH="368280" progId="Equation.DSMT4">
                  <p:embed/>
                </p:oleObj>
              </mc:Choice>
              <mc:Fallback>
                <p:oleObj name="Equation" r:id="rId13" imgW="1650960" imgH="3682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119048" y="3899848"/>
                        <a:ext cx="1651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Rectangle 15"/>
          <p:cNvSpPr/>
          <p:nvPr/>
        </p:nvSpPr>
        <p:spPr>
          <a:xfrm>
            <a:off x="5029200" y="2209800"/>
            <a:ext cx="2508892" cy="523220"/>
          </a:xfrm>
          <a:prstGeom prst="rect">
            <a:avLst/>
          </a:prstGeom>
        </p:spPr>
        <p:txBody>
          <a:bodyPr wrap="none">
            <a:spAutoFit/>
          </a:bodyPr>
          <a:lstStyle/>
          <a:p>
            <a:r>
              <a:rPr lang="en-US" sz="2800" b="1" dirty="0"/>
              <a:t>Actual Amount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29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29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29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2297"/>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(cont.)</a:t>
            </a:r>
          </a:p>
        </p:txBody>
      </p:sp>
      <p:sp>
        <p:nvSpPr>
          <p:cNvPr id="3" name="Content Placeholder 2"/>
          <p:cNvSpPr>
            <a:spLocks noGrp="1"/>
          </p:cNvSpPr>
          <p:nvPr>
            <p:ph idx="1"/>
          </p:nvPr>
        </p:nvSpPr>
        <p:spPr/>
        <p:txBody>
          <a:bodyPr/>
          <a:lstStyle/>
          <a:p>
            <a:pPr>
              <a:tabLst>
                <a:tab pos="463550" algn="l"/>
              </a:tabLst>
            </a:pPr>
            <a:r>
              <a:rPr lang="en-US" b="1" dirty="0"/>
              <a:t>c.</a:t>
            </a:r>
            <a:r>
              <a:rPr lang="en-US" dirty="0"/>
              <a:t>	Find the savings by subtracting $15,000 (the cash 	price) from the answer to part </a:t>
            </a:r>
            <a:r>
              <a:rPr lang="en-US" b="1" dirty="0"/>
              <a:t>b.</a:t>
            </a:r>
            <a:r>
              <a:rPr lang="en-US" dirty="0"/>
              <a:t> </a:t>
            </a:r>
          </a:p>
          <a:p>
            <a:pPr>
              <a:tabLst>
                <a:tab pos="463550" algn="l"/>
              </a:tabLst>
            </a:pPr>
            <a:r>
              <a:rPr lang="en-US" b="1" dirty="0"/>
              <a:t>Estimate 				</a:t>
            </a:r>
            <a:endParaRPr lang="en-US" dirty="0"/>
          </a:p>
          <a:p>
            <a:pPr>
              <a:tabLst>
                <a:tab pos="463550" algn="l"/>
              </a:tabLst>
            </a:pPr>
            <a:endParaRPr lang="en-US" dirty="0"/>
          </a:p>
          <a:p>
            <a:pPr>
              <a:tabLst>
                <a:tab pos="463550" algn="l"/>
              </a:tabLst>
            </a:pPr>
            <a:endParaRPr lang="en-US" dirty="0"/>
          </a:p>
          <a:p>
            <a:pPr>
              <a:tabLst>
                <a:tab pos="463550" algn="l"/>
              </a:tabLst>
            </a:pPr>
            <a:endParaRPr lang="en-US" dirty="0"/>
          </a:p>
          <a:p>
            <a:endParaRPr lang="en-US" dirty="0"/>
          </a:p>
          <a:p>
            <a:r>
              <a:rPr lang="en-US" dirty="0"/>
              <a:t>The estimated $1000 saved by paying cash is reasonably close to the actual savings of </a:t>
            </a:r>
            <a:r>
              <a:rPr lang="en-US" dirty="0">
                <a:solidFill>
                  <a:srgbClr val="FF0000"/>
                </a:solidFill>
              </a:rPr>
              <a:t>$1869.96</a:t>
            </a:r>
            <a:r>
              <a:rPr lang="en-US" dirty="0"/>
              <a:t>.</a:t>
            </a:r>
          </a:p>
        </p:txBody>
      </p:sp>
      <p:sp>
        <p:nvSpPr>
          <p:cNvPr id="6" name="Rectangle 5"/>
          <p:cNvSpPr/>
          <p:nvPr/>
        </p:nvSpPr>
        <p:spPr>
          <a:xfrm>
            <a:off x="2043752" y="2895600"/>
            <a:ext cx="2133600" cy="400110"/>
          </a:xfrm>
          <a:prstGeom prst="rect">
            <a:avLst/>
          </a:prstGeom>
        </p:spPr>
        <p:txBody>
          <a:bodyPr wrap="square">
            <a:spAutoFit/>
          </a:bodyPr>
          <a:lstStyle/>
          <a:p>
            <a:r>
              <a:rPr lang="en-US" sz="2000" dirty="0">
                <a:solidFill>
                  <a:srgbClr val="008080"/>
                </a:solidFill>
              </a:rPr>
              <a:t>estimated total </a:t>
            </a:r>
          </a:p>
        </p:txBody>
      </p:sp>
      <p:sp>
        <p:nvSpPr>
          <p:cNvPr id="7" name="Rectangle 6"/>
          <p:cNvSpPr/>
          <p:nvPr/>
        </p:nvSpPr>
        <p:spPr>
          <a:xfrm>
            <a:off x="2043752" y="3491552"/>
            <a:ext cx="2209800" cy="400110"/>
          </a:xfrm>
          <a:prstGeom prst="rect">
            <a:avLst/>
          </a:prstGeom>
        </p:spPr>
        <p:txBody>
          <a:bodyPr wrap="square">
            <a:spAutoFit/>
          </a:bodyPr>
          <a:lstStyle/>
          <a:p>
            <a:r>
              <a:rPr lang="en-US" sz="2000" dirty="0">
                <a:solidFill>
                  <a:srgbClr val="008080"/>
                </a:solidFill>
              </a:rPr>
              <a:t>cash price</a:t>
            </a:r>
          </a:p>
        </p:txBody>
      </p:sp>
      <p:sp>
        <p:nvSpPr>
          <p:cNvPr id="8" name="Rectangle 7"/>
          <p:cNvSpPr/>
          <p:nvPr/>
        </p:nvSpPr>
        <p:spPr>
          <a:xfrm>
            <a:off x="2043752" y="4054746"/>
            <a:ext cx="2147248" cy="400110"/>
          </a:xfrm>
          <a:prstGeom prst="rect">
            <a:avLst/>
          </a:prstGeom>
        </p:spPr>
        <p:txBody>
          <a:bodyPr wrap="square">
            <a:spAutoFit/>
          </a:bodyPr>
          <a:lstStyle/>
          <a:p>
            <a:r>
              <a:rPr lang="en-US" sz="2000" dirty="0">
                <a:solidFill>
                  <a:srgbClr val="008080"/>
                </a:solidFill>
              </a:rPr>
              <a:t>estimated savings </a:t>
            </a:r>
          </a:p>
        </p:txBody>
      </p:sp>
      <p:sp>
        <p:nvSpPr>
          <p:cNvPr id="9" name="Rectangle 8"/>
          <p:cNvSpPr/>
          <p:nvPr/>
        </p:nvSpPr>
        <p:spPr>
          <a:xfrm>
            <a:off x="6920552" y="2895600"/>
            <a:ext cx="1385248" cy="400110"/>
          </a:xfrm>
          <a:prstGeom prst="rect">
            <a:avLst/>
          </a:prstGeom>
        </p:spPr>
        <p:txBody>
          <a:bodyPr wrap="square">
            <a:spAutoFit/>
          </a:bodyPr>
          <a:lstStyle/>
          <a:p>
            <a:r>
              <a:rPr lang="en-US" sz="2000" dirty="0">
                <a:solidFill>
                  <a:srgbClr val="008080"/>
                </a:solidFill>
              </a:rPr>
              <a:t>total paid</a:t>
            </a:r>
          </a:p>
        </p:txBody>
      </p:sp>
      <p:sp>
        <p:nvSpPr>
          <p:cNvPr id="10" name="Rectangle 9"/>
          <p:cNvSpPr/>
          <p:nvPr/>
        </p:nvSpPr>
        <p:spPr>
          <a:xfrm>
            <a:off x="6920552" y="3491552"/>
            <a:ext cx="1537648" cy="400110"/>
          </a:xfrm>
          <a:prstGeom prst="rect">
            <a:avLst/>
          </a:prstGeom>
        </p:spPr>
        <p:txBody>
          <a:bodyPr wrap="square">
            <a:spAutoFit/>
          </a:bodyPr>
          <a:lstStyle/>
          <a:p>
            <a:r>
              <a:rPr lang="en-US" sz="2000" dirty="0">
                <a:solidFill>
                  <a:srgbClr val="008080"/>
                </a:solidFill>
              </a:rPr>
              <a:t>cash price</a:t>
            </a:r>
          </a:p>
        </p:txBody>
      </p:sp>
      <p:sp>
        <p:nvSpPr>
          <p:cNvPr id="11" name="Rectangle 10"/>
          <p:cNvSpPr/>
          <p:nvPr/>
        </p:nvSpPr>
        <p:spPr>
          <a:xfrm>
            <a:off x="6920552" y="4054746"/>
            <a:ext cx="2147248" cy="707886"/>
          </a:xfrm>
          <a:prstGeom prst="rect">
            <a:avLst/>
          </a:prstGeom>
        </p:spPr>
        <p:txBody>
          <a:bodyPr wrap="square">
            <a:spAutoFit/>
          </a:bodyPr>
          <a:lstStyle/>
          <a:p>
            <a:r>
              <a:rPr lang="en-US" sz="2000">
                <a:solidFill>
                  <a:srgbClr val="008080"/>
                </a:solidFill>
              </a:rPr>
              <a:t>savings by </a:t>
            </a:r>
            <a:r>
              <a:rPr lang="en-US" sz="2000" dirty="0">
                <a:solidFill>
                  <a:srgbClr val="008080"/>
                </a:solidFill>
              </a:rPr>
              <a:t>paying cash</a:t>
            </a:r>
          </a:p>
        </p:txBody>
      </p:sp>
      <p:graphicFrame>
        <p:nvGraphicFramePr>
          <p:cNvPr id="13316" name="Object 4"/>
          <p:cNvGraphicFramePr>
            <a:graphicFrameLocks noChangeAspect="1"/>
          </p:cNvGraphicFramePr>
          <p:nvPr/>
        </p:nvGraphicFramePr>
        <p:xfrm>
          <a:off x="650544" y="2971800"/>
          <a:ext cx="1219200" cy="368300"/>
        </p:xfrm>
        <a:graphic>
          <a:graphicData uri="http://schemas.openxmlformats.org/presentationml/2006/ole">
            <mc:AlternateContent xmlns:mc="http://schemas.openxmlformats.org/markup-compatibility/2006">
              <mc:Choice xmlns:v="urn:schemas-microsoft-com:vml" Requires="v">
                <p:oleObj spid="_x0000_s13328" name="Equation" r:id="rId3" imgW="1218960" imgH="368280" progId="Equation.DSMT4">
                  <p:embed/>
                </p:oleObj>
              </mc:Choice>
              <mc:Fallback>
                <p:oleObj name="Equation" r:id="rId3" imgW="1218960" imgH="3682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0544" y="2971800"/>
                        <a:ext cx="1219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644856" y="3505200"/>
          <a:ext cx="1231900" cy="444500"/>
        </p:xfrm>
        <a:graphic>
          <a:graphicData uri="http://schemas.openxmlformats.org/presentationml/2006/ole">
            <mc:AlternateContent xmlns:mc="http://schemas.openxmlformats.org/markup-compatibility/2006">
              <mc:Choice xmlns:v="urn:schemas-microsoft-com:vml" Requires="v">
                <p:oleObj spid="_x0000_s13329" name="Equation" r:id="rId5" imgW="1231560" imgH="444240" progId="Equation.DSMT4">
                  <p:embed/>
                </p:oleObj>
              </mc:Choice>
              <mc:Fallback>
                <p:oleObj name="Equation" r:id="rId5" imgW="1231560" imgH="4442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4856" y="3505200"/>
                        <a:ext cx="1231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914400" y="4038600"/>
          <a:ext cx="977900" cy="419100"/>
        </p:xfrm>
        <a:graphic>
          <a:graphicData uri="http://schemas.openxmlformats.org/presentationml/2006/ole">
            <mc:AlternateContent xmlns:mc="http://schemas.openxmlformats.org/markup-compatibility/2006">
              <mc:Choice xmlns:v="urn:schemas-microsoft-com:vml" Requires="v">
                <p:oleObj spid="_x0000_s13330" name="Equation" r:id="rId7" imgW="977760" imgH="419040" progId="Equation.DSMT4">
                  <p:embed/>
                </p:oleObj>
              </mc:Choice>
              <mc:Fallback>
                <p:oleObj name="Equation" r:id="rId7" imgW="977760" imgH="4190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14400" y="4038600"/>
                        <a:ext cx="9779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5146344" y="2958152"/>
          <a:ext cx="1651000" cy="368300"/>
        </p:xfrm>
        <a:graphic>
          <a:graphicData uri="http://schemas.openxmlformats.org/presentationml/2006/ole">
            <mc:AlternateContent xmlns:mc="http://schemas.openxmlformats.org/markup-compatibility/2006">
              <mc:Choice xmlns:v="urn:schemas-microsoft-com:vml" Requires="v">
                <p:oleObj spid="_x0000_s13331" name="Equation" r:id="rId9" imgW="1650960" imgH="368280" progId="Equation.DSMT4">
                  <p:embed/>
                </p:oleObj>
              </mc:Choice>
              <mc:Fallback>
                <p:oleObj name="Equation" r:id="rId9" imgW="1650960" imgH="3682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46344" y="2958152"/>
                        <a:ext cx="1651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5132696" y="3499512"/>
          <a:ext cx="1676400" cy="444500"/>
        </p:xfrm>
        <a:graphic>
          <a:graphicData uri="http://schemas.openxmlformats.org/presentationml/2006/ole">
            <mc:AlternateContent xmlns:mc="http://schemas.openxmlformats.org/markup-compatibility/2006">
              <mc:Choice xmlns:v="urn:schemas-microsoft-com:vml" Requires="v">
                <p:oleObj spid="_x0000_s13332" name="Equation" r:id="rId11" imgW="1676160" imgH="444240" progId="Equation.DSMT4">
                  <p:embed/>
                </p:oleObj>
              </mc:Choice>
              <mc:Fallback>
                <p:oleObj name="Equation" r:id="rId11" imgW="1676160" imgH="44424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32696" y="3499512"/>
                        <a:ext cx="1676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5410200" y="4038600"/>
          <a:ext cx="1409700" cy="419100"/>
        </p:xfrm>
        <a:graphic>
          <a:graphicData uri="http://schemas.openxmlformats.org/presentationml/2006/ole">
            <mc:AlternateContent xmlns:mc="http://schemas.openxmlformats.org/markup-compatibility/2006">
              <mc:Choice xmlns:v="urn:schemas-microsoft-com:vml" Requires="v">
                <p:oleObj spid="_x0000_s13333" name="Equation" r:id="rId13" imgW="1409400" imgH="419040" progId="Equation.DSMT4">
                  <p:embed/>
                </p:oleObj>
              </mc:Choice>
              <mc:Fallback>
                <p:oleObj name="Equation" r:id="rId13" imgW="1409400" imgH="41904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10200" y="4038600"/>
                        <a:ext cx="14097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Rectangle 15"/>
          <p:cNvSpPr/>
          <p:nvPr/>
        </p:nvSpPr>
        <p:spPr>
          <a:xfrm>
            <a:off x="5029200" y="2209800"/>
            <a:ext cx="2508892" cy="523220"/>
          </a:xfrm>
          <a:prstGeom prst="rect">
            <a:avLst/>
          </a:prstGeom>
        </p:spPr>
        <p:txBody>
          <a:bodyPr wrap="none">
            <a:spAutoFit/>
          </a:bodyPr>
          <a:lstStyle/>
          <a:p>
            <a:r>
              <a:rPr lang="en-US" sz="2800" b="1" dirty="0"/>
              <a:t>Actual Amount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3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32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332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a:t>
            </a:r>
          </a:p>
        </p:txBody>
      </p:sp>
      <p:sp>
        <p:nvSpPr>
          <p:cNvPr id="5" name="Content Placeholder 4"/>
          <p:cNvSpPr>
            <a:spLocks noGrp="1"/>
          </p:cNvSpPr>
          <p:nvPr>
            <p:ph idx="1"/>
          </p:nvPr>
        </p:nvSpPr>
        <p:spPr>
          <a:xfrm>
            <a:off x="457200" y="1280160"/>
            <a:ext cx="8229600" cy="2834640"/>
          </a:xfrm>
          <a:solidFill>
            <a:srgbClr val="FFFFCC"/>
          </a:solidFill>
          <a:ln w="28575">
            <a:solidFill>
              <a:srgbClr val="000000"/>
            </a:solidFill>
          </a:ln>
        </p:spPr>
        <p:txBody>
          <a:bodyPr>
            <a:normAutofit/>
          </a:bodyPr>
          <a:lstStyle/>
          <a:p>
            <a:r>
              <a:rPr lang="en-US" dirty="0">
                <a:solidFill>
                  <a:srgbClr val="000000"/>
                </a:solidFill>
              </a:rPr>
              <a:t>Multiply the following.</a:t>
            </a:r>
          </a:p>
          <a:p>
            <a:endParaRPr lang="en-US" dirty="0">
              <a:solidFill>
                <a:srgbClr val="000000"/>
              </a:solidFill>
            </a:endParaRPr>
          </a:p>
          <a:p>
            <a:endParaRPr lang="en-US" dirty="0">
              <a:solidFill>
                <a:srgbClr val="000000"/>
              </a:solidFill>
            </a:endParaRPr>
          </a:p>
          <a:p>
            <a:endParaRPr lang="en-US" sz="1000" dirty="0">
              <a:solidFill>
                <a:srgbClr val="000000"/>
              </a:solidFill>
            </a:endParaRPr>
          </a:p>
          <a:p>
            <a:r>
              <a:rPr lang="en-US" dirty="0">
                <a:solidFill>
                  <a:srgbClr val="000000"/>
                </a:solidFill>
              </a:rPr>
              <a:t>Perform the following conversions.</a:t>
            </a:r>
          </a:p>
          <a:p>
            <a:pPr>
              <a:tabLst>
                <a:tab pos="573088" algn="l"/>
              </a:tabLst>
            </a:pPr>
            <a:r>
              <a:rPr lang="en-US" b="1" dirty="0">
                <a:solidFill>
                  <a:srgbClr val="000000"/>
                </a:solidFill>
              </a:rPr>
              <a:t>5.</a:t>
            </a:r>
            <a:r>
              <a:rPr lang="en-US" dirty="0">
                <a:solidFill>
                  <a:srgbClr val="000000"/>
                </a:solidFill>
              </a:rPr>
              <a:t>	8930 m = ______ mm       </a:t>
            </a:r>
            <a:r>
              <a:rPr lang="en-US" b="1" dirty="0">
                <a:solidFill>
                  <a:srgbClr val="000000"/>
                </a:solidFill>
              </a:rPr>
              <a:t>6.   </a:t>
            </a:r>
            <a:r>
              <a:rPr lang="en-US" dirty="0">
                <a:solidFill>
                  <a:srgbClr val="000000"/>
                </a:solidFill>
              </a:rPr>
              <a:t>7.002 dm ______ mm</a:t>
            </a:r>
          </a:p>
          <a:p>
            <a:endParaRPr lang="en-US" b="1" dirty="0">
              <a:solidFill>
                <a:srgbClr val="000000"/>
              </a:solidFill>
            </a:endParaRPr>
          </a:p>
        </p:txBody>
      </p:sp>
      <p:graphicFrame>
        <p:nvGraphicFramePr>
          <p:cNvPr id="7" name="Object 6"/>
          <p:cNvGraphicFramePr>
            <a:graphicFrameLocks noChangeAspect="1"/>
          </p:cNvGraphicFramePr>
          <p:nvPr/>
        </p:nvGraphicFramePr>
        <p:xfrm>
          <a:off x="682810" y="1905000"/>
          <a:ext cx="6578600" cy="965200"/>
        </p:xfrm>
        <a:graphic>
          <a:graphicData uri="http://schemas.openxmlformats.org/presentationml/2006/ole">
            <mc:AlternateContent xmlns:mc="http://schemas.openxmlformats.org/markup-compatibility/2006">
              <mc:Choice xmlns:v="urn:schemas-microsoft-com:vml" Requires="v">
                <p:oleObj spid="_x0000_s14340" name="Equation" r:id="rId3" imgW="6578280" imgH="965160" progId="Equation.DSMT4">
                  <p:embed/>
                </p:oleObj>
              </mc:Choice>
              <mc:Fallback>
                <p:oleObj name="Equation" r:id="rId3" imgW="6578280" imgH="96516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2810" y="1905000"/>
                        <a:ext cx="6578600" cy="965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 Answers</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99009" name="Object 4"/>
          <p:cNvGraphicFramePr>
            <a:graphicFrameLocks noChangeAspect="1"/>
          </p:cNvGraphicFramePr>
          <p:nvPr/>
        </p:nvGraphicFramePr>
        <p:xfrm>
          <a:off x="548640" y="1447800"/>
          <a:ext cx="7035800" cy="1955800"/>
        </p:xfrm>
        <a:graphic>
          <a:graphicData uri="http://schemas.openxmlformats.org/presentationml/2006/ole">
            <mc:AlternateContent xmlns:mc="http://schemas.openxmlformats.org/markup-compatibility/2006">
              <mc:Choice xmlns:v="urn:schemas-microsoft-com:vml" Requires="v">
                <p:oleObj spid="_x0000_s15364" name="Equation" r:id="rId3" imgW="7035800" imgH="1955800" progId="Equation.DSMT4">
                  <p:embed/>
                </p:oleObj>
              </mc:Choice>
              <mc:Fallback>
                <p:oleObj name="Equation" r:id="rId3" imgW="7035800" imgH="19558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447800"/>
                        <a:ext cx="7035800" cy="195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Multiplying Decimal Numbers</a:t>
            </a:r>
          </a:p>
        </p:txBody>
      </p:sp>
      <p:sp>
        <p:nvSpPr>
          <p:cNvPr id="6" name="Content Placeholder 2"/>
          <p:cNvSpPr>
            <a:spLocks noGrp="1"/>
          </p:cNvSpPr>
          <p:nvPr>
            <p:ph idx="1"/>
          </p:nvPr>
        </p:nvSpPr>
        <p:spPr>
          <a:xfrm>
            <a:off x="457200" y="1280160"/>
            <a:ext cx="8229600" cy="3825240"/>
          </a:xfrm>
          <a:solidFill>
            <a:srgbClr val="FFFFCC"/>
          </a:solidFill>
          <a:ln w="28575">
            <a:solidFill>
              <a:srgbClr val="000000"/>
            </a:solidFill>
          </a:ln>
        </p:spPr>
        <p:txBody>
          <a:bodyPr/>
          <a:lstStyle/>
          <a:p>
            <a:pPr algn="ctr"/>
            <a:r>
              <a:rPr lang="en-US" b="1" dirty="0">
                <a:solidFill>
                  <a:srgbClr val="000000"/>
                </a:solidFill>
              </a:rPr>
              <a:t>To Multiply Decimal Numbers</a:t>
            </a:r>
          </a:p>
          <a:p>
            <a:pPr>
              <a:tabLst>
                <a:tab pos="463550" algn="l"/>
              </a:tabLst>
            </a:pPr>
            <a:r>
              <a:rPr lang="en-US" b="1" dirty="0">
                <a:solidFill>
                  <a:srgbClr val="000000"/>
                </a:solidFill>
              </a:rPr>
              <a:t>1.</a:t>
            </a:r>
            <a:r>
              <a:rPr lang="en-US" dirty="0">
                <a:solidFill>
                  <a:srgbClr val="000000"/>
                </a:solidFill>
              </a:rPr>
              <a:t>	Multiply the two numbers as if they were whole 	numbers. </a:t>
            </a:r>
          </a:p>
          <a:p>
            <a:pPr>
              <a:tabLst>
                <a:tab pos="463550" algn="l"/>
              </a:tabLst>
            </a:pPr>
            <a:r>
              <a:rPr lang="en-US" b="1" dirty="0">
                <a:solidFill>
                  <a:srgbClr val="000000"/>
                </a:solidFill>
              </a:rPr>
              <a:t>2.</a:t>
            </a:r>
            <a:r>
              <a:rPr lang="en-US" dirty="0">
                <a:solidFill>
                  <a:srgbClr val="000000"/>
                </a:solidFill>
              </a:rPr>
              <a:t>	Count the total number of places to the right of the 	decimal points in both numbers being multiplied. </a:t>
            </a:r>
          </a:p>
          <a:p>
            <a:pPr>
              <a:tabLst>
                <a:tab pos="463550" algn="l"/>
              </a:tabLst>
            </a:pPr>
            <a:r>
              <a:rPr lang="en-US" b="1" dirty="0">
                <a:solidFill>
                  <a:srgbClr val="000000"/>
                </a:solidFill>
              </a:rPr>
              <a:t>3.</a:t>
            </a:r>
            <a:r>
              <a:rPr lang="en-US" dirty="0">
                <a:solidFill>
                  <a:srgbClr val="000000"/>
                </a:solidFill>
              </a:rPr>
              <a:t>	Place the decimal point in the product so that the 	number of places to the right of it is the same as 	that found in Step 2.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a:t>
            </a:r>
          </a:p>
        </p:txBody>
      </p:sp>
      <p:sp>
        <p:nvSpPr>
          <p:cNvPr id="3" name="Content Placeholder 2"/>
          <p:cNvSpPr>
            <a:spLocks noGrp="1"/>
          </p:cNvSpPr>
          <p:nvPr>
            <p:ph idx="1"/>
          </p:nvPr>
        </p:nvSpPr>
        <p:spPr/>
        <p:txBody>
          <a:bodyPr/>
          <a:lstStyle/>
          <a:p>
            <a:pPr>
              <a:tabLst>
                <a:tab pos="463550" algn="l"/>
              </a:tabLst>
            </a:pPr>
            <a:r>
              <a:rPr lang="en-US" dirty="0"/>
              <a:t>Multiply: </a:t>
            </a:r>
          </a:p>
          <a:p>
            <a:pPr>
              <a:lnSpc>
                <a:spcPct val="150000"/>
              </a:lnSpc>
              <a:tabLst>
                <a:tab pos="463550" algn="l"/>
              </a:tabLst>
            </a:pPr>
            <a:r>
              <a:rPr lang="en-US" b="1" dirty="0"/>
              <a:t>Solution</a:t>
            </a:r>
          </a:p>
        </p:txBody>
      </p:sp>
      <p:graphicFrame>
        <p:nvGraphicFramePr>
          <p:cNvPr id="13" name="Object 12"/>
          <p:cNvGraphicFramePr>
            <a:graphicFrameLocks noChangeAspect="1"/>
          </p:cNvGraphicFramePr>
          <p:nvPr>
            <p:extLst>
              <p:ext uri="{D42A27DB-BD31-4B8C-83A1-F6EECF244321}">
                <p14:modId xmlns:p14="http://schemas.microsoft.com/office/powerpoint/2010/main" val="4251876395"/>
              </p:ext>
            </p:extLst>
          </p:nvPr>
        </p:nvGraphicFramePr>
        <p:xfrm>
          <a:off x="1924050" y="1413933"/>
          <a:ext cx="1612900" cy="292100"/>
        </p:xfrm>
        <a:graphic>
          <a:graphicData uri="http://schemas.openxmlformats.org/presentationml/2006/ole">
            <mc:AlternateContent xmlns:mc="http://schemas.openxmlformats.org/markup-compatibility/2006">
              <mc:Choice xmlns:v="urn:schemas-microsoft-com:vml" Requires="v">
                <p:oleObj spid="_x0000_s1047" name="Equation" r:id="rId3" imgW="1612800" imgH="291960" progId="Equation.DSMT4">
                  <p:embed/>
                </p:oleObj>
              </mc:Choice>
              <mc:Fallback>
                <p:oleObj name="Equation" r:id="rId3" imgW="1612800" imgH="291960" progId="Equation.DSMT4">
                  <p:embed/>
                  <p:pic>
                    <p:nvPicPr>
                      <p:cNvPr id="0" name="Object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24050" y="1413933"/>
                        <a:ext cx="1612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 name="Straight Arrow Connector 11"/>
          <p:cNvCxnSpPr/>
          <p:nvPr/>
        </p:nvCxnSpPr>
        <p:spPr>
          <a:xfrm rot="10800000">
            <a:off x="3686032" y="2803239"/>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10800000">
            <a:off x="3713328" y="3336639"/>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10800000">
            <a:off x="3713328" y="4991431"/>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029" name="Object 5"/>
          <p:cNvGraphicFramePr>
            <a:graphicFrameLocks noChangeAspect="1"/>
          </p:cNvGraphicFramePr>
          <p:nvPr/>
        </p:nvGraphicFramePr>
        <p:xfrm>
          <a:off x="2201840" y="2645392"/>
          <a:ext cx="1384300" cy="901700"/>
        </p:xfrm>
        <a:graphic>
          <a:graphicData uri="http://schemas.openxmlformats.org/presentationml/2006/ole">
            <mc:AlternateContent xmlns:mc="http://schemas.openxmlformats.org/markup-compatibility/2006">
              <mc:Choice xmlns:v="urn:schemas-microsoft-com:vml" Requires="v">
                <p:oleObj spid="_x0000_s1048" name="Equation" r:id="rId5" imgW="1384200" imgH="901440" progId="Equation.DSMT4">
                  <p:embed/>
                </p:oleObj>
              </mc:Choice>
              <mc:Fallback>
                <p:oleObj name="Equation" r:id="rId5" imgW="1384200" imgH="9014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1840" y="2645392"/>
                        <a:ext cx="1384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2348552" y="4863152"/>
          <a:ext cx="1168400" cy="292100"/>
        </p:xfrm>
        <a:graphic>
          <a:graphicData uri="http://schemas.openxmlformats.org/presentationml/2006/ole">
            <mc:AlternateContent xmlns:mc="http://schemas.openxmlformats.org/markup-compatibility/2006">
              <mc:Choice xmlns:v="urn:schemas-microsoft-com:vml" Requires="v">
                <p:oleObj spid="_x0000_s1049" name="Equation" r:id="rId7" imgW="1168200" imgH="291960" progId="Equation.DSMT4">
                  <p:embed/>
                </p:oleObj>
              </mc:Choice>
              <mc:Fallback>
                <p:oleObj name="Equation" r:id="rId7" imgW="1168200" imgH="29196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48552" y="4863152"/>
                        <a:ext cx="1168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4370696" y="2694296"/>
          <a:ext cx="889000" cy="304800"/>
        </p:xfrm>
        <a:graphic>
          <a:graphicData uri="http://schemas.openxmlformats.org/presentationml/2006/ole">
            <mc:AlternateContent xmlns:mc="http://schemas.openxmlformats.org/markup-compatibility/2006">
              <mc:Choice xmlns:v="urn:schemas-microsoft-com:vml" Requires="v">
                <p:oleObj spid="_x0000_s1050" name="Equation" r:id="rId9" imgW="888840" imgH="304560" progId="Equation.DSMT4">
                  <p:embed/>
                </p:oleObj>
              </mc:Choice>
              <mc:Fallback>
                <p:oleObj name="Equation" r:id="rId9" imgW="888840" imgH="30456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70696" y="2694296"/>
                        <a:ext cx="889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4329752" y="3243616"/>
          <a:ext cx="825500" cy="304800"/>
        </p:xfrm>
        <a:graphic>
          <a:graphicData uri="http://schemas.openxmlformats.org/presentationml/2006/ole">
            <mc:AlternateContent xmlns:mc="http://schemas.openxmlformats.org/markup-compatibility/2006">
              <mc:Choice xmlns:v="urn:schemas-microsoft-com:vml" Requires="v">
                <p:oleObj spid="_x0000_s1051" name="Equation" r:id="rId11" imgW="825480" imgH="304560" progId="Equation.DSMT4">
                  <p:embed/>
                </p:oleObj>
              </mc:Choice>
              <mc:Fallback>
                <p:oleObj name="Equation" r:id="rId11" imgW="825480" imgH="30456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29752" y="3243616"/>
                        <a:ext cx="825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5448300" y="2944504"/>
          <a:ext cx="1409700" cy="304800"/>
        </p:xfrm>
        <a:graphic>
          <a:graphicData uri="http://schemas.openxmlformats.org/presentationml/2006/ole">
            <mc:AlternateContent xmlns:mc="http://schemas.openxmlformats.org/markup-compatibility/2006">
              <mc:Choice xmlns:v="urn:schemas-microsoft-com:vml" Requires="v">
                <p:oleObj spid="_x0000_s1052" name="Equation" r:id="rId13" imgW="1409400" imgH="304560" progId="Equation.DSMT4">
                  <p:embed/>
                </p:oleObj>
              </mc:Choice>
              <mc:Fallback>
                <p:oleObj name="Equation" r:id="rId13" imgW="1409400" imgH="30456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48300" y="2944504"/>
                        <a:ext cx="14097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5" name="Object 11"/>
          <p:cNvGraphicFramePr>
            <a:graphicFrameLocks noChangeAspect="1"/>
          </p:cNvGraphicFramePr>
          <p:nvPr/>
        </p:nvGraphicFramePr>
        <p:xfrm>
          <a:off x="5110140" y="2508912"/>
          <a:ext cx="292100" cy="1130300"/>
        </p:xfrm>
        <a:graphic>
          <a:graphicData uri="http://schemas.openxmlformats.org/presentationml/2006/ole">
            <mc:AlternateContent xmlns:mc="http://schemas.openxmlformats.org/markup-compatibility/2006">
              <mc:Choice xmlns:v="urn:schemas-microsoft-com:vml" Requires="v">
                <p:oleObj spid="_x0000_s1053" name="Equation" r:id="rId15" imgW="291960" imgH="1130040" progId="Equation.DSMT4">
                  <p:embed/>
                </p:oleObj>
              </mc:Choice>
              <mc:Fallback>
                <p:oleObj name="Equation" r:id="rId15" imgW="291960" imgH="113004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110140" y="2508912"/>
                        <a:ext cx="2921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 name="Rectangle 18"/>
          <p:cNvSpPr/>
          <p:nvPr/>
        </p:nvSpPr>
        <p:spPr>
          <a:xfrm>
            <a:off x="4287672" y="4784439"/>
            <a:ext cx="2667000" cy="400110"/>
          </a:xfrm>
          <a:prstGeom prst="rect">
            <a:avLst/>
          </a:prstGeom>
        </p:spPr>
        <p:txBody>
          <a:bodyPr wrap="square">
            <a:spAutoFit/>
          </a:bodyPr>
          <a:lstStyle/>
          <a:p>
            <a:r>
              <a:rPr lang="en-US" sz="2000" dirty="0">
                <a:solidFill>
                  <a:srgbClr val="008080"/>
                </a:solidFill>
              </a:rPr>
              <a:t>4 places in the product </a:t>
            </a:r>
          </a:p>
        </p:txBody>
      </p:sp>
      <p:graphicFrame>
        <p:nvGraphicFramePr>
          <p:cNvPr id="1036" name="Object 12"/>
          <p:cNvGraphicFramePr>
            <a:graphicFrameLocks noChangeAspect="1"/>
          </p:cNvGraphicFramePr>
          <p:nvPr/>
        </p:nvGraphicFramePr>
        <p:xfrm>
          <a:off x="2808642" y="3680164"/>
          <a:ext cx="723900" cy="292100"/>
        </p:xfrm>
        <a:graphic>
          <a:graphicData uri="http://schemas.openxmlformats.org/presentationml/2006/ole">
            <mc:AlternateContent xmlns:mc="http://schemas.openxmlformats.org/markup-compatibility/2006">
              <mc:Choice xmlns:v="urn:schemas-microsoft-com:vml" Requires="v">
                <p:oleObj spid="_x0000_s1054" name="Equation" r:id="rId17" imgW="723600" imgH="291960" progId="Equation.DSMT4">
                  <p:embed/>
                </p:oleObj>
              </mc:Choice>
              <mc:Fallback>
                <p:oleObj name="Equation" r:id="rId17" imgW="723600" imgH="29196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808642" y="3680164"/>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7" name="Object 13"/>
          <p:cNvGraphicFramePr>
            <a:graphicFrameLocks noChangeAspect="1"/>
          </p:cNvGraphicFramePr>
          <p:nvPr/>
        </p:nvGraphicFramePr>
        <p:xfrm>
          <a:off x="2275242" y="4180242"/>
          <a:ext cx="1244600" cy="495300"/>
        </p:xfrm>
        <a:graphic>
          <a:graphicData uri="http://schemas.openxmlformats.org/presentationml/2006/ole">
            <mc:AlternateContent xmlns:mc="http://schemas.openxmlformats.org/markup-compatibility/2006">
              <mc:Choice xmlns:v="urn:schemas-microsoft-com:vml" Requires="v">
                <p:oleObj spid="_x0000_s1055" name="Equation" r:id="rId19" imgW="1244520" imgH="495000" progId="Equation.DSMT4">
                  <p:embed/>
                </p:oleObj>
              </mc:Choice>
              <mc:Fallback>
                <p:oleObj name="Equation" r:id="rId19" imgW="1244520" imgH="49500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275242" y="4180242"/>
                        <a:ext cx="1244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3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3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3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3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3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3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3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a:t>
            </a:r>
          </a:p>
        </p:txBody>
      </p:sp>
      <p:sp>
        <p:nvSpPr>
          <p:cNvPr id="3" name="Content Placeholder 2"/>
          <p:cNvSpPr>
            <a:spLocks noGrp="1"/>
          </p:cNvSpPr>
          <p:nvPr>
            <p:ph idx="1"/>
          </p:nvPr>
        </p:nvSpPr>
        <p:spPr/>
        <p:txBody>
          <a:bodyPr/>
          <a:lstStyle/>
          <a:p>
            <a:r>
              <a:rPr lang="en-US" dirty="0"/>
              <a:t>Multiply:</a:t>
            </a:r>
            <a:endParaRPr lang="en-US" dirty="0">
              <a:solidFill>
                <a:srgbClr val="000099"/>
              </a:solidFill>
            </a:endParaRPr>
          </a:p>
          <a:p>
            <a:pPr>
              <a:lnSpc>
                <a:spcPct val="150000"/>
              </a:lnSpc>
            </a:pPr>
            <a:r>
              <a:rPr lang="en-US" b="1" dirty="0"/>
              <a:t>Solution</a:t>
            </a:r>
          </a:p>
          <a:p>
            <a:endParaRPr lang="en-US" b="1" dirty="0"/>
          </a:p>
          <a:p>
            <a:endParaRPr lang="en-US" b="1" dirty="0"/>
          </a:p>
          <a:p>
            <a:endParaRPr lang="en-US" b="1" dirty="0"/>
          </a:p>
          <a:p>
            <a:endParaRPr lang="en-US" b="1" dirty="0"/>
          </a:p>
          <a:p>
            <a:endParaRPr lang="en-US" b="1" dirty="0"/>
          </a:p>
          <a:p>
            <a:endParaRPr lang="en-US" b="1" dirty="0"/>
          </a:p>
        </p:txBody>
      </p:sp>
      <p:graphicFrame>
        <p:nvGraphicFramePr>
          <p:cNvPr id="7" name="Object 6"/>
          <p:cNvGraphicFramePr>
            <a:graphicFrameLocks noChangeAspect="1"/>
          </p:cNvGraphicFramePr>
          <p:nvPr>
            <p:extLst>
              <p:ext uri="{D42A27DB-BD31-4B8C-83A1-F6EECF244321}">
                <p14:modId xmlns:p14="http://schemas.microsoft.com/office/powerpoint/2010/main" val="4012390229"/>
              </p:ext>
            </p:extLst>
          </p:nvPr>
        </p:nvGraphicFramePr>
        <p:xfrm>
          <a:off x="1924050" y="1413933"/>
          <a:ext cx="1600200" cy="292100"/>
        </p:xfrm>
        <a:graphic>
          <a:graphicData uri="http://schemas.openxmlformats.org/presentationml/2006/ole">
            <mc:AlternateContent xmlns:mc="http://schemas.openxmlformats.org/markup-compatibility/2006">
              <mc:Choice xmlns:v="urn:schemas-microsoft-com:vml" Requires="v">
                <p:oleObj spid="_x0000_s2075" name="Equation" r:id="rId3" imgW="1600200" imgH="291960" progId="Equation.DSMT4">
                  <p:embed/>
                </p:oleObj>
              </mc:Choice>
              <mc:Fallback>
                <p:oleObj name="Equation" r:id="rId3" imgW="1600200" imgH="291960" progId="Equation.DSMT4">
                  <p:embed/>
                  <p:pic>
                    <p:nvPicPr>
                      <p:cNvPr id="0" name="Object 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24050" y="1413933"/>
                        <a:ext cx="1600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4" name="Object 6"/>
          <p:cNvGraphicFramePr>
            <a:graphicFrameLocks noChangeAspect="1"/>
          </p:cNvGraphicFramePr>
          <p:nvPr/>
        </p:nvGraphicFramePr>
        <p:xfrm>
          <a:off x="2492992" y="2569192"/>
          <a:ext cx="1092200" cy="901700"/>
        </p:xfrm>
        <a:graphic>
          <a:graphicData uri="http://schemas.openxmlformats.org/presentationml/2006/ole">
            <mc:AlternateContent xmlns:mc="http://schemas.openxmlformats.org/markup-compatibility/2006">
              <mc:Choice xmlns:v="urn:schemas-microsoft-com:vml" Requires="v">
                <p:oleObj spid="_x0000_s2076" name="Equation" r:id="rId5" imgW="1091880" imgH="901440" progId="Equation.DSMT4">
                  <p:embed/>
                </p:oleObj>
              </mc:Choice>
              <mc:Fallback>
                <p:oleObj name="Equation" r:id="rId5" imgW="1091880" imgH="90144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92992" y="2569192"/>
                        <a:ext cx="1092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2680648" y="3635992"/>
          <a:ext cx="863600" cy="381000"/>
        </p:xfrm>
        <a:graphic>
          <a:graphicData uri="http://schemas.openxmlformats.org/presentationml/2006/ole">
            <mc:AlternateContent xmlns:mc="http://schemas.openxmlformats.org/markup-compatibility/2006">
              <mc:Choice xmlns:v="urn:schemas-microsoft-com:vml" Requires="v">
                <p:oleObj spid="_x0000_s2077" name="Equation" r:id="rId7" imgW="863280" imgH="380880" progId="Equation.DSMT4">
                  <p:embed/>
                </p:oleObj>
              </mc:Choice>
              <mc:Fallback>
                <p:oleObj name="Equation" r:id="rId7" imgW="863280" imgH="3808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80648" y="3635992"/>
                        <a:ext cx="863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2680648" y="4169392"/>
          <a:ext cx="698500" cy="381000"/>
        </p:xfrm>
        <a:graphic>
          <a:graphicData uri="http://schemas.openxmlformats.org/presentationml/2006/ole">
            <mc:AlternateContent xmlns:mc="http://schemas.openxmlformats.org/markup-compatibility/2006">
              <mc:Choice xmlns:v="urn:schemas-microsoft-com:vml" Requires="v">
                <p:oleObj spid="_x0000_s2078" name="Equation" r:id="rId9" imgW="698400" imgH="380880" progId="Equation.DSMT4">
                  <p:embed/>
                </p:oleObj>
              </mc:Choice>
              <mc:Fallback>
                <p:oleObj name="Equation" r:id="rId9" imgW="698400" imgH="3808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80648" y="4169392"/>
                        <a:ext cx="698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2473656" y="4642512"/>
          <a:ext cx="965200" cy="406400"/>
        </p:xfrm>
        <a:graphic>
          <a:graphicData uri="http://schemas.openxmlformats.org/presentationml/2006/ole">
            <mc:AlternateContent xmlns:mc="http://schemas.openxmlformats.org/markup-compatibility/2006">
              <mc:Choice xmlns:v="urn:schemas-microsoft-com:vml" Requires="v">
                <p:oleObj spid="_x0000_s2079" name="Equation" r:id="rId11" imgW="965160" imgH="406080" progId="Equation.DSMT4">
                  <p:embed/>
                </p:oleObj>
              </mc:Choice>
              <mc:Fallback>
                <p:oleObj name="Equation" r:id="rId11" imgW="965160" imgH="406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73656" y="4642512"/>
                        <a:ext cx="965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2514600" y="5244152"/>
          <a:ext cx="1016000" cy="292100"/>
        </p:xfrm>
        <a:graphic>
          <a:graphicData uri="http://schemas.openxmlformats.org/presentationml/2006/ole">
            <mc:AlternateContent xmlns:mc="http://schemas.openxmlformats.org/markup-compatibility/2006">
              <mc:Choice xmlns:v="urn:schemas-microsoft-com:vml" Requires="v">
                <p:oleObj spid="_x0000_s2080" name="Equation" r:id="rId13" imgW="1015920" imgH="291960" progId="Equation.DSMT4">
                  <p:embed/>
                </p:oleObj>
              </mc:Choice>
              <mc:Fallback>
                <p:oleObj name="Equation" r:id="rId13" imgW="1015920" imgH="29196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14600" y="5244152"/>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4257344" y="2569192"/>
          <a:ext cx="889000" cy="304800"/>
        </p:xfrm>
        <a:graphic>
          <a:graphicData uri="http://schemas.openxmlformats.org/presentationml/2006/ole">
            <mc:AlternateContent xmlns:mc="http://schemas.openxmlformats.org/markup-compatibility/2006">
              <mc:Choice xmlns:v="urn:schemas-microsoft-com:vml" Requires="v">
                <p:oleObj spid="_x0000_s2081" name="Equation" r:id="rId15" imgW="888840" imgH="304560" progId="Equation.DSMT4">
                  <p:embed/>
                </p:oleObj>
              </mc:Choice>
              <mc:Fallback>
                <p:oleObj name="Equation" r:id="rId15" imgW="888840" imgH="30456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257344" y="2569192"/>
                        <a:ext cx="889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4269096" y="3167416"/>
          <a:ext cx="787400" cy="304800"/>
        </p:xfrm>
        <a:graphic>
          <a:graphicData uri="http://schemas.openxmlformats.org/presentationml/2006/ole">
            <mc:AlternateContent xmlns:mc="http://schemas.openxmlformats.org/markup-compatibility/2006">
              <mc:Choice xmlns:v="urn:schemas-microsoft-com:vml" Requires="v">
                <p:oleObj spid="_x0000_s2082" name="Equation" r:id="rId17" imgW="787320" imgH="304560" progId="Equation.DSMT4">
                  <p:embed/>
                </p:oleObj>
              </mc:Choice>
              <mc:Fallback>
                <p:oleObj name="Equation" r:id="rId17" imgW="787320" imgH="30456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269096" y="3167416"/>
                        <a:ext cx="787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1" name="Object 13"/>
          <p:cNvGraphicFramePr>
            <a:graphicFrameLocks noChangeAspect="1"/>
          </p:cNvGraphicFramePr>
          <p:nvPr/>
        </p:nvGraphicFramePr>
        <p:xfrm>
          <a:off x="5374852" y="2851674"/>
          <a:ext cx="1397000" cy="304800"/>
        </p:xfrm>
        <a:graphic>
          <a:graphicData uri="http://schemas.openxmlformats.org/presentationml/2006/ole">
            <mc:AlternateContent xmlns:mc="http://schemas.openxmlformats.org/markup-compatibility/2006">
              <mc:Choice xmlns:v="urn:schemas-microsoft-com:vml" Requires="v">
                <p:oleObj spid="_x0000_s2083" name="Equation" r:id="rId19" imgW="1396800" imgH="304560" progId="Equation.DSMT4">
                  <p:embed/>
                </p:oleObj>
              </mc:Choice>
              <mc:Fallback>
                <p:oleObj name="Equation" r:id="rId19" imgW="1396800" imgH="30456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74852" y="2851674"/>
                        <a:ext cx="139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2" name="Object 14"/>
          <p:cNvGraphicFramePr>
            <a:graphicFrameLocks noChangeAspect="1"/>
          </p:cNvGraphicFramePr>
          <p:nvPr/>
        </p:nvGraphicFramePr>
        <p:xfrm>
          <a:off x="5006644" y="2398504"/>
          <a:ext cx="292100" cy="1130300"/>
        </p:xfrm>
        <a:graphic>
          <a:graphicData uri="http://schemas.openxmlformats.org/presentationml/2006/ole">
            <mc:AlternateContent xmlns:mc="http://schemas.openxmlformats.org/markup-compatibility/2006">
              <mc:Choice xmlns:v="urn:schemas-microsoft-com:vml" Requires="v">
                <p:oleObj spid="_x0000_s2084" name="Equation" r:id="rId21" imgW="291960" imgH="1130040" progId="Equation.DSMT4">
                  <p:embed/>
                </p:oleObj>
              </mc:Choice>
              <mc:Fallback>
                <p:oleObj name="Equation" r:id="rId21" imgW="291960" imgH="113004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006644" y="2398504"/>
                        <a:ext cx="2921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3" name="Object 15"/>
          <p:cNvGraphicFramePr>
            <a:graphicFrameLocks noChangeAspect="1"/>
          </p:cNvGraphicFramePr>
          <p:nvPr/>
        </p:nvGraphicFramePr>
        <p:xfrm>
          <a:off x="4204648" y="5244152"/>
          <a:ext cx="2438400" cy="304800"/>
        </p:xfrm>
        <a:graphic>
          <a:graphicData uri="http://schemas.openxmlformats.org/presentationml/2006/ole">
            <mc:AlternateContent xmlns:mc="http://schemas.openxmlformats.org/markup-compatibility/2006">
              <mc:Choice xmlns:v="urn:schemas-microsoft-com:vml" Requires="v">
                <p:oleObj spid="_x0000_s2085" name="Equation" r:id="rId23" imgW="2438280" imgH="304560" progId="Equation.DSMT4">
                  <p:embed/>
                </p:oleObj>
              </mc:Choice>
              <mc:Fallback>
                <p:oleObj name="Equation" r:id="rId23" imgW="2438280" imgH="304560" progId="Equation.DSMT4">
                  <p:embed/>
                  <p:pic>
                    <p:nvPicPr>
                      <p:cNvPr id="0" name="Picture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204648" y="5244152"/>
                        <a:ext cx="2438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2" name="Straight Arrow Connector 21"/>
          <p:cNvCxnSpPr/>
          <p:nvPr/>
        </p:nvCxnSpPr>
        <p:spPr>
          <a:xfrm rot="10800000">
            <a:off x="3630305" y="2729552"/>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10800000">
            <a:off x="3643953" y="3261363"/>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10800000">
            <a:off x="3643953" y="5367667"/>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6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5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6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6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5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05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5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58"/>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0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a:t>
            </a:r>
          </a:p>
        </p:txBody>
      </p:sp>
      <p:sp>
        <p:nvSpPr>
          <p:cNvPr id="5" name="Content Placeholder 4"/>
          <p:cNvSpPr>
            <a:spLocks noGrp="1"/>
          </p:cNvSpPr>
          <p:nvPr>
            <p:ph idx="1"/>
          </p:nvPr>
        </p:nvSpPr>
        <p:spPr/>
        <p:txBody>
          <a:bodyPr/>
          <a:lstStyle/>
          <a:p>
            <a:r>
              <a:rPr lang="en-US" dirty="0"/>
              <a:t>Multiply: </a:t>
            </a:r>
            <a:r>
              <a:rPr lang="en-US" dirty="0">
                <a:solidFill>
                  <a:srgbClr val="0000FF"/>
                </a:solidFill>
              </a:rPr>
              <a:t>(0.046)(0.007)</a:t>
            </a:r>
            <a:r>
              <a:rPr lang="en-US" dirty="0"/>
              <a:t>.</a:t>
            </a:r>
            <a:r>
              <a:rPr lang="en-US" dirty="0">
                <a:solidFill>
                  <a:srgbClr val="0000FF"/>
                </a:solidFill>
              </a:rPr>
              <a:t> </a:t>
            </a:r>
          </a:p>
          <a:p>
            <a:pPr>
              <a:lnSpc>
                <a:spcPct val="150000"/>
              </a:lnSpc>
            </a:pPr>
            <a:r>
              <a:rPr lang="en-US" b="1" dirty="0"/>
              <a:t>Solution</a:t>
            </a:r>
          </a:p>
          <a:p>
            <a:pPr>
              <a:lnSpc>
                <a:spcPct val="150000"/>
              </a:lnSpc>
            </a:pPr>
            <a:endParaRPr lang="en-US" b="1" dirty="0"/>
          </a:p>
          <a:p>
            <a:pPr>
              <a:lnSpc>
                <a:spcPct val="150000"/>
              </a:lnSpc>
            </a:pPr>
            <a:endParaRPr lang="en-US" b="1" dirty="0"/>
          </a:p>
          <a:p>
            <a:pPr>
              <a:lnSpc>
                <a:spcPct val="150000"/>
              </a:lnSpc>
            </a:pPr>
            <a:endParaRPr lang="en-US" b="1" dirty="0"/>
          </a:p>
          <a:p>
            <a:pPr>
              <a:lnSpc>
                <a:spcPct val="150000"/>
              </a:lnSpc>
            </a:pPr>
            <a:endParaRPr lang="en-US" b="1" dirty="0"/>
          </a:p>
        </p:txBody>
      </p:sp>
      <p:sp>
        <p:nvSpPr>
          <p:cNvPr id="12" name="Rectangle 11"/>
          <p:cNvSpPr/>
          <p:nvPr/>
        </p:nvSpPr>
        <p:spPr>
          <a:xfrm>
            <a:off x="1623328" y="3715103"/>
            <a:ext cx="810904" cy="381000"/>
          </a:xfrm>
          <a:prstGeom prst="rect">
            <a:avLst/>
          </a:prstGeom>
          <a:solidFill>
            <a:srgbClr val="CEEBE8"/>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14" name="Object 13"/>
          <p:cNvGraphicFramePr>
            <a:graphicFrameLocks noChangeAspect="1"/>
          </p:cNvGraphicFramePr>
          <p:nvPr/>
        </p:nvGraphicFramePr>
        <p:xfrm>
          <a:off x="4140200" y="3819239"/>
          <a:ext cx="4470400" cy="1066800"/>
        </p:xfrm>
        <a:graphic>
          <a:graphicData uri="http://schemas.openxmlformats.org/presentationml/2006/ole">
            <mc:AlternateContent xmlns:mc="http://schemas.openxmlformats.org/markup-compatibility/2006">
              <mc:Choice xmlns:v="urn:schemas-microsoft-com:vml" Requires="v">
                <p:oleObj spid="_x0000_s3091" name="Equation" r:id="rId3" imgW="4470400" imgH="1066800" progId="Equation.DSMT4">
                  <p:embed/>
                </p:oleObj>
              </mc:Choice>
              <mc:Fallback>
                <p:oleObj name="Equation" r:id="rId3" imgW="4470400" imgH="1066800" progId="Equation.DSMT4">
                  <p:embed/>
                  <p:pic>
                    <p:nvPicPr>
                      <p:cNvPr id="0" name="Object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0200" y="3819239"/>
                        <a:ext cx="447040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8" name="Straight Arrow Connector 7"/>
          <p:cNvCxnSpPr/>
          <p:nvPr/>
        </p:nvCxnSpPr>
        <p:spPr>
          <a:xfrm rot="10800000">
            <a:off x="3329296" y="2818450"/>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3356593" y="3359810"/>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3364552" y="3930055"/>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078" name="Object 6"/>
          <p:cNvGraphicFramePr>
            <a:graphicFrameLocks noChangeAspect="1"/>
          </p:cNvGraphicFramePr>
          <p:nvPr/>
        </p:nvGraphicFramePr>
        <p:xfrm>
          <a:off x="1246496" y="2590800"/>
          <a:ext cx="1955800" cy="1016000"/>
        </p:xfrm>
        <a:graphic>
          <a:graphicData uri="http://schemas.openxmlformats.org/presentationml/2006/ole">
            <mc:AlternateContent xmlns:mc="http://schemas.openxmlformats.org/markup-compatibility/2006">
              <mc:Choice xmlns:v="urn:schemas-microsoft-com:vml" Requires="v">
                <p:oleObj spid="_x0000_s3092" name="Equation" r:id="rId5" imgW="1955520" imgH="1015920" progId="Equation.DSMT4">
                  <p:embed/>
                </p:oleObj>
              </mc:Choice>
              <mc:Fallback>
                <p:oleObj name="Equation" r:id="rId5" imgW="1955520" imgH="101592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46496" y="2590800"/>
                        <a:ext cx="19558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293128" y="3761096"/>
          <a:ext cx="1905000" cy="381000"/>
        </p:xfrm>
        <a:graphic>
          <a:graphicData uri="http://schemas.openxmlformats.org/presentationml/2006/ole">
            <mc:AlternateContent xmlns:mc="http://schemas.openxmlformats.org/markup-compatibility/2006">
              <mc:Choice xmlns:v="urn:schemas-microsoft-com:vml" Requires="v">
                <p:oleObj spid="_x0000_s3093" name="Equation" r:id="rId7" imgW="1904760" imgH="380880" progId="Equation.DSMT4">
                  <p:embed/>
                </p:oleObj>
              </mc:Choice>
              <mc:Fallback>
                <p:oleObj name="Equation" r:id="rId7" imgW="1904760" imgH="3808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93128" y="3761096"/>
                        <a:ext cx="190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4141148" y="3311856"/>
          <a:ext cx="889000" cy="304800"/>
        </p:xfrm>
        <a:graphic>
          <a:graphicData uri="http://schemas.openxmlformats.org/presentationml/2006/ole">
            <mc:AlternateContent xmlns:mc="http://schemas.openxmlformats.org/markup-compatibility/2006">
              <mc:Choice xmlns:v="urn:schemas-microsoft-com:vml" Requires="v">
                <p:oleObj spid="_x0000_s3094" name="Equation" r:id="rId9" imgW="888840" imgH="304560" progId="Equation.DSMT4">
                  <p:embed/>
                </p:oleObj>
              </mc:Choice>
              <mc:Fallback>
                <p:oleObj name="Equation" r:id="rId9" imgW="888840" imgH="30456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41148" y="3311856"/>
                        <a:ext cx="889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4141148" y="2715904"/>
          <a:ext cx="889000" cy="304800"/>
        </p:xfrm>
        <a:graphic>
          <a:graphicData uri="http://schemas.openxmlformats.org/presentationml/2006/ole">
            <mc:AlternateContent xmlns:mc="http://schemas.openxmlformats.org/markup-compatibility/2006">
              <mc:Choice xmlns:v="urn:schemas-microsoft-com:vml" Requires="v">
                <p:oleObj spid="_x0000_s3095" name="Equation" r:id="rId11" imgW="888840" imgH="304560" progId="Equation.DSMT4">
                  <p:embed/>
                </p:oleObj>
              </mc:Choice>
              <mc:Fallback>
                <p:oleObj name="Equation" r:id="rId11" imgW="888840" imgH="30456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41148" y="2715904"/>
                        <a:ext cx="889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5232400" y="2993316"/>
          <a:ext cx="1397000" cy="304800"/>
        </p:xfrm>
        <a:graphic>
          <a:graphicData uri="http://schemas.openxmlformats.org/presentationml/2006/ole">
            <mc:AlternateContent xmlns:mc="http://schemas.openxmlformats.org/markup-compatibility/2006">
              <mc:Choice xmlns:v="urn:schemas-microsoft-com:vml" Requires="v">
                <p:oleObj spid="_x0000_s3096" name="Equation" r:id="rId13" imgW="1396800" imgH="304560" progId="Equation.DSMT4">
                  <p:embed/>
                </p:oleObj>
              </mc:Choice>
              <mc:Fallback>
                <p:oleObj name="Equation" r:id="rId13" imgW="1396800" imgH="30456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232400" y="2993316"/>
                        <a:ext cx="139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4876800" y="2564552"/>
          <a:ext cx="292100" cy="1130300"/>
        </p:xfrm>
        <a:graphic>
          <a:graphicData uri="http://schemas.openxmlformats.org/presentationml/2006/ole">
            <mc:AlternateContent xmlns:mc="http://schemas.openxmlformats.org/markup-compatibility/2006">
              <mc:Choice xmlns:v="urn:schemas-microsoft-com:vml" Requires="v">
                <p:oleObj spid="_x0000_s3097" name="Equation" r:id="rId15" imgW="291960" imgH="1130040" progId="Equation.DSMT4">
                  <p:embed/>
                </p:oleObj>
              </mc:Choice>
              <mc:Fallback>
                <p:oleObj name="Equation" r:id="rId15" imgW="291960" imgH="113004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876800" y="2564552"/>
                        <a:ext cx="2921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8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8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08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08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7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4</a:t>
            </a:r>
          </a:p>
        </p:txBody>
      </p:sp>
      <p:sp>
        <p:nvSpPr>
          <p:cNvPr id="7" name="Content Placeholder 4"/>
          <p:cNvSpPr>
            <a:spLocks noGrp="1"/>
          </p:cNvSpPr>
          <p:nvPr>
            <p:ph idx="1"/>
          </p:nvPr>
        </p:nvSpPr>
        <p:spPr/>
        <p:txBody>
          <a:bodyPr/>
          <a:lstStyle/>
          <a:p>
            <a:r>
              <a:rPr lang="en-US" dirty="0"/>
              <a:t>Multiply: </a:t>
            </a:r>
            <a:endParaRPr lang="en-US" b="1" dirty="0"/>
          </a:p>
          <a:p>
            <a:endParaRPr lang="en-US" b="1" dirty="0"/>
          </a:p>
          <a:p>
            <a:endParaRPr lang="en-US" b="1" dirty="0"/>
          </a:p>
          <a:p>
            <a:endParaRPr lang="en-US" b="1" dirty="0"/>
          </a:p>
          <a:p>
            <a:endParaRPr lang="en-US" b="1" dirty="0"/>
          </a:p>
          <a:p>
            <a:endParaRPr lang="en-US" b="1" dirty="0"/>
          </a:p>
          <a:p>
            <a:endParaRPr lang="en-US" b="1" dirty="0"/>
          </a:p>
        </p:txBody>
      </p:sp>
      <p:graphicFrame>
        <p:nvGraphicFramePr>
          <p:cNvPr id="11" name="Object 10"/>
          <p:cNvGraphicFramePr>
            <a:graphicFrameLocks noChangeAspect="1"/>
          </p:cNvGraphicFramePr>
          <p:nvPr>
            <p:extLst>
              <p:ext uri="{D42A27DB-BD31-4B8C-83A1-F6EECF244321}">
                <p14:modId xmlns:p14="http://schemas.microsoft.com/office/powerpoint/2010/main" val="2935641227"/>
              </p:ext>
            </p:extLst>
          </p:nvPr>
        </p:nvGraphicFramePr>
        <p:xfrm>
          <a:off x="1930400" y="1416756"/>
          <a:ext cx="1270000" cy="292100"/>
        </p:xfrm>
        <a:graphic>
          <a:graphicData uri="http://schemas.openxmlformats.org/presentationml/2006/ole">
            <mc:AlternateContent xmlns:mc="http://schemas.openxmlformats.org/markup-compatibility/2006">
              <mc:Choice xmlns:v="urn:schemas-microsoft-com:vml" Requires="v">
                <p:oleObj spid="_x0000_s4116" name="Equation" r:id="rId3" imgW="1269720" imgH="291960" progId="Equation.DSMT4">
                  <p:embed/>
                </p:oleObj>
              </mc:Choice>
              <mc:Fallback>
                <p:oleObj name="Equation" r:id="rId3" imgW="1269720" imgH="291960" progId="Equation.DSMT4">
                  <p:embed/>
                  <p:pic>
                    <p:nvPicPr>
                      <p:cNvPr id="0" name="Object 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30400" y="1416756"/>
                        <a:ext cx="1270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4067" name="Object 3"/>
          <p:cNvGraphicFramePr>
            <a:graphicFrameLocks noChangeAspect="1"/>
          </p:cNvGraphicFramePr>
          <p:nvPr/>
        </p:nvGraphicFramePr>
        <p:xfrm>
          <a:off x="1295400" y="2217804"/>
          <a:ext cx="1244600" cy="2641600"/>
        </p:xfrm>
        <a:graphic>
          <a:graphicData uri="http://schemas.openxmlformats.org/presentationml/2006/ole">
            <mc:AlternateContent xmlns:mc="http://schemas.openxmlformats.org/markup-compatibility/2006">
              <mc:Choice xmlns:v="urn:schemas-microsoft-com:vml" Requires="v">
                <p:oleObj spid="_x0000_s4117" name="Equation" r:id="rId5" imgW="1244600" imgH="2641600" progId="Equation.DSMT4">
                  <p:embed/>
                </p:oleObj>
              </mc:Choice>
              <mc:Fallback>
                <p:oleObj name="Equation" r:id="rId5" imgW="1244600" imgH="2641600" progId="Equation.DSMT4">
                  <p:embed/>
                  <p:pic>
                    <p:nvPicPr>
                      <p:cNvPr id="0" name="Object 6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2217804"/>
                        <a:ext cx="124460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4068" name="Object 4"/>
          <p:cNvGraphicFramePr>
            <a:graphicFrameLocks noChangeAspect="1"/>
          </p:cNvGraphicFramePr>
          <p:nvPr/>
        </p:nvGraphicFramePr>
        <p:xfrm>
          <a:off x="2934648" y="2000956"/>
          <a:ext cx="3251200" cy="1130300"/>
        </p:xfrm>
        <a:graphic>
          <a:graphicData uri="http://schemas.openxmlformats.org/presentationml/2006/ole">
            <mc:AlternateContent xmlns:mc="http://schemas.openxmlformats.org/markup-compatibility/2006">
              <mc:Choice xmlns:v="urn:schemas-microsoft-com:vml" Requires="v">
                <p:oleObj spid="_x0000_s4118" name="Equation" r:id="rId7" imgW="3251200" imgH="1130300" progId="Equation.DSMT4">
                  <p:embed/>
                </p:oleObj>
              </mc:Choice>
              <mc:Fallback>
                <p:oleObj name="Equation" r:id="rId7" imgW="3251200" imgH="1130300" progId="Equation.DSMT4">
                  <p:embed/>
                  <p:pic>
                    <p:nvPicPr>
                      <p:cNvPr id="0" name="Object 6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34648" y="2000956"/>
                        <a:ext cx="32512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4069" name="Object 5"/>
          <p:cNvGraphicFramePr>
            <a:graphicFrameLocks noChangeAspect="1"/>
          </p:cNvGraphicFramePr>
          <p:nvPr/>
        </p:nvGraphicFramePr>
        <p:xfrm>
          <a:off x="2899016" y="4366948"/>
          <a:ext cx="2908300" cy="304800"/>
        </p:xfrm>
        <a:graphic>
          <a:graphicData uri="http://schemas.openxmlformats.org/presentationml/2006/ole">
            <mc:AlternateContent xmlns:mc="http://schemas.openxmlformats.org/markup-compatibility/2006">
              <mc:Choice xmlns:v="urn:schemas-microsoft-com:vml" Requires="v">
                <p:oleObj spid="_x0000_s4119" name="Equation" r:id="rId9" imgW="2908300" imgH="304800" progId="Equation.DSMT4">
                  <p:embed/>
                </p:oleObj>
              </mc:Choice>
              <mc:Fallback>
                <p:oleObj name="Equation" r:id="rId9" imgW="2908300" imgH="304800" progId="Equation.DSMT4">
                  <p:embed/>
                  <p:pic>
                    <p:nvPicPr>
                      <p:cNvPr id="0" name="Object 6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99016" y="4366948"/>
                        <a:ext cx="2908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7"/>
          <p:cNvGraphicFramePr>
            <a:graphicFrameLocks noChangeAspect="1"/>
          </p:cNvGraphicFramePr>
          <p:nvPr/>
        </p:nvGraphicFramePr>
        <p:xfrm>
          <a:off x="3048000" y="4236156"/>
          <a:ext cx="190500" cy="279400"/>
        </p:xfrm>
        <a:graphic>
          <a:graphicData uri="http://schemas.openxmlformats.org/presentationml/2006/ole">
            <mc:AlternateContent xmlns:mc="http://schemas.openxmlformats.org/markup-compatibility/2006">
              <mc:Choice xmlns:v="urn:schemas-microsoft-com:vml" Requires="v">
                <p:oleObj spid="_x0000_s4120" name="Equation" r:id="rId11" imgW="190500" imgH="279400" progId="Equation.DSMT4">
                  <p:embed/>
                </p:oleObj>
              </mc:Choice>
              <mc:Fallback>
                <p:oleObj name="Equation" r:id="rId11" imgW="190500" imgH="279400" progId="Equation.DSMT4">
                  <p:embed/>
                  <p:pic>
                    <p:nvPicPr>
                      <p:cNvPr id="0" name="Object 6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48000" y="4236156"/>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4072" name="Object 8"/>
          <p:cNvGraphicFramePr>
            <a:graphicFrameLocks noChangeAspect="1"/>
          </p:cNvGraphicFramePr>
          <p:nvPr/>
        </p:nvGraphicFramePr>
        <p:xfrm>
          <a:off x="3048000" y="2102556"/>
          <a:ext cx="190500" cy="279400"/>
        </p:xfrm>
        <a:graphic>
          <a:graphicData uri="http://schemas.openxmlformats.org/presentationml/2006/ole">
            <mc:AlternateContent xmlns:mc="http://schemas.openxmlformats.org/markup-compatibility/2006">
              <mc:Choice xmlns:v="urn:schemas-microsoft-com:vml" Requires="v">
                <p:oleObj spid="_x0000_s4121" name="Equation" r:id="rId13" imgW="190500" imgH="279400" progId="Equation.DSMT4">
                  <p:embed/>
                </p:oleObj>
              </mc:Choice>
              <mc:Fallback>
                <p:oleObj name="Equation" r:id="rId13" imgW="190500" imgH="279400" progId="Equation.DSMT4">
                  <p:embed/>
                  <p:pic>
                    <p:nvPicPr>
                      <p:cNvPr id="0" name="Object 6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48000" y="2102556"/>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4073" name="Object 9"/>
          <p:cNvGraphicFramePr>
            <a:graphicFrameLocks noChangeAspect="1"/>
          </p:cNvGraphicFramePr>
          <p:nvPr/>
        </p:nvGraphicFramePr>
        <p:xfrm>
          <a:off x="3048000" y="2712156"/>
          <a:ext cx="190500" cy="279400"/>
        </p:xfrm>
        <a:graphic>
          <a:graphicData uri="http://schemas.openxmlformats.org/presentationml/2006/ole">
            <mc:AlternateContent xmlns:mc="http://schemas.openxmlformats.org/markup-compatibility/2006">
              <mc:Choice xmlns:v="urn:schemas-microsoft-com:vml" Requires="v">
                <p:oleObj spid="_x0000_s4122" name="Equation" r:id="rId15" imgW="190500" imgH="279400" progId="Equation.DSMT4">
                  <p:embed/>
                </p:oleObj>
              </mc:Choice>
              <mc:Fallback>
                <p:oleObj name="Equation" r:id="rId15" imgW="190500" imgH="279400" progId="Equation.DSMT4">
                  <p:embed/>
                  <p:pic>
                    <p:nvPicPr>
                      <p:cNvPr id="0" name="Object 6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48000" y="2712156"/>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4074" name="Object 10"/>
          <p:cNvGraphicFramePr>
            <a:graphicFrameLocks noChangeAspect="1"/>
          </p:cNvGraphicFramePr>
          <p:nvPr/>
        </p:nvGraphicFramePr>
        <p:xfrm>
          <a:off x="5029200" y="2331156"/>
          <a:ext cx="190500" cy="279400"/>
        </p:xfrm>
        <a:graphic>
          <a:graphicData uri="http://schemas.openxmlformats.org/presentationml/2006/ole">
            <mc:AlternateContent xmlns:mc="http://schemas.openxmlformats.org/markup-compatibility/2006">
              <mc:Choice xmlns:v="urn:schemas-microsoft-com:vml" Requires="v">
                <p:oleObj spid="_x0000_s4123" name="Equation" r:id="rId17" imgW="190500" imgH="279400" progId="Equation.DSMT4">
                  <p:embed/>
                </p:oleObj>
              </mc:Choice>
              <mc:Fallback>
                <p:oleObj name="Equation" r:id="rId17" imgW="190500" imgH="279400" progId="Equation.DSMT4">
                  <p:embed/>
                  <p:pic>
                    <p:nvPicPr>
                      <p:cNvPr id="0" name="Object 6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029200" y="2331156"/>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4078" name="Object 14"/>
          <p:cNvGraphicFramePr>
            <a:graphicFrameLocks noChangeAspect="1"/>
          </p:cNvGraphicFramePr>
          <p:nvPr/>
        </p:nvGraphicFramePr>
        <p:xfrm>
          <a:off x="1385248" y="4380596"/>
          <a:ext cx="812800" cy="292100"/>
        </p:xfrm>
        <a:graphic>
          <a:graphicData uri="http://schemas.openxmlformats.org/presentationml/2006/ole">
            <mc:AlternateContent xmlns:mc="http://schemas.openxmlformats.org/markup-compatibility/2006">
              <mc:Choice xmlns:v="urn:schemas-microsoft-com:vml" Requires="v">
                <p:oleObj spid="_x0000_s4124" name="Equation" r:id="rId19" imgW="812447" imgH="291973" progId="Equation.DSMT4">
                  <p:embed/>
                </p:oleObj>
              </mc:Choice>
              <mc:Fallback>
                <p:oleObj name="Equation" r:id="rId19" imgW="812447" imgH="291973" progId="Equation.DSMT4">
                  <p:embed/>
                  <p:pic>
                    <p:nvPicPr>
                      <p:cNvPr id="0" name="Object 6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385248" y="4380596"/>
                        <a:ext cx="812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3" name="Straight Arrow Connector 12"/>
          <p:cNvCxnSpPr/>
          <p:nvPr/>
        </p:nvCxnSpPr>
        <p:spPr>
          <a:xfrm rot="10800000">
            <a:off x="2286000" y="240735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10800000">
            <a:off x="2286000" y="294075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40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40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40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407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5</a:t>
            </a:r>
          </a:p>
        </p:txBody>
      </p:sp>
      <p:sp>
        <p:nvSpPr>
          <p:cNvPr id="7" name="Content Placeholder 6"/>
          <p:cNvSpPr>
            <a:spLocks noGrp="1"/>
          </p:cNvSpPr>
          <p:nvPr>
            <p:ph idx="1"/>
          </p:nvPr>
        </p:nvSpPr>
        <p:spPr/>
        <p:txBody>
          <a:bodyPr/>
          <a:lstStyle/>
          <a:p>
            <a:r>
              <a:rPr lang="en-US" dirty="0"/>
              <a:t>Multiply </a:t>
            </a:r>
            <a:r>
              <a:rPr lang="en-US" dirty="0">
                <a:solidFill>
                  <a:srgbClr val="0000FF"/>
                </a:solidFill>
              </a:rPr>
              <a:t>0.003 × 0.03</a:t>
            </a:r>
            <a:r>
              <a:rPr lang="en-US" dirty="0"/>
              <a:t>.</a:t>
            </a:r>
            <a:r>
              <a:rPr lang="en-US" dirty="0">
                <a:solidFill>
                  <a:srgbClr val="0000FF"/>
                </a:solidFill>
              </a:rPr>
              <a:t> </a:t>
            </a:r>
          </a:p>
          <a:p>
            <a:pPr>
              <a:lnSpc>
                <a:spcPct val="150000"/>
              </a:lnSpc>
            </a:pPr>
            <a:r>
              <a:rPr lang="en-US" b="1" dirty="0"/>
              <a:t>Solution</a:t>
            </a:r>
          </a:p>
          <a:p>
            <a:pPr>
              <a:lnSpc>
                <a:spcPct val="150000"/>
              </a:lnSpc>
            </a:pPr>
            <a:endParaRPr lang="en-US" b="1" dirty="0"/>
          </a:p>
          <a:p>
            <a:pPr>
              <a:lnSpc>
                <a:spcPct val="150000"/>
              </a:lnSpc>
            </a:pPr>
            <a:endParaRPr lang="en-US" b="1" dirty="0"/>
          </a:p>
          <a:p>
            <a:pPr>
              <a:lnSpc>
                <a:spcPct val="150000"/>
              </a:lnSpc>
            </a:pPr>
            <a:endParaRPr lang="en-US" b="1" dirty="0"/>
          </a:p>
          <a:p>
            <a:pPr>
              <a:lnSpc>
                <a:spcPct val="150000"/>
              </a:lnSpc>
            </a:pPr>
            <a:endParaRPr lang="en-US" b="1" dirty="0"/>
          </a:p>
        </p:txBody>
      </p:sp>
      <p:graphicFrame>
        <p:nvGraphicFramePr>
          <p:cNvPr id="322571" name="Object 11"/>
          <p:cNvGraphicFramePr>
            <a:graphicFrameLocks noChangeAspect="1"/>
          </p:cNvGraphicFramePr>
          <p:nvPr/>
        </p:nvGraphicFramePr>
        <p:xfrm>
          <a:off x="832512" y="2641600"/>
          <a:ext cx="1308100" cy="1790700"/>
        </p:xfrm>
        <a:graphic>
          <a:graphicData uri="http://schemas.openxmlformats.org/presentationml/2006/ole">
            <mc:AlternateContent xmlns:mc="http://schemas.openxmlformats.org/markup-compatibility/2006">
              <mc:Choice xmlns:v="urn:schemas-microsoft-com:vml" Requires="v">
                <p:oleObj spid="_x0000_s5140" name="Equation" r:id="rId3" imgW="1308100" imgH="1790700" progId="Equation.DSMT4">
                  <p:embed/>
                </p:oleObj>
              </mc:Choice>
              <mc:Fallback>
                <p:oleObj name="Equation" r:id="rId3" imgW="1308100" imgH="1790700" progId="Equation.DSMT4">
                  <p:embed/>
                  <p:pic>
                    <p:nvPicPr>
                      <p:cNvPr id="0" name="Object 6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2512" y="2641600"/>
                        <a:ext cx="1308100"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2572" name="Object 12"/>
          <p:cNvGraphicFramePr>
            <a:graphicFrameLocks noChangeAspect="1"/>
          </p:cNvGraphicFramePr>
          <p:nvPr/>
        </p:nvGraphicFramePr>
        <p:xfrm>
          <a:off x="2908985" y="2590800"/>
          <a:ext cx="3111500" cy="1231900"/>
        </p:xfrm>
        <a:graphic>
          <a:graphicData uri="http://schemas.openxmlformats.org/presentationml/2006/ole">
            <mc:AlternateContent xmlns:mc="http://schemas.openxmlformats.org/markup-compatibility/2006">
              <mc:Choice xmlns:v="urn:schemas-microsoft-com:vml" Requires="v">
                <p:oleObj spid="_x0000_s5141" name="Equation" r:id="rId5" imgW="3111480" imgH="1231560" progId="Equation.DSMT4">
                  <p:embed/>
                </p:oleObj>
              </mc:Choice>
              <mc:Fallback>
                <p:oleObj name="Equation" r:id="rId5" imgW="3111480" imgH="1231560" progId="Equation.DSMT4">
                  <p:embed/>
                  <p:pic>
                    <p:nvPicPr>
                      <p:cNvPr id="0" name="Object 6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08985" y="2590800"/>
                        <a:ext cx="3111500" cy="123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2573" name="Object 13"/>
          <p:cNvGraphicFramePr>
            <a:graphicFrameLocks noChangeAspect="1"/>
          </p:cNvGraphicFramePr>
          <p:nvPr/>
        </p:nvGraphicFramePr>
        <p:xfrm>
          <a:off x="2895600" y="4168444"/>
          <a:ext cx="6096000" cy="762000"/>
        </p:xfrm>
        <a:graphic>
          <a:graphicData uri="http://schemas.openxmlformats.org/presentationml/2006/ole">
            <mc:AlternateContent xmlns:mc="http://schemas.openxmlformats.org/markup-compatibility/2006">
              <mc:Choice xmlns:v="urn:schemas-microsoft-com:vml" Requires="v">
                <p:oleObj spid="_x0000_s5142" name="Equation" r:id="rId7" imgW="6095880" imgH="761760" progId="Equation.DSMT4">
                  <p:embed/>
                </p:oleObj>
              </mc:Choice>
              <mc:Fallback>
                <p:oleObj name="Equation" r:id="rId7" imgW="6095880" imgH="761760" progId="Equation.DSMT4">
                  <p:embed/>
                  <p:pic>
                    <p:nvPicPr>
                      <p:cNvPr id="0" name="Object 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95600" y="4168444"/>
                        <a:ext cx="6096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2574" name="Object 14"/>
          <p:cNvGraphicFramePr>
            <a:graphicFrameLocks noChangeAspect="1"/>
          </p:cNvGraphicFramePr>
          <p:nvPr/>
        </p:nvGraphicFramePr>
        <p:xfrm>
          <a:off x="3042312" y="2719696"/>
          <a:ext cx="190500" cy="292100"/>
        </p:xfrm>
        <a:graphic>
          <a:graphicData uri="http://schemas.openxmlformats.org/presentationml/2006/ole">
            <mc:AlternateContent xmlns:mc="http://schemas.openxmlformats.org/markup-compatibility/2006">
              <mc:Choice xmlns:v="urn:schemas-microsoft-com:vml" Requires="v">
                <p:oleObj spid="_x0000_s5143" name="Equation" r:id="rId9" imgW="190417" imgH="291973" progId="Equation.DSMT4">
                  <p:embed/>
                </p:oleObj>
              </mc:Choice>
              <mc:Fallback>
                <p:oleObj name="Equation" r:id="rId9" imgW="190417" imgH="291973" progId="Equation.DSMT4">
                  <p:embed/>
                  <p:pic>
                    <p:nvPicPr>
                      <p:cNvPr id="0" name="Object 6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42312" y="2719696"/>
                        <a:ext cx="190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2575" name="Object 15"/>
          <p:cNvGraphicFramePr>
            <a:graphicFrameLocks noChangeAspect="1"/>
          </p:cNvGraphicFramePr>
          <p:nvPr/>
        </p:nvGraphicFramePr>
        <p:xfrm>
          <a:off x="3042312" y="3418196"/>
          <a:ext cx="190500" cy="279400"/>
        </p:xfrm>
        <a:graphic>
          <a:graphicData uri="http://schemas.openxmlformats.org/presentationml/2006/ole">
            <mc:AlternateContent xmlns:mc="http://schemas.openxmlformats.org/markup-compatibility/2006">
              <mc:Choice xmlns:v="urn:schemas-microsoft-com:vml" Requires="v">
                <p:oleObj spid="_x0000_s5144" name="Equation" r:id="rId11" imgW="190500" imgH="279400" progId="Equation.DSMT4">
                  <p:embed/>
                </p:oleObj>
              </mc:Choice>
              <mc:Fallback>
                <p:oleObj name="Equation" r:id="rId11" imgW="190500" imgH="279400" progId="Equation.DSMT4">
                  <p:embed/>
                  <p:pic>
                    <p:nvPicPr>
                      <p:cNvPr id="0" name="Object 6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42312" y="3418196"/>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2576" name="Object 16"/>
          <p:cNvGraphicFramePr>
            <a:graphicFrameLocks noChangeAspect="1"/>
          </p:cNvGraphicFramePr>
          <p:nvPr/>
        </p:nvGraphicFramePr>
        <p:xfrm>
          <a:off x="4859736" y="3010848"/>
          <a:ext cx="203200" cy="292100"/>
        </p:xfrm>
        <a:graphic>
          <a:graphicData uri="http://schemas.openxmlformats.org/presentationml/2006/ole">
            <mc:AlternateContent xmlns:mc="http://schemas.openxmlformats.org/markup-compatibility/2006">
              <mc:Choice xmlns:v="urn:schemas-microsoft-com:vml" Requires="v">
                <p:oleObj spid="_x0000_s5145" name="Equation" r:id="rId13" imgW="203112" imgH="291973" progId="Equation.DSMT4">
                  <p:embed/>
                </p:oleObj>
              </mc:Choice>
              <mc:Fallback>
                <p:oleObj name="Equation" r:id="rId13" imgW="203112" imgH="291973" progId="Equation.DSMT4">
                  <p:embed/>
                  <p:pic>
                    <p:nvPicPr>
                      <p:cNvPr id="0" name="Object 7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59736" y="3010848"/>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2577" name="Object 17"/>
          <p:cNvGraphicFramePr>
            <a:graphicFrameLocks noChangeAspect="1"/>
          </p:cNvGraphicFramePr>
          <p:nvPr/>
        </p:nvGraphicFramePr>
        <p:xfrm>
          <a:off x="3075296" y="4078596"/>
          <a:ext cx="203200" cy="292100"/>
        </p:xfrm>
        <a:graphic>
          <a:graphicData uri="http://schemas.openxmlformats.org/presentationml/2006/ole">
            <mc:AlternateContent xmlns:mc="http://schemas.openxmlformats.org/markup-compatibility/2006">
              <mc:Choice xmlns:v="urn:schemas-microsoft-com:vml" Requires="v">
                <p:oleObj spid="_x0000_s5146" name="Equation" r:id="rId15" imgW="203112" imgH="291973" progId="Equation.DSMT4">
                  <p:embed/>
                </p:oleObj>
              </mc:Choice>
              <mc:Fallback>
                <p:oleObj name="Equation" r:id="rId15" imgW="203112" imgH="291973" progId="Equation.DSMT4">
                  <p:embed/>
                  <p:pic>
                    <p:nvPicPr>
                      <p:cNvPr id="0" name="Object 7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75296" y="4078596"/>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2578" name="Object 18"/>
          <p:cNvGraphicFramePr>
            <a:graphicFrameLocks noChangeAspect="1"/>
          </p:cNvGraphicFramePr>
          <p:nvPr/>
        </p:nvGraphicFramePr>
        <p:xfrm>
          <a:off x="3526808" y="4549444"/>
          <a:ext cx="215900" cy="279400"/>
        </p:xfrm>
        <a:graphic>
          <a:graphicData uri="http://schemas.openxmlformats.org/presentationml/2006/ole">
            <mc:AlternateContent xmlns:mc="http://schemas.openxmlformats.org/markup-compatibility/2006">
              <mc:Choice xmlns:v="urn:schemas-microsoft-com:vml" Requires="v">
                <p:oleObj spid="_x0000_s5147" name="Equation" r:id="rId17" imgW="215806" imgH="279279" progId="Equation.DSMT4">
                  <p:embed/>
                </p:oleObj>
              </mc:Choice>
              <mc:Fallback>
                <p:oleObj name="Equation" r:id="rId17" imgW="215806" imgH="279279" progId="Equation.DSMT4">
                  <p:embed/>
                  <p:pic>
                    <p:nvPicPr>
                      <p:cNvPr id="0" name="Object 7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526808" y="4549444"/>
                        <a:ext cx="215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2579" name="Object 19"/>
          <p:cNvGraphicFramePr>
            <a:graphicFrameLocks noChangeAspect="1"/>
          </p:cNvGraphicFramePr>
          <p:nvPr/>
        </p:nvGraphicFramePr>
        <p:xfrm>
          <a:off x="908712" y="3934156"/>
          <a:ext cx="1193800" cy="292100"/>
        </p:xfrm>
        <a:graphic>
          <a:graphicData uri="http://schemas.openxmlformats.org/presentationml/2006/ole">
            <mc:AlternateContent xmlns:mc="http://schemas.openxmlformats.org/markup-compatibility/2006">
              <mc:Choice xmlns:v="urn:schemas-microsoft-com:vml" Requires="v">
                <p:oleObj spid="_x0000_s5148" name="Equation" r:id="rId19" imgW="1193800" imgH="292100" progId="Equation.DSMT4">
                  <p:embed/>
                </p:oleObj>
              </mc:Choice>
              <mc:Fallback>
                <p:oleObj name="Equation" r:id="rId19" imgW="1193800" imgH="292100" progId="Equation.DSMT4">
                  <p:embed/>
                  <p:pic>
                    <p:nvPicPr>
                      <p:cNvPr id="0" name="Object 7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908712" y="3934156"/>
                        <a:ext cx="1193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3" name="Straight Arrow Connector 12"/>
          <p:cNvCxnSpPr/>
          <p:nvPr/>
        </p:nvCxnSpPr>
        <p:spPr>
          <a:xfrm rot="10800000">
            <a:off x="2266664" y="2881004"/>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10800000">
            <a:off x="2266664" y="3517900"/>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25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25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25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25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25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225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Multiplying Decimal Numbers by Powers of 10</a:t>
            </a:r>
          </a:p>
        </p:txBody>
      </p:sp>
      <p:sp>
        <p:nvSpPr>
          <p:cNvPr id="7" name="Content Placeholder 2"/>
          <p:cNvSpPr>
            <a:spLocks noGrp="1"/>
          </p:cNvSpPr>
          <p:nvPr>
            <p:ph idx="1"/>
          </p:nvPr>
        </p:nvSpPr>
        <p:spPr>
          <a:xfrm>
            <a:off x="457200" y="1280160"/>
            <a:ext cx="8229600" cy="4130040"/>
          </a:xfrm>
          <a:solidFill>
            <a:srgbClr val="FFFFCC"/>
          </a:solidFill>
          <a:ln w="28575">
            <a:solidFill>
              <a:srgbClr val="000000"/>
            </a:solidFill>
          </a:ln>
        </p:spPr>
        <p:txBody>
          <a:bodyPr/>
          <a:lstStyle/>
          <a:p>
            <a:pPr algn="ctr"/>
            <a:r>
              <a:rPr lang="en-US" b="1" dirty="0">
                <a:solidFill>
                  <a:srgbClr val="000000"/>
                </a:solidFill>
              </a:rPr>
              <a:t>To Multiply a Decimal Number by a Power of 10</a:t>
            </a:r>
          </a:p>
          <a:p>
            <a:pPr>
              <a:spcBef>
                <a:spcPts val="1200"/>
              </a:spcBef>
              <a:tabLst>
                <a:tab pos="463550" algn="l"/>
              </a:tabLst>
            </a:pPr>
            <a:r>
              <a:rPr lang="en-US" b="1" dirty="0">
                <a:solidFill>
                  <a:srgbClr val="000000"/>
                </a:solidFill>
              </a:rPr>
              <a:t>1.</a:t>
            </a:r>
            <a:r>
              <a:rPr lang="en-US" dirty="0">
                <a:solidFill>
                  <a:srgbClr val="000000"/>
                </a:solidFill>
              </a:rPr>
              <a:t>	Move the decimal point to the right. </a:t>
            </a:r>
          </a:p>
          <a:p>
            <a:pPr>
              <a:spcBef>
                <a:spcPts val="1200"/>
              </a:spcBef>
              <a:tabLst>
                <a:tab pos="463550" algn="l"/>
              </a:tabLst>
            </a:pPr>
            <a:r>
              <a:rPr lang="en-US" b="1" dirty="0">
                <a:solidFill>
                  <a:srgbClr val="000000"/>
                </a:solidFill>
              </a:rPr>
              <a:t>2.</a:t>
            </a:r>
            <a:r>
              <a:rPr lang="en-US" dirty="0">
                <a:solidFill>
                  <a:srgbClr val="000000"/>
                </a:solidFill>
              </a:rPr>
              <a:t>	Move it the same number of places as the number 	of 0’s in the power of 10. </a:t>
            </a:r>
          </a:p>
          <a:p>
            <a:pPr>
              <a:spcBef>
                <a:spcPts val="1200"/>
              </a:spcBef>
            </a:pPr>
            <a:r>
              <a:rPr lang="en-US" dirty="0">
                <a:solidFill>
                  <a:srgbClr val="000000"/>
                </a:solidFill>
              </a:rPr>
              <a:t>Multiplication by </a:t>
            </a:r>
            <a:r>
              <a:rPr lang="en-US" b="1" dirty="0">
                <a:solidFill>
                  <a:srgbClr val="C00000"/>
                </a:solidFill>
              </a:rPr>
              <a:t>10</a:t>
            </a:r>
            <a:r>
              <a:rPr lang="en-US" dirty="0">
                <a:solidFill>
                  <a:srgbClr val="C00000"/>
                </a:solidFill>
              </a:rPr>
              <a:t> </a:t>
            </a:r>
            <a:r>
              <a:rPr lang="en-US" dirty="0">
                <a:solidFill>
                  <a:srgbClr val="000000"/>
                </a:solidFill>
              </a:rPr>
              <a:t>moves the decimal point </a:t>
            </a:r>
            <a:r>
              <a:rPr lang="en-US" b="1" dirty="0">
                <a:solidFill>
                  <a:srgbClr val="C00000"/>
                </a:solidFill>
              </a:rPr>
              <a:t>one</a:t>
            </a:r>
            <a:r>
              <a:rPr lang="en-US" dirty="0">
                <a:solidFill>
                  <a:srgbClr val="000000"/>
                </a:solidFill>
              </a:rPr>
              <a:t> place </a:t>
            </a:r>
            <a:r>
              <a:rPr lang="en-US" b="1" dirty="0">
                <a:solidFill>
                  <a:srgbClr val="C00000"/>
                </a:solidFill>
              </a:rPr>
              <a:t>to the right</a:t>
            </a:r>
            <a:r>
              <a:rPr lang="en-US" dirty="0">
                <a:solidFill>
                  <a:srgbClr val="000000"/>
                </a:solidFill>
              </a:rPr>
              <a:t>. </a:t>
            </a:r>
          </a:p>
          <a:p>
            <a:pPr>
              <a:spcBef>
                <a:spcPts val="1200"/>
              </a:spcBef>
            </a:pPr>
            <a:r>
              <a:rPr lang="en-US" dirty="0">
                <a:solidFill>
                  <a:srgbClr val="000000"/>
                </a:solidFill>
              </a:rPr>
              <a:t>Multiplication by </a:t>
            </a:r>
            <a:r>
              <a:rPr lang="en-US" b="1" dirty="0">
                <a:solidFill>
                  <a:srgbClr val="C00000"/>
                </a:solidFill>
              </a:rPr>
              <a:t>100</a:t>
            </a:r>
            <a:r>
              <a:rPr lang="en-US" dirty="0">
                <a:solidFill>
                  <a:srgbClr val="000000"/>
                </a:solidFill>
              </a:rPr>
              <a:t> moves the decimal point </a:t>
            </a:r>
            <a:r>
              <a:rPr lang="en-US" b="1" dirty="0">
                <a:solidFill>
                  <a:srgbClr val="C00000"/>
                </a:solidFill>
              </a:rPr>
              <a:t>two</a:t>
            </a:r>
            <a:r>
              <a:rPr lang="en-US" b="1" dirty="0">
                <a:solidFill>
                  <a:srgbClr val="000000"/>
                </a:solidFill>
              </a:rPr>
              <a:t> </a:t>
            </a:r>
            <a:r>
              <a:rPr lang="en-US" dirty="0">
                <a:solidFill>
                  <a:srgbClr val="000000"/>
                </a:solidFill>
              </a:rPr>
              <a:t>places </a:t>
            </a:r>
            <a:r>
              <a:rPr lang="en-US" b="1" dirty="0">
                <a:solidFill>
                  <a:srgbClr val="C00000"/>
                </a:solidFill>
              </a:rPr>
              <a:t>to the right</a:t>
            </a:r>
            <a:r>
              <a:rPr lang="en-US" dirty="0">
                <a:solidFill>
                  <a:srgbClr val="000000"/>
                </a:solidFill>
              </a:rPr>
              <a:t>.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542</TotalTime>
  <Words>565</Words>
  <Application>Microsoft Office PowerPoint</Application>
  <PresentationFormat>On-screen Show (4:3)</PresentationFormat>
  <Paragraphs>164</Paragraphs>
  <Slides>23</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8" baseType="lpstr">
      <vt:lpstr>Arial</vt:lpstr>
      <vt:lpstr>Calibri</vt:lpstr>
      <vt:lpstr>Courier New</vt:lpstr>
      <vt:lpstr>Office Theme</vt:lpstr>
      <vt:lpstr>Equation</vt:lpstr>
      <vt:lpstr>Section 5.3</vt:lpstr>
      <vt:lpstr>Objectives</vt:lpstr>
      <vt:lpstr>Multiplying Decimal Numbers</vt:lpstr>
      <vt:lpstr>Example 1</vt:lpstr>
      <vt:lpstr>Example 2</vt:lpstr>
      <vt:lpstr>Example 3</vt:lpstr>
      <vt:lpstr>Completion Example 4</vt:lpstr>
      <vt:lpstr>Completion Example 5</vt:lpstr>
      <vt:lpstr>Multiplying Decimal Numbers by Powers of 10</vt:lpstr>
      <vt:lpstr>Multiplying Decimal Numbers by Powers of 10</vt:lpstr>
      <vt:lpstr>Example 6</vt:lpstr>
      <vt:lpstr>Metric Units of Length</vt:lpstr>
      <vt:lpstr>Example 7</vt:lpstr>
      <vt:lpstr>Example 8</vt:lpstr>
      <vt:lpstr>Example 8 (cont.)</vt:lpstr>
      <vt:lpstr>Example 9</vt:lpstr>
      <vt:lpstr>Example 9 (cont.)</vt:lpstr>
      <vt:lpstr>Example 10</vt:lpstr>
      <vt:lpstr>Example 10 (cont.)</vt:lpstr>
      <vt:lpstr>Example 10 (cont.)</vt:lpstr>
      <vt:lpstr>Example 10 (cont.)</vt:lpstr>
      <vt:lpstr>Practice Problems</vt:lpstr>
      <vt:lpstr>Practice Problems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Mathematics</dc:title>
  <dc:creator>Hawkes Learning Systems</dc:creator>
  <cp:lastModifiedBy>Nakita Jean-Charles</cp:lastModifiedBy>
  <cp:revision>66</cp:revision>
  <dcterms:created xsi:type="dcterms:W3CDTF">2013-04-26T14:43:13Z</dcterms:created>
  <dcterms:modified xsi:type="dcterms:W3CDTF">2016-10-03T15:33:27Z</dcterms:modified>
</cp:coreProperties>
</file>