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88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9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6"/>
      <p:bold r:id="rId37"/>
      <p:italic r:id="rId38"/>
      <p:boldItalic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image" Target="../media/image67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12" Type="http://schemas.openxmlformats.org/officeDocument/2006/relationships/image" Target="../media/image66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11" Type="http://schemas.openxmlformats.org/officeDocument/2006/relationships/image" Target="../media/image65.wmf"/><Relationship Id="rId5" Type="http://schemas.openxmlformats.org/officeDocument/2006/relationships/image" Target="../media/image59.wmf"/><Relationship Id="rId15" Type="http://schemas.openxmlformats.org/officeDocument/2006/relationships/image" Target="../media/image69.wmf"/><Relationship Id="rId10" Type="http://schemas.openxmlformats.org/officeDocument/2006/relationships/image" Target="../media/image64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Relationship Id="rId14" Type="http://schemas.openxmlformats.org/officeDocument/2006/relationships/image" Target="../media/image6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image" Target="../media/image82.wmf"/><Relationship Id="rId3" Type="http://schemas.openxmlformats.org/officeDocument/2006/relationships/image" Target="../media/image72.wmf"/><Relationship Id="rId7" Type="http://schemas.openxmlformats.org/officeDocument/2006/relationships/image" Target="../media/image76.wmf"/><Relationship Id="rId12" Type="http://schemas.openxmlformats.org/officeDocument/2006/relationships/image" Target="../media/image81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11" Type="http://schemas.openxmlformats.org/officeDocument/2006/relationships/image" Target="../media/image80.wmf"/><Relationship Id="rId5" Type="http://schemas.openxmlformats.org/officeDocument/2006/relationships/image" Target="../media/image74.wmf"/><Relationship Id="rId10" Type="http://schemas.openxmlformats.org/officeDocument/2006/relationships/image" Target="../media/image79.wmf"/><Relationship Id="rId4" Type="http://schemas.openxmlformats.org/officeDocument/2006/relationships/image" Target="../media/image73.wmf"/><Relationship Id="rId9" Type="http://schemas.openxmlformats.org/officeDocument/2006/relationships/image" Target="../media/image78.wmf"/><Relationship Id="rId14" Type="http://schemas.openxmlformats.org/officeDocument/2006/relationships/image" Target="../media/image8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image" Target="../media/image96.wmf"/><Relationship Id="rId18" Type="http://schemas.openxmlformats.org/officeDocument/2006/relationships/image" Target="../media/image101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12" Type="http://schemas.openxmlformats.org/officeDocument/2006/relationships/image" Target="../media/image95.wmf"/><Relationship Id="rId17" Type="http://schemas.openxmlformats.org/officeDocument/2006/relationships/image" Target="../media/image100.wmf"/><Relationship Id="rId2" Type="http://schemas.openxmlformats.org/officeDocument/2006/relationships/image" Target="../media/image85.wmf"/><Relationship Id="rId16" Type="http://schemas.openxmlformats.org/officeDocument/2006/relationships/image" Target="../media/image99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11" Type="http://schemas.openxmlformats.org/officeDocument/2006/relationships/image" Target="../media/image94.wmf"/><Relationship Id="rId5" Type="http://schemas.openxmlformats.org/officeDocument/2006/relationships/image" Target="../media/image88.wmf"/><Relationship Id="rId15" Type="http://schemas.openxmlformats.org/officeDocument/2006/relationships/image" Target="../media/image98.wmf"/><Relationship Id="rId10" Type="http://schemas.openxmlformats.org/officeDocument/2006/relationships/image" Target="../media/image93.wmf"/><Relationship Id="rId4" Type="http://schemas.openxmlformats.org/officeDocument/2006/relationships/image" Target="../media/image87.wmf"/><Relationship Id="rId9" Type="http://schemas.openxmlformats.org/officeDocument/2006/relationships/image" Target="../media/image92.wmf"/><Relationship Id="rId14" Type="http://schemas.openxmlformats.org/officeDocument/2006/relationships/image" Target="../media/image97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Relationship Id="rId9" Type="http://schemas.openxmlformats.org/officeDocument/2006/relationships/image" Target="../media/image11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image" Target="../media/image113.wmf"/><Relationship Id="rId7" Type="http://schemas.openxmlformats.org/officeDocument/2006/relationships/image" Target="../media/image117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6" Type="http://schemas.openxmlformats.org/officeDocument/2006/relationships/image" Target="../media/image116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Relationship Id="rId9" Type="http://schemas.openxmlformats.org/officeDocument/2006/relationships/image" Target="../media/image11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image" Target="../media/image122.wmf"/><Relationship Id="rId7" Type="http://schemas.openxmlformats.org/officeDocument/2006/relationships/image" Target="../media/image126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13" Type="http://schemas.openxmlformats.org/officeDocument/2006/relationships/image" Target="../media/image140.wmf"/><Relationship Id="rId3" Type="http://schemas.openxmlformats.org/officeDocument/2006/relationships/image" Target="../media/image130.wmf"/><Relationship Id="rId7" Type="http://schemas.openxmlformats.org/officeDocument/2006/relationships/image" Target="../media/image134.wmf"/><Relationship Id="rId12" Type="http://schemas.openxmlformats.org/officeDocument/2006/relationships/image" Target="../media/image139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Relationship Id="rId6" Type="http://schemas.openxmlformats.org/officeDocument/2006/relationships/image" Target="../media/image133.wmf"/><Relationship Id="rId11" Type="http://schemas.openxmlformats.org/officeDocument/2006/relationships/image" Target="../media/image138.wmf"/><Relationship Id="rId5" Type="http://schemas.openxmlformats.org/officeDocument/2006/relationships/image" Target="../media/image132.wmf"/><Relationship Id="rId10" Type="http://schemas.openxmlformats.org/officeDocument/2006/relationships/image" Target="../media/image137.wmf"/><Relationship Id="rId4" Type="http://schemas.openxmlformats.org/officeDocument/2006/relationships/image" Target="../media/image131.wmf"/><Relationship Id="rId9" Type="http://schemas.openxmlformats.org/officeDocument/2006/relationships/image" Target="../media/image136.wmf"/><Relationship Id="rId14" Type="http://schemas.openxmlformats.org/officeDocument/2006/relationships/image" Target="../media/image14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4.wmf"/><Relationship Id="rId7" Type="http://schemas.openxmlformats.org/officeDocument/2006/relationships/image" Target="../media/image148.wmf"/><Relationship Id="rId2" Type="http://schemas.openxmlformats.org/officeDocument/2006/relationships/image" Target="../media/image143.wmf"/><Relationship Id="rId1" Type="http://schemas.openxmlformats.org/officeDocument/2006/relationships/image" Target="../media/image142.wmf"/><Relationship Id="rId6" Type="http://schemas.openxmlformats.org/officeDocument/2006/relationships/image" Target="../media/image147.wmf"/><Relationship Id="rId5" Type="http://schemas.openxmlformats.org/officeDocument/2006/relationships/image" Target="../media/image146.wmf"/><Relationship Id="rId4" Type="http://schemas.openxmlformats.org/officeDocument/2006/relationships/image" Target="../media/image14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wmf"/><Relationship Id="rId2" Type="http://schemas.openxmlformats.org/officeDocument/2006/relationships/image" Target="../media/image150.wmf"/><Relationship Id="rId1" Type="http://schemas.openxmlformats.org/officeDocument/2006/relationships/image" Target="../media/image149.wmf"/><Relationship Id="rId4" Type="http://schemas.openxmlformats.org/officeDocument/2006/relationships/image" Target="../media/image15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4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5" Type="http://schemas.openxmlformats.org/officeDocument/2006/relationships/image" Target="../media/image4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Relationship Id="rId14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84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006A-419E-416B-A96A-773B6D77CD7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29D61-2B50-4B6D-8A54-1BBE3F8ED5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14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26" Type="http://schemas.openxmlformats.org/officeDocument/2006/relationships/image" Target="../media/image43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5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29" Type="http://schemas.openxmlformats.org/officeDocument/2006/relationships/oleObject" Target="../embeddings/oleObject44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2.wmf"/><Relationship Id="rId32" Type="http://schemas.openxmlformats.org/officeDocument/2006/relationships/image" Target="../media/image46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28" Type="http://schemas.openxmlformats.org/officeDocument/2006/relationships/image" Target="../media/image44.wmf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9.bin"/><Relationship Id="rId31" Type="http://schemas.openxmlformats.org/officeDocument/2006/relationships/oleObject" Target="../embeddings/oleObject45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Relationship Id="rId27" Type="http://schemas.openxmlformats.org/officeDocument/2006/relationships/oleObject" Target="../embeddings/oleObject43.bin"/><Relationship Id="rId30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2.wmf"/><Relationship Id="rId26" Type="http://schemas.openxmlformats.org/officeDocument/2006/relationships/image" Target="../media/image66.wmf"/><Relationship Id="rId3" Type="http://schemas.openxmlformats.org/officeDocument/2006/relationships/oleObject" Target="../embeddings/oleObject54.bin"/><Relationship Id="rId21" Type="http://schemas.openxmlformats.org/officeDocument/2006/relationships/oleObject" Target="../embeddings/oleObject63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61.bin"/><Relationship Id="rId25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1.wmf"/><Relationship Id="rId20" Type="http://schemas.openxmlformats.org/officeDocument/2006/relationships/image" Target="../media/image63.wmf"/><Relationship Id="rId29" Type="http://schemas.openxmlformats.org/officeDocument/2006/relationships/oleObject" Target="../embeddings/oleObject6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8.bin"/><Relationship Id="rId24" Type="http://schemas.openxmlformats.org/officeDocument/2006/relationships/image" Target="../media/image65.wmf"/><Relationship Id="rId32" Type="http://schemas.openxmlformats.org/officeDocument/2006/relationships/image" Target="../media/image69.wmf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oleObject" Target="../embeddings/oleObject64.bin"/><Relationship Id="rId28" Type="http://schemas.openxmlformats.org/officeDocument/2006/relationships/image" Target="../media/image67.wmf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62.bin"/><Relationship Id="rId31" Type="http://schemas.openxmlformats.org/officeDocument/2006/relationships/oleObject" Target="../embeddings/oleObject68.bin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0.wmf"/><Relationship Id="rId22" Type="http://schemas.openxmlformats.org/officeDocument/2006/relationships/image" Target="../media/image64.wmf"/><Relationship Id="rId27" Type="http://schemas.openxmlformats.org/officeDocument/2006/relationships/oleObject" Target="../embeddings/oleObject66.bin"/><Relationship Id="rId30" Type="http://schemas.openxmlformats.org/officeDocument/2006/relationships/image" Target="../media/image6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4.bin"/><Relationship Id="rId18" Type="http://schemas.openxmlformats.org/officeDocument/2006/relationships/image" Target="../media/image77.wmf"/><Relationship Id="rId26" Type="http://schemas.openxmlformats.org/officeDocument/2006/relationships/image" Target="../media/image81.wmf"/><Relationship Id="rId3" Type="http://schemas.openxmlformats.org/officeDocument/2006/relationships/oleObject" Target="../embeddings/oleObject69.bin"/><Relationship Id="rId21" Type="http://schemas.openxmlformats.org/officeDocument/2006/relationships/oleObject" Target="../embeddings/oleObject78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76.bin"/><Relationship Id="rId25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wmf"/><Relationship Id="rId20" Type="http://schemas.openxmlformats.org/officeDocument/2006/relationships/image" Target="../media/image78.wmf"/><Relationship Id="rId29" Type="http://schemas.openxmlformats.org/officeDocument/2006/relationships/image" Target="../media/image8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3.bin"/><Relationship Id="rId24" Type="http://schemas.openxmlformats.org/officeDocument/2006/relationships/image" Target="../media/image80.wmf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23" Type="http://schemas.openxmlformats.org/officeDocument/2006/relationships/oleObject" Target="../embeddings/oleObject79.bin"/><Relationship Id="rId28" Type="http://schemas.openxmlformats.org/officeDocument/2006/relationships/oleObject" Target="../embeddings/oleObject82.bin"/><Relationship Id="rId10" Type="http://schemas.openxmlformats.org/officeDocument/2006/relationships/image" Target="../media/image73.wmf"/><Relationship Id="rId19" Type="http://schemas.openxmlformats.org/officeDocument/2006/relationships/oleObject" Target="../embeddings/oleObject77.bin"/><Relationship Id="rId31" Type="http://schemas.openxmlformats.org/officeDocument/2006/relationships/image" Target="../media/image8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5.wmf"/><Relationship Id="rId22" Type="http://schemas.openxmlformats.org/officeDocument/2006/relationships/image" Target="../media/image79.wmf"/><Relationship Id="rId27" Type="http://schemas.openxmlformats.org/officeDocument/2006/relationships/oleObject" Target="../embeddings/oleObject81.bin"/><Relationship Id="rId30" Type="http://schemas.openxmlformats.org/officeDocument/2006/relationships/oleObject" Target="../embeddings/oleObject83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1.wmf"/><Relationship Id="rId26" Type="http://schemas.openxmlformats.org/officeDocument/2006/relationships/image" Target="../media/image95.wmf"/><Relationship Id="rId39" Type="http://schemas.openxmlformats.org/officeDocument/2006/relationships/oleObject" Target="../embeddings/oleObject103.bin"/><Relationship Id="rId21" Type="http://schemas.openxmlformats.org/officeDocument/2006/relationships/oleObject" Target="../embeddings/oleObject93.bin"/><Relationship Id="rId34" Type="http://schemas.openxmlformats.org/officeDocument/2006/relationships/oleObject" Target="../embeddings/oleObject100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33" Type="http://schemas.openxmlformats.org/officeDocument/2006/relationships/oleObject" Target="../embeddings/oleObject99.bin"/><Relationship Id="rId38" Type="http://schemas.openxmlformats.org/officeDocument/2006/relationships/image" Target="../media/image10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20" Type="http://schemas.openxmlformats.org/officeDocument/2006/relationships/image" Target="../media/image92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4.wmf"/><Relationship Id="rId32" Type="http://schemas.openxmlformats.org/officeDocument/2006/relationships/image" Target="../media/image98.wmf"/><Relationship Id="rId37" Type="http://schemas.openxmlformats.org/officeDocument/2006/relationships/oleObject" Target="../embeddings/oleObject102.bin"/><Relationship Id="rId40" Type="http://schemas.openxmlformats.org/officeDocument/2006/relationships/image" Target="../media/image101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6.wmf"/><Relationship Id="rId36" Type="http://schemas.openxmlformats.org/officeDocument/2006/relationships/image" Target="../media/image99.wmf"/><Relationship Id="rId10" Type="http://schemas.openxmlformats.org/officeDocument/2006/relationships/image" Target="../media/image87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89.wmf"/><Relationship Id="rId22" Type="http://schemas.openxmlformats.org/officeDocument/2006/relationships/image" Target="../media/image93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7.wmf"/><Relationship Id="rId35" Type="http://schemas.openxmlformats.org/officeDocument/2006/relationships/oleObject" Target="../embeddings/oleObject101.bin"/><Relationship Id="rId8" Type="http://schemas.openxmlformats.org/officeDocument/2006/relationships/image" Target="../media/image86.wmf"/><Relationship Id="rId3" Type="http://schemas.openxmlformats.org/officeDocument/2006/relationships/oleObject" Target="../embeddings/oleObject8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09.bin"/><Relationship Id="rId18" Type="http://schemas.openxmlformats.org/officeDocument/2006/relationships/image" Target="../media/image109.wmf"/><Relationship Id="rId3" Type="http://schemas.openxmlformats.org/officeDocument/2006/relationships/oleObject" Target="../embeddings/oleObject104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8.wmf"/><Relationship Id="rId20" Type="http://schemas.openxmlformats.org/officeDocument/2006/relationships/image" Target="../media/image110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8.bin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0.bin"/><Relationship Id="rId10" Type="http://schemas.openxmlformats.org/officeDocument/2006/relationships/image" Target="../media/image105.wmf"/><Relationship Id="rId19" Type="http://schemas.openxmlformats.org/officeDocument/2006/relationships/oleObject" Target="../embeddings/oleObject112.bin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07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18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5.wmf"/><Relationship Id="rId17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7.wmf"/><Relationship Id="rId20" Type="http://schemas.openxmlformats.org/officeDocument/2006/relationships/image" Target="../media/image119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10" Type="http://schemas.openxmlformats.org/officeDocument/2006/relationships/image" Target="../media/image114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6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127.bin"/><Relationship Id="rId18" Type="http://schemas.openxmlformats.org/officeDocument/2006/relationships/image" Target="../media/image127.wmf"/><Relationship Id="rId3" Type="http://schemas.openxmlformats.org/officeDocument/2006/relationships/oleObject" Target="../embeddings/oleObject122.bin"/><Relationship Id="rId7" Type="http://schemas.openxmlformats.org/officeDocument/2006/relationships/oleObject" Target="../embeddings/oleObject124.bin"/><Relationship Id="rId12" Type="http://schemas.openxmlformats.org/officeDocument/2006/relationships/image" Target="../media/image124.wmf"/><Relationship Id="rId17" Type="http://schemas.openxmlformats.org/officeDocument/2006/relationships/oleObject" Target="../embeddings/oleObject1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6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6.bin"/><Relationship Id="rId5" Type="http://schemas.openxmlformats.org/officeDocument/2006/relationships/oleObject" Target="../embeddings/oleObject123.bin"/><Relationship Id="rId15" Type="http://schemas.openxmlformats.org/officeDocument/2006/relationships/oleObject" Target="../embeddings/oleObject128.bin"/><Relationship Id="rId10" Type="http://schemas.openxmlformats.org/officeDocument/2006/relationships/image" Target="../media/image123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5.bin"/><Relationship Id="rId14" Type="http://schemas.openxmlformats.org/officeDocument/2006/relationships/image" Target="../media/image125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13" Type="http://schemas.openxmlformats.org/officeDocument/2006/relationships/oleObject" Target="../embeddings/oleObject135.bin"/><Relationship Id="rId18" Type="http://schemas.openxmlformats.org/officeDocument/2006/relationships/image" Target="../media/image135.wmf"/><Relationship Id="rId26" Type="http://schemas.openxmlformats.org/officeDocument/2006/relationships/image" Target="../media/image139.wmf"/><Relationship Id="rId3" Type="http://schemas.openxmlformats.org/officeDocument/2006/relationships/oleObject" Target="../embeddings/oleObject130.bin"/><Relationship Id="rId21" Type="http://schemas.openxmlformats.org/officeDocument/2006/relationships/oleObject" Target="../embeddings/oleObject139.bin"/><Relationship Id="rId7" Type="http://schemas.openxmlformats.org/officeDocument/2006/relationships/oleObject" Target="../embeddings/oleObject132.bin"/><Relationship Id="rId12" Type="http://schemas.openxmlformats.org/officeDocument/2006/relationships/image" Target="../media/image132.wmf"/><Relationship Id="rId17" Type="http://schemas.openxmlformats.org/officeDocument/2006/relationships/oleObject" Target="../embeddings/oleObject137.bin"/><Relationship Id="rId25" Type="http://schemas.openxmlformats.org/officeDocument/2006/relationships/oleObject" Target="../embeddings/oleObject1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4.wmf"/><Relationship Id="rId20" Type="http://schemas.openxmlformats.org/officeDocument/2006/relationships/image" Target="../media/image136.wmf"/><Relationship Id="rId29" Type="http://schemas.openxmlformats.org/officeDocument/2006/relationships/oleObject" Target="../embeddings/oleObject143.bin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29.wmf"/><Relationship Id="rId11" Type="http://schemas.openxmlformats.org/officeDocument/2006/relationships/oleObject" Target="../embeddings/oleObject134.bin"/><Relationship Id="rId24" Type="http://schemas.openxmlformats.org/officeDocument/2006/relationships/image" Target="../media/image138.wmf"/><Relationship Id="rId5" Type="http://schemas.openxmlformats.org/officeDocument/2006/relationships/oleObject" Target="../embeddings/oleObject131.bin"/><Relationship Id="rId15" Type="http://schemas.openxmlformats.org/officeDocument/2006/relationships/oleObject" Target="../embeddings/oleObject136.bin"/><Relationship Id="rId23" Type="http://schemas.openxmlformats.org/officeDocument/2006/relationships/oleObject" Target="../embeddings/oleObject140.bin"/><Relationship Id="rId28" Type="http://schemas.openxmlformats.org/officeDocument/2006/relationships/image" Target="../media/image140.wmf"/><Relationship Id="rId10" Type="http://schemas.openxmlformats.org/officeDocument/2006/relationships/image" Target="../media/image131.wmf"/><Relationship Id="rId19" Type="http://schemas.openxmlformats.org/officeDocument/2006/relationships/oleObject" Target="../embeddings/oleObject138.bin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33.bin"/><Relationship Id="rId14" Type="http://schemas.openxmlformats.org/officeDocument/2006/relationships/image" Target="../media/image133.wmf"/><Relationship Id="rId22" Type="http://schemas.openxmlformats.org/officeDocument/2006/relationships/image" Target="../media/image137.wmf"/><Relationship Id="rId27" Type="http://schemas.openxmlformats.org/officeDocument/2006/relationships/oleObject" Target="../embeddings/oleObject142.bin"/><Relationship Id="rId30" Type="http://schemas.openxmlformats.org/officeDocument/2006/relationships/image" Target="../media/image141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13" Type="http://schemas.openxmlformats.org/officeDocument/2006/relationships/oleObject" Target="../embeddings/oleObject149.bin"/><Relationship Id="rId3" Type="http://schemas.openxmlformats.org/officeDocument/2006/relationships/oleObject" Target="../embeddings/oleObject144.bin"/><Relationship Id="rId7" Type="http://schemas.openxmlformats.org/officeDocument/2006/relationships/oleObject" Target="../embeddings/oleObject146.bin"/><Relationship Id="rId12" Type="http://schemas.openxmlformats.org/officeDocument/2006/relationships/image" Target="../media/image14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8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43.wmf"/><Relationship Id="rId11" Type="http://schemas.openxmlformats.org/officeDocument/2006/relationships/oleObject" Target="../embeddings/oleObject148.bin"/><Relationship Id="rId5" Type="http://schemas.openxmlformats.org/officeDocument/2006/relationships/oleObject" Target="../embeddings/oleObject145.bin"/><Relationship Id="rId15" Type="http://schemas.openxmlformats.org/officeDocument/2006/relationships/oleObject" Target="../embeddings/oleObject150.bin"/><Relationship Id="rId10" Type="http://schemas.openxmlformats.org/officeDocument/2006/relationships/image" Target="../media/image145.wmf"/><Relationship Id="rId4" Type="http://schemas.openxmlformats.org/officeDocument/2006/relationships/image" Target="../media/image142.wmf"/><Relationship Id="rId9" Type="http://schemas.openxmlformats.org/officeDocument/2006/relationships/oleObject" Target="../embeddings/oleObject147.bin"/><Relationship Id="rId14" Type="http://schemas.openxmlformats.org/officeDocument/2006/relationships/image" Target="../media/image14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3" Type="http://schemas.openxmlformats.org/officeDocument/2006/relationships/oleObject" Target="../embeddings/oleObject151.bin"/><Relationship Id="rId7" Type="http://schemas.openxmlformats.org/officeDocument/2006/relationships/oleObject" Target="../embeddings/oleObject1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50.wmf"/><Relationship Id="rId5" Type="http://schemas.openxmlformats.org/officeDocument/2006/relationships/oleObject" Target="../embeddings/oleObject152.bin"/><Relationship Id="rId10" Type="http://schemas.openxmlformats.org/officeDocument/2006/relationships/image" Target="../media/image152.wmf"/><Relationship Id="rId4" Type="http://schemas.openxmlformats.org/officeDocument/2006/relationships/image" Target="../media/image149.wmf"/><Relationship Id="rId9" Type="http://schemas.openxmlformats.org/officeDocument/2006/relationships/oleObject" Target="../embeddings/oleObject154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53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15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5.4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Division with Decimal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/>
              <a:t>	Divide. 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966648" y="546750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3" imgW="215640" imgH="291960" progId="Equation.DSMT4">
                  <p:embed/>
                </p:oleObj>
              </mc:Choice>
              <mc:Fallback>
                <p:oleObj name="Equation" r:id="rId3" imgW="215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648" y="546750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572000" y="4904096"/>
          <a:ext cx="622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5" imgW="622080" imgH="495000" progId="Equation.DSMT4">
                  <p:embed/>
                </p:oleObj>
              </mc:Choice>
              <mc:Fallback>
                <p:oleObj name="Equation" r:id="rId5" imgW="6220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04096"/>
                        <a:ext cx="622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572000" y="4425288"/>
          <a:ext cx="62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7" imgW="622080" imgH="380880" progId="Equation.DSMT4">
                  <p:embed/>
                </p:oleObj>
              </mc:Choice>
              <mc:Fallback>
                <p:oleObj name="Equation" r:id="rId7" imgW="622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425288"/>
                        <a:ext cx="62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405952" y="3774744"/>
          <a:ext cx="596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9" imgW="596880" imgH="495000" progId="Equation.DSMT4">
                  <p:embed/>
                </p:oleObj>
              </mc:Choice>
              <mc:Fallback>
                <p:oleObj name="Equation" r:id="rId9" imgW="59688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952" y="3774744"/>
                        <a:ext cx="596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231944" y="3295936"/>
          <a:ext cx="78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11" imgW="787320" imgH="380880" progId="Equation.DSMT4">
                  <p:embed/>
                </p:oleObj>
              </mc:Choice>
              <mc:Fallback>
                <p:oleObj name="Equation" r:id="rId11" imgW="7873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1944" y="3295936"/>
                        <a:ext cx="78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155744" y="2680648"/>
          <a:ext cx="571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3" imgW="571320" imgH="406080" progId="Equation.DSMT4">
                  <p:embed/>
                </p:oleObj>
              </mc:Choice>
              <mc:Fallback>
                <p:oleObj name="Equation" r:id="rId13" imgW="57132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744" y="2680648"/>
                        <a:ext cx="571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412416" y="1752600"/>
          <a:ext cx="1790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5" imgW="1790640" imgH="901440" progId="Equation.DSMT4">
                  <p:embed/>
                </p:oleObj>
              </mc:Choice>
              <mc:Fallback>
                <p:oleObj name="Equation" r:id="rId15" imgW="179064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416" y="1752600"/>
                        <a:ext cx="1790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528074" y="176335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7" imgW="190440" imgH="291960" progId="Equation.DSMT4">
                  <p:embed/>
                </p:oleObj>
              </mc:Choice>
              <mc:Fallback>
                <p:oleObj name="Equation" r:id="rId17" imgW="1904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8074" y="176335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713642" y="1937274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9" imgW="101520" imgH="101520" progId="Equation.DSMT4">
                  <p:embed/>
                </p:oleObj>
              </mc:Choice>
              <mc:Fallback>
                <p:oleObj name="Equation" r:id="rId19" imgW="101520" imgH="1015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642" y="1937274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800600" y="1774116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21" imgW="203040" imgH="279360" progId="Equation.DSMT4">
                  <p:embed/>
                </p:oleObj>
              </mc:Choice>
              <mc:Fallback>
                <p:oleObj name="Equation" r:id="rId21" imgW="2030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774116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5006790" y="178487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790" y="178487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Divide: </a:t>
            </a:r>
          </a:p>
          <a:p>
            <a:pPr>
              <a:spcBef>
                <a:spcPts val="2400"/>
              </a:spcBef>
            </a:pPr>
            <a:r>
              <a:rPr lang="en-US" b="1" dirty="0"/>
              <a:t>Solution </a:t>
            </a:r>
          </a:p>
          <a:p>
            <a:endParaRPr lang="en-US" dirty="0"/>
          </a:p>
        </p:txBody>
      </p:sp>
      <p:graphicFrame>
        <p:nvGraphicFramePr>
          <p:cNvPr id="350210" name="Object 2"/>
          <p:cNvGraphicFramePr>
            <a:graphicFrameLocks noChangeAspect="1"/>
          </p:cNvGraphicFramePr>
          <p:nvPr/>
        </p:nvGraphicFramePr>
        <p:xfrm>
          <a:off x="1621716" y="143598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3" imgW="1752600" imgH="292100" progId="Equation.DSMT4">
                  <p:embed/>
                </p:oleObj>
              </mc:Choice>
              <mc:Fallback>
                <p:oleObj name="Equation" r:id="rId3" imgW="1752600" imgH="2921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1716" y="143598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648200" y="2653352"/>
            <a:ext cx="3810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 </a:t>
            </a:r>
            <a:r>
              <a:rPr lang="en-US" sz="2000" dirty="0">
                <a:solidFill>
                  <a:srgbClr val="008080"/>
                </a:solidFill>
              </a:rPr>
              <a:t>There must be a digit to the right of the decimal point in the quotient above every digit to the right of the decimal point in the dividend. </a:t>
            </a:r>
          </a:p>
        </p:txBody>
      </p:sp>
      <p:sp>
        <p:nvSpPr>
          <p:cNvPr id="11" name="Arc 10"/>
          <p:cNvSpPr/>
          <p:nvPr/>
        </p:nvSpPr>
        <p:spPr>
          <a:xfrm rot="9625018">
            <a:off x="2250104" y="2275211"/>
            <a:ext cx="523259" cy="347907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8813158">
            <a:off x="3247827" y="2211332"/>
            <a:ext cx="438418" cy="457200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361788" y="567196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5" imgW="215640" imgH="291960" progId="Equation.DSMT4">
                  <p:embed/>
                </p:oleObj>
              </mc:Choice>
              <mc:Fallback>
                <p:oleObj name="Equation" r:id="rId5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1788" y="567196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165946" y="5138568"/>
          <a:ext cx="1409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7" imgW="1409400" imgH="495000" progId="Equation.DSMT4">
                  <p:embed/>
                </p:oleObj>
              </mc:Choice>
              <mc:Fallback>
                <p:oleObj name="Equation" r:id="rId7" imgW="140940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946" y="5138568"/>
                        <a:ext cx="1409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856724" y="4825808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9" imgW="723600" imgH="380880" progId="Equation.DSMT4">
                  <p:embed/>
                </p:oleObj>
              </mc:Choice>
              <mc:Fallback>
                <p:oleObj name="Equation" r:id="rId9" imgW="7236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724" y="4825808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213495" y="4300368"/>
          <a:ext cx="1155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11" imgW="1155600" imgH="495000" progId="Equation.DSMT4">
                  <p:embed/>
                </p:oleObj>
              </mc:Choice>
              <mc:Fallback>
                <p:oleObj name="Equation" r:id="rId11" imgW="115560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495" y="4300368"/>
                        <a:ext cx="1155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856724" y="4006326"/>
          <a:ext cx="49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13" imgW="495000" imgH="380880" progId="Equation.DSMT4">
                  <p:embed/>
                </p:oleObj>
              </mc:Choice>
              <mc:Fallback>
                <p:oleObj name="Equation" r:id="rId13" imgW="4950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724" y="4006326"/>
                        <a:ext cx="49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357216" y="3468040"/>
          <a:ext cx="787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15" imgW="787320" imgH="495000" progId="Equation.DSMT4">
                  <p:embed/>
                </p:oleObj>
              </mc:Choice>
              <mc:Fallback>
                <p:oleObj name="Equation" r:id="rId15" imgW="78732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216" y="3468040"/>
                        <a:ext cx="787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374998" y="3165144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quation" r:id="rId17" imgW="723600" imgH="380880" progId="Equation.DSMT4">
                  <p:embed/>
                </p:oleObj>
              </mc:Choice>
              <mc:Fallback>
                <p:oleObj name="Equation" r:id="rId17" imgW="72360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4998" y="3165144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3013809" y="2645392"/>
          <a:ext cx="558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19" imgW="558720" imgH="495000" progId="Equation.DSMT4">
                  <p:embed/>
                </p:oleObj>
              </mc:Choice>
              <mc:Fallback>
                <p:oleObj name="Equation" r:id="rId19" imgW="558720" imgH="495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809" y="2645392"/>
                        <a:ext cx="558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2027122" y="1709568"/>
          <a:ext cx="2603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21" imgW="2603160" imgH="901440" progId="Equation.DSMT4">
                  <p:embed/>
                </p:oleObj>
              </mc:Choice>
              <mc:Fallback>
                <p:oleObj name="Equation" r:id="rId21" imgW="2603160" imgH="901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122" y="1709568"/>
                        <a:ext cx="2603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3385074" y="174184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tion" r:id="rId23" imgW="190440" imgH="279360" progId="Equation.DSMT4">
                  <p:embed/>
                </p:oleObj>
              </mc:Choice>
              <mc:Fallback>
                <p:oleObj name="Equation" r:id="rId23" imgW="1904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5074" y="174184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3625850" y="1933575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tion" r:id="rId25" imgW="101520" imgH="101520" progId="Equation.DSMT4">
                  <p:embed/>
                </p:oleObj>
              </mc:Choice>
              <mc:Fallback>
                <p:oleObj name="Equation" r:id="rId25" imgW="101520" imgH="1015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1933575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4125558" y="174184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Equation" r:id="rId27" imgW="215640" imgH="291960" progId="Equation.DSMT4">
                  <p:embed/>
                </p:oleObj>
              </mc:Choice>
              <mc:Fallback>
                <p:oleObj name="Equation" r:id="rId27" imgW="2156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558" y="174184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3820758" y="174094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Equation" r:id="rId29" imgW="215640" imgH="291960" progId="Equation.DSMT4">
                  <p:embed/>
                </p:oleObj>
              </mc:Choice>
              <mc:Fallback>
                <p:oleObj name="Equation" r:id="rId29" imgW="2156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0758" y="174094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/>
        </p:nvGraphicFramePr>
        <p:xfrm>
          <a:off x="4387326" y="1744832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Equation" r:id="rId31" imgW="215640" imgH="279360" progId="Equation.DSMT4">
                  <p:embed/>
                </p:oleObj>
              </mc:Choice>
              <mc:Fallback>
                <p:oleObj name="Equation" r:id="rId31" imgW="2156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326" y="1744832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9186" name="Object 2"/>
          <p:cNvGraphicFramePr>
            <a:graphicFrameLocks noChangeAspect="1"/>
          </p:cNvGraphicFramePr>
          <p:nvPr/>
        </p:nvGraphicFramePr>
        <p:xfrm>
          <a:off x="3092450" y="2333625"/>
          <a:ext cx="22098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3" imgW="2209680" imgH="2666880" progId="Equation.DSMT4">
                  <p:embed/>
                </p:oleObj>
              </mc:Choice>
              <mc:Fallback>
                <p:oleObj name="Equation" r:id="rId3" imgW="2209680" imgH="266688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2333625"/>
                        <a:ext cx="22098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Divide: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349185" name="Object 1"/>
          <p:cNvGraphicFramePr>
            <a:graphicFrameLocks noChangeAspect="1"/>
          </p:cNvGraphicFramePr>
          <p:nvPr/>
        </p:nvGraphicFramePr>
        <p:xfrm>
          <a:off x="1668440" y="1405467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5" imgW="1916868" imgH="291973" progId="Equation.DSMT4">
                  <p:embed/>
                </p:oleObj>
              </mc:Choice>
              <mc:Fallback>
                <p:oleObj name="Equation" r:id="rId5" imgW="1916868" imgH="291973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40" y="1405467"/>
                        <a:ext cx="191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rc 6"/>
          <p:cNvSpPr/>
          <p:nvPr/>
        </p:nvSpPr>
        <p:spPr>
          <a:xfrm rot="9323703">
            <a:off x="3387971" y="2927201"/>
            <a:ext cx="489493" cy="424150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9497403">
            <a:off x="4462366" y="2837091"/>
            <a:ext cx="536768" cy="505815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49188" name="Object 4"/>
          <p:cNvGraphicFramePr>
            <a:graphicFrameLocks noChangeAspect="1"/>
          </p:cNvGraphicFramePr>
          <p:nvPr/>
        </p:nvGraphicFramePr>
        <p:xfrm>
          <a:off x="4036065" y="3450453"/>
          <a:ext cx="87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7" imgW="876300" imgH="381000" progId="Equation.DSMT4">
                  <p:embed/>
                </p:oleObj>
              </mc:Choice>
              <mc:Fallback>
                <p:oleObj name="Equation" r:id="rId7" imgW="876300" imgH="3810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6065" y="3450453"/>
                        <a:ext cx="87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9189" name="Object 5"/>
          <p:cNvGraphicFramePr>
            <a:graphicFrameLocks noChangeAspect="1"/>
          </p:cNvGraphicFramePr>
          <p:nvPr/>
        </p:nvGraphicFramePr>
        <p:xfrm>
          <a:off x="4236707" y="3990865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9" imgW="1028700" imgH="381000" progId="Equation.DSMT4">
                  <p:embed/>
                </p:oleObj>
              </mc:Choice>
              <mc:Fallback>
                <p:oleObj name="Equation" r:id="rId9" imgW="1028700" imgH="3810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6707" y="3990865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9190" name="Object 6"/>
          <p:cNvGraphicFramePr>
            <a:graphicFrameLocks noChangeAspect="1"/>
          </p:cNvGraphicFramePr>
          <p:nvPr/>
        </p:nvGraphicFramePr>
        <p:xfrm>
          <a:off x="4239904" y="4529953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1" imgW="1028700" imgH="381000" progId="Equation.DSMT4">
                  <p:embed/>
                </p:oleObj>
              </mc:Choice>
              <mc:Fallback>
                <p:oleObj name="Equation" r:id="rId11" imgW="1028700" imgH="3810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9904" y="4529953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9191" name="Object 7"/>
          <p:cNvGraphicFramePr>
            <a:graphicFrameLocks noChangeAspect="1"/>
          </p:cNvGraphicFramePr>
          <p:nvPr/>
        </p:nvGraphicFramePr>
        <p:xfrm>
          <a:off x="5064742" y="514339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742" y="514339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9192" name="Object 8"/>
          <p:cNvGraphicFramePr>
            <a:graphicFrameLocks noChangeAspect="1"/>
          </p:cNvGraphicFramePr>
          <p:nvPr/>
        </p:nvGraphicFramePr>
        <p:xfrm>
          <a:off x="4983802" y="240748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5" imgW="203112" imgH="279279" progId="Equation.DSMT4">
                  <p:embed/>
                </p:oleObj>
              </mc:Choice>
              <mc:Fallback>
                <p:oleObj name="Equation" r:id="rId15" imgW="203112" imgH="279279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802" y="240748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Dividing Decimal Numbers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When the Remainder is not 0: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Decide first how many decimal places are to be in 	the quotient.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Divide until the quotient is </a:t>
            </a:r>
            <a:r>
              <a:rPr lang="en-US" b="1" dirty="0">
                <a:solidFill>
                  <a:srgbClr val="C00000"/>
                </a:solidFill>
              </a:rPr>
              <a:t>one digit past the place 	of desired accuracy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Using this last digit, round the quotient to the 	desired place of accuracy.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		     to the nearest tenth.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Divide until the quotient is in hundredths (one more place than tenths); then round to tenths.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346115" name="Object 3"/>
          <p:cNvGraphicFramePr>
            <a:graphicFrameLocks noChangeAspect="1"/>
          </p:cNvGraphicFramePr>
          <p:nvPr/>
        </p:nvGraphicFramePr>
        <p:xfrm>
          <a:off x="1219200" y="1413933"/>
          <a:ext cx="148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1485900" imgH="381000" progId="Equation.DSMT4">
                  <p:embed/>
                </p:oleObj>
              </mc:Choice>
              <mc:Fallback>
                <p:oleObj name="Equation" r:id="rId3" imgW="1485900" imgH="381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413933"/>
                        <a:ext cx="148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706504" y="1263002"/>
            <a:ext cx="304800" cy="2286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038600" y="2863202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 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8200" y="1186802"/>
            <a:ext cx="2514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read </a:t>
            </a:r>
            <a:r>
              <a:rPr lang="en-US" sz="2000" b="1" dirty="0">
                <a:solidFill>
                  <a:srgbClr val="008080"/>
                </a:solidFill>
              </a:rPr>
              <a:t>approximately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3400" y="2101202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tenths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6200000" flipV="1">
            <a:off x="4239904" y="1747498"/>
            <a:ext cx="435592" cy="762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c 12"/>
          <p:cNvSpPr/>
          <p:nvPr/>
        </p:nvSpPr>
        <p:spPr>
          <a:xfrm rot="19890943">
            <a:off x="3805780" y="1063049"/>
            <a:ext cx="1075240" cy="894327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3314700" y="1910702"/>
            <a:ext cx="121920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c 21"/>
          <p:cNvSpPr/>
          <p:nvPr/>
        </p:nvSpPr>
        <p:spPr>
          <a:xfrm rot="9625018">
            <a:off x="2254714" y="1893508"/>
            <a:ext cx="363790" cy="433601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/>
          <p:cNvSpPr/>
          <p:nvPr/>
        </p:nvSpPr>
        <p:spPr>
          <a:xfrm rot="9625018">
            <a:off x="2959176" y="1913453"/>
            <a:ext cx="424272" cy="345029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19600" y="5640888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accurate to the nearest tenth 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106304" y="5674056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3" imgW="1396800" imgH="291960" progId="Equation.DSMT4">
                  <p:embed/>
                </p:oleObj>
              </mc:Choice>
              <mc:Fallback>
                <p:oleObj name="Equation" r:id="rId3" imgW="13968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304" y="5674056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505200" y="56740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5" imgW="736560" imgH="291960" progId="Equation.DSMT4">
                  <p:embed/>
                </p:oleObj>
              </mc:Choice>
              <mc:Fallback>
                <p:oleObj name="Equation" r:id="rId5" imgW="736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6740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477904" y="5236192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5236192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770496" y="4593608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9" imgW="901440" imgH="495000" progId="Equation.DSMT4">
                  <p:embed/>
                </p:oleObj>
              </mc:Choice>
              <mc:Fallback>
                <p:oleObj name="Equation" r:id="rId9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96" y="4593608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034352" y="4093192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11" imgW="647640" imgH="380880" progId="Equation.DSMT4">
                  <p:embed/>
                </p:oleObj>
              </mc:Choice>
              <mc:Fallback>
                <p:oleObj name="Equation" r:id="rId11" imgW="6476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352" y="4093192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770496" y="3456296"/>
          <a:ext cx="711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13" imgW="711000" imgH="495000" progId="Equation.DSMT4">
                  <p:embed/>
                </p:oleObj>
              </mc:Choice>
              <mc:Fallback>
                <p:oleObj name="Equation" r:id="rId13" imgW="71100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96" y="3456296"/>
                        <a:ext cx="711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756848" y="2971800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15" imgW="723600" imgH="380880" progId="Equation.DSMT4">
                  <p:embed/>
                </p:oleObj>
              </mc:Choice>
              <mc:Fallback>
                <p:oleObj name="Equation" r:id="rId15" imgW="7236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2971800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770496" y="2334904"/>
          <a:ext cx="457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17" imgW="457200" imgH="495000" progId="Equation.DSMT4">
                  <p:embed/>
                </p:oleObj>
              </mc:Choice>
              <mc:Fallback>
                <p:oleObj name="Equation" r:id="rId17" imgW="45720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96" y="2334904"/>
                        <a:ext cx="457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107252" y="1714500"/>
          <a:ext cx="161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19" imgW="1612800" imgH="571320" progId="Equation.DSMT4">
                  <p:embed/>
                </p:oleObj>
              </mc:Choice>
              <mc:Fallback>
                <p:oleObj name="Equation" r:id="rId19" imgW="1612800" imgH="571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252" y="1714500"/>
                        <a:ext cx="161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3069516" y="124071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21" imgW="190440" imgH="279360" progId="Equation.DSMT4">
                  <p:embed/>
                </p:oleObj>
              </mc:Choice>
              <mc:Fallback>
                <p:oleObj name="Equation" r:id="rId21" imgW="1904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9516" y="124071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3243345" y="1412876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23" imgW="101520" imgH="101520" progId="Equation.DSMT4">
                  <p:embed/>
                </p:oleObj>
              </mc:Choice>
              <mc:Fallback>
                <p:oleObj name="Equation" r:id="rId23" imgW="101520" imgH="1015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345" y="1412876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3319632" y="122995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632" y="122995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3505200" y="1229958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name="Equation" r:id="rId27" imgW="215640" imgH="279360" progId="Equation.DSMT4">
                  <p:embed/>
                </p:oleObj>
              </mc:Choice>
              <mc:Fallback>
                <p:oleObj name="Equation" r:id="rId27" imgW="2156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229958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3722148" y="1327674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0" name="Equation" r:id="rId29" imgW="241200" imgH="190440" progId="Equation.DSMT4">
                  <p:embed/>
                </p:oleObj>
              </mc:Choice>
              <mc:Fallback>
                <p:oleObj name="Equation" r:id="rId29" imgW="241200" imgH="1904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2148" y="1327674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4080584" y="1263126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name="Equation" r:id="rId31" imgW="469800" imgH="291960" progId="Equation.DSMT4">
                  <p:embed/>
                </p:oleObj>
              </mc:Choice>
              <mc:Fallback>
                <p:oleObj name="Equation" r:id="rId31" imgW="4698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0584" y="1263126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8" grpId="1"/>
      <p:bldP spid="9" grpId="0"/>
      <p:bldP spid="10" grpId="0"/>
      <p:bldP spid="13" grpId="0" animBg="1"/>
      <p:bldP spid="22" grpId="0" animBg="1"/>
      <p:bldP spid="23" grpId="0" animBg="1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dirty="0">
                <a:solidFill>
                  <a:srgbClr val="0000FF"/>
                </a:solidFill>
              </a:rPr>
              <a:t>1.83 ÷ 4.1 </a:t>
            </a:r>
            <a:r>
              <a:rPr lang="en-US" dirty="0"/>
              <a:t>to the nearest hundredth.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Divide until the quotient is in thousandths (one more place than hundredths); then round to hundredths.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311856" y="1819071"/>
            <a:ext cx="609600" cy="3048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029200" y="1555307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read </a:t>
            </a:r>
            <a:r>
              <a:rPr lang="en-US" sz="2000" b="1" dirty="0">
                <a:solidFill>
                  <a:srgbClr val="008080"/>
                </a:solidFill>
              </a:rPr>
              <a:t>approximately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67200" y="5566611"/>
            <a:ext cx="411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accurate to the nearest hundredth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0" y="2469707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as many 0’s as needed. </a:t>
            </a:r>
          </a:p>
        </p:txBody>
      </p:sp>
      <p:sp>
        <p:nvSpPr>
          <p:cNvPr id="13" name="Arc 12"/>
          <p:cNvSpPr/>
          <p:nvPr/>
        </p:nvSpPr>
        <p:spPr>
          <a:xfrm rot="20336687">
            <a:off x="3940544" y="1116713"/>
            <a:ext cx="1335709" cy="1127089"/>
          </a:xfrm>
          <a:prstGeom prst="arc">
            <a:avLst>
              <a:gd name="adj1" fmla="val 13781651"/>
              <a:gd name="adj2" fmla="val 767989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3733800" y="2164907"/>
            <a:ext cx="838200" cy="4572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 rot="9625018">
            <a:off x="1606382" y="1857905"/>
            <a:ext cx="503637" cy="403062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/>
          <p:cNvSpPr/>
          <p:nvPr/>
        </p:nvSpPr>
        <p:spPr>
          <a:xfrm rot="9625018">
            <a:off x="2486056" y="1900958"/>
            <a:ext cx="424272" cy="345029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371600" y="5674056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3" imgW="1371600" imgH="291960" progId="Equation.DSMT4">
                  <p:embed/>
                </p:oleObj>
              </mc:Choice>
              <mc:Fallback>
                <p:oleObj name="Equation" r:id="rId3" imgW="1371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674056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78456" y="5674056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5" imgW="914400" imgH="291960" progId="Equation.DSMT4">
                  <p:embed/>
                </p:oleObj>
              </mc:Choice>
              <mc:Fallback>
                <p:oleObj name="Equation" r:id="rId5" imgW="9144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456" y="5674056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525860" y="5158758"/>
          <a:ext cx="52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7" imgW="520560" imgH="380880" progId="Equation.DSMT4">
                  <p:embed/>
                </p:oleObj>
              </mc:Choice>
              <mc:Fallback>
                <p:oleObj name="Equation" r:id="rId7" imgW="520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860" y="5158758"/>
                        <a:ext cx="52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880387" y="4531696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9" imgW="1117440" imgH="495000" progId="Equation.DSMT4">
                  <p:embed/>
                </p:oleObj>
              </mc:Choice>
              <mc:Fallback>
                <p:oleObj name="Equation" r:id="rId9" imgW="1117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387" y="4531696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70225" y="4070350"/>
          <a:ext cx="90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11" imgW="901440" imgH="380880" progId="Equation.DSMT4">
                  <p:embed/>
                </p:oleObj>
              </mc:Choice>
              <mc:Fallback>
                <p:oleObj name="Equation" r:id="rId11" imgW="9014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0225" y="4070350"/>
                        <a:ext cx="90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79996" y="3455988"/>
          <a:ext cx="1028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13" imgW="1028520" imgH="495000" progId="Equation.DSMT4">
                  <p:embed/>
                </p:oleObj>
              </mc:Choice>
              <mc:Fallback>
                <p:oleObj name="Equation" r:id="rId13" imgW="10285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996" y="3455988"/>
                        <a:ext cx="1028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559073" y="2971800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15" imgW="1002960" imgH="380880" progId="Equation.DSMT4">
                  <p:embed/>
                </p:oleObj>
              </mc:Choice>
              <mc:Fallback>
                <p:oleObj name="Equation" r:id="rId15" imgW="10029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073" y="2971800"/>
                        <a:ext cx="100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2251384" y="2335213"/>
          <a:ext cx="95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17" imgW="952200" imgH="495000" progId="Equation.DSMT4">
                  <p:embed/>
                </p:oleObj>
              </mc:Choice>
              <mc:Fallback>
                <p:oleObj name="Equation" r:id="rId17" imgW="95220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384" y="2335213"/>
                        <a:ext cx="95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1371600" y="1709568"/>
          <a:ext cx="2514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19" imgW="2514600" imgH="571320" progId="Equation.DSMT4">
                  <p:embed/>
                </p:oleObj>
              </mc:Choice>
              <mc:Fallback>
                <p:oleObj name="Equation" r:id="rId19" imgW="2514600" imgH="571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709568"/>
                        <a:ext cx="2514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2612316" y="1371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21" imgW="215640" imgH="291960" progId="Equation.DSMT4">
                  <p:embed/>
                </p:oleObj>
              </mc:Choice>
              <mc:Fallback>
                <p:oleObj name="Equation" r:id="rId21" imgW="2156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316" y="1371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2874978" y="1545516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23" imgW="101520" imgH="101520" progId="Equation.DSMT4">
                  <p:embed/>
                </p:oleObj>
              </mc:Choice>
              <mc:Fallback>
                <p:oleObj name="Equation" r:id="rId23" imgW="101520" imgH="1015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978" y="1545516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3017668" y="1371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25" imgW="215640" imgH="279360" progId="Equation.DSMT4">
                  <p:embed/>
                </p:oleObj>
              </mc:Choice>
              <mc:Fallback>
                <p:oleObj name="Equation" r:id="rId25" imgW="2156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668" y="13716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3330390" y="1371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27" imgW="215640" imgH="279360" progId="Equation.DSMT4">
                  <p:embed/>
                </p:oleObj>
              </mc:Choice>
              <mc:Fallback>
                <p:oleObj name="Equation" r:id="rId27" imgW="2156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390" y="13716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3636084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28" imgW="203040" imgH="291960" progId="Equation.DSMT4">
                  <p:embed/>
                </p:oleObj>
              </mc:Choice>
              <mc:Fallback>
                <p:oleObj name="Equation" r:id="rId28" imgW="2030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084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3887248" y="1371600"/>
          <a:ext cx="113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30" imgW="1130040" imgH="380880" progId="Equation.DSMT4">
                  <p:embed/>
                </p:oleObj>
              </mc:Choice>
              <mc:Fallback>
                <p:oleObj name="Equation" r:id="rId30" imgW="11300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248" y="1371600"/>
                        <a:ext cx="113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0" grpId="0"/>
      <p:bldP spid="11" grpId="0"/>
      <p:bldP spid="12" grpId="0"/>
      <p:bldP spid="13" grpId="0" animBg="1"/>
      <p:bldP spid="18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dirty="0">
                <a:solidFill>
                  <a:srgbClr val="0000FF"/>
                </a:solidFill>
              </a:rPr>
              <a:t>17 ÷ 3.3 </a:t>
            </a:r>
            <a:r>
              <a:rPr lang="en-US" dirty="0"/>
              <a:t>to the nearest thousandth.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Divide until the quotient is in ten-thousandths; then round to thousandths.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958152" y="1438515"/>
            <a:ext cx="990600" cy="242248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724400" y="1414632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as many 0’s as needed.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316104" y="1602288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 rot="9625018">
            <a:off x="1195982" y="1483965"/>
            <a:ext cx="503637" cy="403062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9625018">
            <a:off x="2470304" y="1493951"/>
            <a:ext cx="424272" cy="345029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96000" y="5659309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accurate to thousandths 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409480" y="572281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0" name="Equation" r:id="rId3" imgW="203040" imgH="291960" progId="Equation.DSMT4">
                  <p:embed/>
                </p:oleObj>
              </mc:Choice>
              <mc:Fallback>
                <p:oleObj name="Equation" r:id="rId3" imgW="203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480" y="572281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797884" y="5193252"/>
          <a:ext cx="825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Equation" r:id="rId5" imgW="825480" imgH="495000" progId="Equation.DSMT4">
                  <p:embed/>
                </p:oleObj>
              </mc:Choice>
              <mc:Fallback>
                <p:oleObj name="Equation" r:id="rId5" imgW="82548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884" y="5193252"/>
                        <a:ext cx="825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855458" y="4842438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2" name="Equation" r:id="rId7" imgW="723600" imgH="380880" progId="Equation.DSMT4">
                  <p:embed/>
                </p:oleObj>
              </mc:Choice>
              <mc:Fallback>
                <p:oleObj name="Equation" r:id="rId7" imgW="7236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458" y="4842438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819400" y="4288716"/>
          <a:ext cx="546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Equation" r:id="rId9" imgW="545760" imgH="495000" progId="Equation.DSMT4">
                  <p:embed/>
                </p:oleObj>
              </mc:Choice>
              <mc:Fallback>
                <p:oleObj name="Equation" r:id="rId9" imgW="5457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288716"/>
                        <a:ext cx="546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876974" y="4033622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4" name="Equation" r:id="rId11" imgW="507960" imgH="380880" progId="Equation.DSMT4">
                  <p:embed/>
                </p:oleObj>
              </mc:Choice>
              <mc:Fallback>
                <p:oleObj name="Equation" r:id="rId11" imgW="5079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974" y="4033622"/>
                        <a:ext cx="50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2563504" y="3527610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5" name="Equation" r:id="rId13" imgW="850680" imgH="495000" progId="Equation.DSMT4">
                  <p:embed/>
                </p:oleObj>
              </mc:Choice>
              <mc:Fallback>
                <p:oleObj name="Equation" r:id="rId13" imgW="85068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504" y="3527610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577152" y="3214048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6" name="Equation" r:id="rId15" imgW="850680" imgH="380880" progId="Equation.DSMT4">
                  <p:embed/>
                </p:oleObj>
              </mc:Choice>
              <mc:Fallback>
                <p:oleObj name="Equation" r:id="rId15" imgW="8506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152" y="3214048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399544" y="2686520"/>
          <a:ext cx="698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Equation" r:id="rId17" imgW="698400" imgH="495000" progId="Equation.DSMT4">
                  <p:embed/>
                </p:oleObj>
              </mc:Choice>
              <mc:Fallback>
                <p:oleObj name="Equation" r:id="rId17" imgW="698400" imgH="495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9544" y="2686520"/>
                        <a:ext cx="698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549856" y="2381536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Equation" r:id="rId19" imgW="571320" imgH="380880" progId="Equation.DSMT4">
                  <p:embed/>
                </p:oleObj>
              </mc:Choice>
              <mc:Fallback>
                <p:oleObj name="Equation" r:id="rId19" imgW="57132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856" y="2381536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1877704" y="1883392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Equation" r:id="rId21" imgW="850680" imgH="495000" progId="Equation.DSMT4">
                  <p:embed/>
                </p:oleObj>
              </mc:Choice>
              <mc:Fallback>
                <p:oleObj name="Equation" r:id="rId21" imgW="850680" imgH="495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704" y="1883392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995578" y="970132"/>
          <a:ext cx="2971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Equation" r:id="rId23" imgW="2971800" imgH="901440" progId="Equation.DSMT4">
                  <p:embed/>
                </p:oleObj>
              </mc:Choice>
              <mc:Fallback>
                <p:oleObj name="Equation" r:id="rId23" imgW="297180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578" y="970132"/>
                        <a:ext cx="2971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558526" y="102481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1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8526" y="102481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2815516" y="1197684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Equation" r:id="rId27" imgW="101520" imgH="101520" progId="Equation.DSMT4">
                  <p:embed/>
                </p:oleObj>
              </mc:Choice>
              <mc:Fallback>
                <p:oleObj name="Equation" r:id="rId27" imgW="101520" imgH="10152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5516" y="1197684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2971800" y="102376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Equation" r:id="rId29" imgW="190440" imgH="279360" progId="Equation.DSMT4">
                  <p:embed/>
                </p:oleObj>
              </mc:Choice>
              <mc:Fallback>
                <p:oleObj name="Equation" r:id="rId29" imgW="19044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02376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3200400" y="102287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Equation" r:id="rId31" imgW="203040" imgH="291960" progId="Equation.DSMT4">
                  <p:embed/>
                </p:oleObj>
              </mc:Choice>
              <mc:Fallback>
                <p:oleObj name="Equation" r:id="rId31" imgW="2030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02287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3478752" y="102466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5" name="Equation" r:id="rId33" imgW="190440" imgH="279360" progId="Equation.DSMT4">
                  <p:embed/>
                </p:oleObj>
              </mc:Choice>
              <mc:Fallback>
                <p:oleObj name="Equation" r:id="rId33" imgW="19044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752" y="102466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3726926" y="102287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6" name="Equation" r:id="rId34" imgW="203040" imgH="291960" progId="Equation.DSMT4">
                  <p:embed/>
                </p:oleObj>
              </mc:Choice>
              <mc:Fallback>
                <p:oleObj name="Equation" r:id="rId34" imgW="2030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926" y="102287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3962400" y="1033632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7" name="Equation" r:id="rId35" imgW="1346040" imgH="380880" progId="Equation.DSMT4">
                  <p:embed/>
                </p:oleObj>
              </mc:Choice>
              <mc:Fallback>
                <p:oleObj name="Equation" r:id="rId35" imgW="1346040" imgH="3808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033632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5061474" y="5323242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Equation" r:id="rId37" imgW="1104840" imgH="291960" progId="Equation.DSMT4">
                  <p:embed/>
                </p:oleObj>
              </mc:Choice>
              <mc:Fallback>
                <p:oleObj name="Equation" r:id="rId37" imgW="110484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1474" y="5323242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9" name="Object 25"/>
          <p:cNvGraphicFramePr>
            <a:graphicFrameLocks noChangeAspect="1"/>
          </p:cNvGraphicFramePr>
          <p:nvPr/>
        </p:nvGraphicFramePr>
        <p:xfrm>
          <a:off x="6231816" y="5325184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9" name="Equation" r:id="rId39" imgW="1104840" imgH="291960" progId="Equation.DSMT4">
                  <p:embed/>
                </p:oleObj>
              </mc:Choice>
              <mc:Fallback>
                <p:oleObj name="Equation" r:id="rId39" imgW="1104840" imgH="291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1816" y="5325184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7" grpId="0" animBg="1"/>
      <p:bldP spid="18" grpId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divide decimal numbers and place the decimal point correctly in the quotient.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divide decimal numbers mentally by powers of 10.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estimate quotients with rounded decimal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Dividing Decimal Numbers by Powers of 10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Divide a Decimal Number by a Power of 10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Move the decimal point to the left.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Move it the same number of places as the number 	of 0’s in the power of 10.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Division by </a:t>
            </a:r>
            <a:r>
              <a:rPr lang="en-US" b="1" dirty="0">
                <a:solidFill>
                  <a:srgbClr val="C00000"/>
                </a:solidFill>
              </a:rPr>
              <a:t>10</a:t>
            </a:r>
            <a:r>
              <a:rPr lang="en-US" dirty="0">
                <a:solidFill>
                  <a:srgbClr val="000000"/>
                </a:solidFill>
              </a:rPr>
              <a:t> moves the decimal point </a:t>
            </a:r>
            <a:r>
              <a:rPr lang="en-US" b="1" dirty="0">
                <a:solidFill>
                  <a:srgbClr val="C00000"/>
                </a:solidFill>
              </a:rPr>
              <a:t>one</a:t>
            </a:r>
            <a:r>
              <a:rPr lang="en-US" dirty="0">
                <a:solidFill>
                  <a:srgbClr val="000000"/>
                </a:solidFill>
              </a:rPr>
              <a:t> place </a:t>
            </a:r>
            <a:r>
              <a:rPr lang="en-US" b="1" dirty="0">
                <a:solidFill>
                  <a:srgbClr val="C00000"/>
                </a:solidFill>
              </a:rPr>
              <a:t>to the left. </a:t>
            </a:r>
          </a:p>
          <a:p>
            <a:r>
              <a:rPr lang="en-US" dirty="0">
                <a:solidFill>
                  <a:srgbClr val="000000"/>
                </a:solidFill>
              </a:rPr>
              <a:t>Division by </a:t>
            </a:r>
            <a:r>
              <a:rPr lang="en-US" b="1" dirty="0">
                <a:solidFill>
                  <a:srgbClr val="C00000"/>
                </a:solidFill>
              </a:rPr>
              <a:t>100</a:t>
            </a:r>
            <a:r>
              <a:rPr lang="en-US" dirty="0">
                <a:solidFill>
                  <a:srgbClr val="000000"/>
                </a:solidFill>
              </a:rPr>
              <a:t> moves the decimal point </a:t>
            </a:r>
            <a:r>
              <a:rPr lang="en-US" b="1" dirty="0">
                <a:solidFill>
                  <a:srgbClr val="C00000"/>
                </a:solidFill>
              </a:rPr>
              <a:t>two</a:t>
            </a:r>
            <a:r>
              <a:rPr lang="en-US" dirty="0">
                <a:solidFill>
                  <a:srgbClr val="000000"/>
                </a:solidFill>
              </a:rPr>
              <a:t> places </a:t>
            </a:r>
            <a:r>
              <a:rPr lang="en-US" b="1" dirty="0">
                <a:solidFill>
                  <a:srgbClr val="C00000"/>
                </a:solidFill>
              </a:rPr>
              <a:t>to the left.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Dividing Decimal Numbers by Powers of 10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Divide a Decimal Number by a Power of 10 (cont.)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Division by </a:t>
            </a:r>
            <a:r>
              <a:rPr lang="en-US" b="1" dirty="0">
                <a:solidFill>
                  <a:srgbClr val="C00000"/>
                </a:solidFill>
              </a:rPr>
              <a:t>1000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moves the decimal point </a:t>
            </a:r>
            <a:r>
              <a:rPr lang="en-US" b="1" dirty="0">
                <a:solidFill>
                  <a:srgbClr val="C00000"/>
                </a:solidFill>
              </a:rPr>
              <a:t>three</a:t>
            </a:r>
            <a:r>
              <a:rPr lang="en-US" dirty="0">
                <a:solidFill>
                  <a:srgbClr val="000000"/>
                </a:solidFill>
              </a:rPr>
              <a:t> places </a:t>
            </a:r>
            <a:r>
              <a:rPr lang="en-US" b="1" dirty="0">
                <a:solidFill>
                  <a:srgbClr val="C00000"/>
                </a:solidFill>
              </a:rPr>
              <a:t>to the left. </a:t>
            </a:r>
          </a:p>
          <a:p>
            <a:r>
              <a:rPr lang="en-US" dirty="0">
                <a:solidFill>
                  <a:srgbClr val="000000"/>
                </a:solidFill>
              </a:rPr>
              <a:t>And so on.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quotients illustrate division by powers of 10.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029200" y="2438400"/>
            <a:ext cx="403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Move the decimal point two places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left.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015552" y="3679208"/>
            <a:ext cx="4128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Move the decimal point one place to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the left.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6096000" y="4634552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Move the decimal point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three places to the left. </a:t>
            </a:r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68656" y="2487304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3" imgW="1968480" imgH="291960" progId="Equation.DSMT4">
                  <p:embed/>
                </p:oleObj>
              </mc:Choice>
              <mc:Fallback>
                <p:oleObj name="Equation" r:id="rId3" imgW="1968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656" y="2487304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590800" y="22098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5" imgW="990360" imgH="838080" progId="Equation.DSMT4">
                  <p:embed/>
                </p:oleObj>
              </mc:Choice>
              <mc:Fallback>
                <p:oleObj name="Equation" r:id="rId5" imgW="990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2098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595048" y="2492992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7" imgW="1282680" imgH="291960" progId="Equation.DSMT4">
                  <p:embed/>
                </p:oleObj>
              </mc:Choice>
              <mc:Fallback>
                <p:oleObj name="Equation" r:id="rId7" imgW="1282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048" y="2492992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74344" y="3692856"/>
          <a:ext cx="1689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9" imgW="1688760" imgH="304560" progId="Equation.DSMT4">
                  <p:embed/>
                </p:oleObj>
              </mc:Choice>
              <mc:Fallback>
                <p:oleObj name="Equation" r:id="rId9" imgW="168876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3692856"/>
                        <a:ext cx="1689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299648" y="34290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11" imgW="888840" imgH="838080" progId="Equation.DSMT4">
                  <p:embed/>
                </p:oleObj>
              </mc:Choice>
              <mc:Fallback>
                <p:oleObj name="Equation" r:id="rId11" imgW="8888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9648" y="34290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222008" y="3712192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13" imgW="914400" imgH="291960" progId="Equation.DSMT4">
                  <p:embed/>
                </p:oleObj>
              </mc:Choice>
              <mc:Fallback>
                <p:oleObj name="Equation" r:id="rId13" imgW="9144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008" y="3712192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95952" y="4724400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Equation" r:id="rId15" imgW="2311200" imgH="291960" progId="Equation.DSMT4">
                  <p:embed/>
                </p:oleObj>
              </mc:Choice>
              <mc:Fallback>
                <p:oleObj name="Equation" r:id="rId15" imgW="23112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52" y="4724400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2944504" y="444120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17" imgW="1155600" imgH="838080" progId="Equation.DSMT4">
                  <p:embed/>
                </p:oleObj>
              </mc:Choice>
              <mc:Fallback>
                <p:oleObj name="Equation" r:id="rId17" imgW="11556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504" y="4441208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4114800" y="472440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19" imgW="1625400" imgH="291960" progId="Equation.DSMT4">
                  <p:embed/>
                </p:oleObj>
              </mc:Choice>
              <mc:Fallback>
                <p:oleObj name="Equation" r:id="rId19" imgW="16254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72440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Length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Changing Metric Measures of Length</a:t>
            </a:r>
          </a:p>
          <a:p>
            <a:r>
              <a:rPr lang="en-US" dirty="0">
                <a:solidFill>
                  <a:srgbClr val="000000"/>
                </a:solidFill>
              </a:rPr>
              <a:t>To change to a measure that is: </a:t>
            </a:r>
          </a:p>
          <a:p>
            <a:r>
              <a:rPr lang="en-US" dirty="0">
                <a:solidFill>
                  <a:srgbClr val="000000"/>
                </a:solidFill>
              </a:rPr>
              <a:t>						    </a:t>
            </a:r>
            <a:r>
              <a:rPr lang="en-US" b="1" dirty="0">
                <a:solidFill>
                  <a:srgbClr val="000000"/>
                </a:solidFill>
              </a:rPr>
              <a:t>Example </a:t>
            </a:r>
          </a:p>
          <a:p>
            <a:r>
              <a:rPr lang="en-US" b="1" dirty="0">
                <a:solidFill>
                  <a:srgbClr val="C00000"/>
                </a:solidFill>
              </a:rPr>
              <a:t>One</a:t>
            </a:r>
            <a:r>
              <a:rPr lang="en-US" dirty="0">
                <a:solidFill>
                  <a:srgbClr val="000000"/>
                </a:solidFill>
              </a:rPr>
              <a:t> unit larger, divide by </a:t>
            </a:r>
            <a:r>
              <a:rPr lang="en-US" b="1" dirty="0">
                <a:solidFill>
                  <a:srgbClr val="C00000"/>
                </a:solidFill>
              </a:rPr>
              <a:t>10</a:t>
            </a:r>
            <a:r>
              <a:rPr lang="en-US" dirty="0">
                <a:solidFill>
                  <a:srgbClr val="000000"/>
                </a:solidFill>
              </a:rPr>
              <a:t>. 		4 mm = 0.4 cm </a:t>
            </a:r>
          </a:p>
          <a:p>
            <a:r>
              <a:rPr lang="en-US" b="1" dirty="0">
                <a:solidFill>
                  <a:srgbClr val="C00000"/>
                </a:solidFill>
              </a:rPr>
              <a:t>Two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units larger, divide by </a:t>
            </a:r>
            <a:r>
              <a:rPr lang="en-US" b="1" dirty="0">
                <a:solidFill>
                  <a:srgbClr val="C00000"/>
                </a:solidFill>
              </a:rPr>
              <a:t>100</a:t>
            </a:r>
            <a:r>
              <a:rPr lang="en-US" dirty="0">
                <a:solidFill>
                  <a:srgbClr val="000000"/>
                </a:solidFill>
              </a:rPr>
              <a:t>. 		6 mm = 0.06 dm </a:t>
            </a:r>
          </a:p>
          <a:p>
            <a:r>
              <a:rPr lang="en-US" b="1" dirty="0">
                <a:solidFill>
                  <a:srgbClr val="C00000"/>
                </a:solidFill>
              </a:rPr>
              <a:t>Three</a:t>
            </a:r>
            <a:r>
              <a:rPr lang="en-US" dirty="0">
                <a:solidFill>
                  <a:srgbClr val="000000"/>
                </a:solidFill>
              </a:rPr>
              <a:t> units larger, divide by </a:t>
            </a:r>
            <a:r>
              <a:rPr lang="en-US" b="1" dirty="0">
                <a:solidFill>
                  <a:srgbClr val="C00000"/>
                </a:solidFill>
              </a:rPr>
              <a:t>1000</a:t>
            </a:r>
            <a:r>
              <a:rPr lang="en-US" dirty="0">
                <a:solidFill>
                  <a:srgbClr val="000000"/>
                </a:solidFill>
              </a:rPr>
              <a:t>. 	8 mm = 0.008 m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And so on.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examples illustrate changing from smaller to larger units of length in the metric system.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609600" y="2702256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3" imgW="1574640" imgH="291960" progId="Equation.DSMT4">
                  <p:embed/>
                </p:oleObj>
              </mc:Choice>
              <mc:Fallback>
                <p:oleObj name="Equation" r:id="rId3" imgW="1574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02256"/>
                        <a:ext cx="1574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223448" y="2411104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5" imgW="1193760" imgH="838080" progId="Equation.DSMT4">
                  <p:embed/>
                </p:oleObj>
              </mc:Choice>
              <mc:Fallback>
                <p:oleObj name="Equation" r:id="rId5" imgW="1193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2411104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429000" y="269429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7" imgW="1307880" imgH="291960" progId="Equation.DSMT4">
                  <p:embed/>
                </p:oleObj>
              </mc:Choice>
              <mc:Fallback>
                <p:oleObj name="Equation" r:id="rId7" imgW="1307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69429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609600" y="3823648"/>
          <a:ext cx="171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9" imgW="1714320" imgH="304560" progId="Equation.DSMT4">
                  <p:embed/>
                </p:oleObj>
              </mc:Choice>
              <mc:Fallback>
                <p:oleObj name="Equation" r:id="rId9" imgW="17143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23648"/>
                        <a:ext cx="171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362200" y="3567752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1" imgW="1346040" imgH="838080" progId="Equation.DSMT4">
                  <p:embed/>
                </p:oleObj>
              </mc:Choice>
              <mc:Fallback>
                <p:oleObj name="Equation" r:id="rId11" imgW="13460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567752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3720152" y="3845256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3" imgW="1485720" imgH="291960" progId="Equation.DSMT4">
                  <p:embed/>
                </p:oleObj>
              </mc:Choice>
              <mc:Fallback>
                <p:oleObj name="Equation" r:id="rId13" imgW="1485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152" y="3845256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617560" y="4993944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15" imgW="1587240" imgH="291960" progId="Equation.DSMT4">
                  <p:embed/>
                </p:oleObj>
              </mc:Choice>
              <mc:Fallback>
                <p:oleObj name="Equation" r:id="rId15" imgW="15872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60" y="4993944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2237096" y="4697104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17" imgW="1511280" imgH="838080" progId="Equation.DSMT4">
                  <p:embed/>
                </p:oleObj>
              </mc:Choice>
              <mc:Fallback>
                <p:oleObj name="Equation" r:id="rId17" imgW="15112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096" y="4697104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412867"/>
              </p:ext>
            </p:extLst>
          </p:nvPr>
        </p:nvGraphicFramePr>
        <p:xfrm>
          <a:off x="3763963" y="4959350"/>
          <a:ext cx="1384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19" imgW="1384200" imgH="393480" progId="Equation.DSMT4">
                  <p:embed/>
                </p:oleObj>
              </mc:Choice>
              <mc:Fallback>
                <p:oleObj name="Equation" r:id="rId19" imgW="138420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963" y="4959350"/>
                        <a:ext cx="1384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Estimate the quotient </a:t>
            </a:r>
            <a:r>
              <a:rPr lang="en-US" dirty="0">
                <a:solidFill>
                  <a:srgbClr val="0000FF"/>
                </a:solidFill>
              </a:rPr>
              <a:t>6.2 ÷ 0.302</a:t>
            </a:r>
            <a:r>
              <a:rPr lang="en-US" dirty="0"/>
              <a:t>, and then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the quotient to the nearest tenth.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Estimate the quotient using </a:t>
            </a:r>
            <a:r>
              <a:rPr lang="en-US" dirty="0">
                <a:solidFill>
                  <a:srgbClr val="000099"/>
                </a:solidFill>
              </a:rPr>
              <a:t>6.2 ≈ 6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0.302 ≈ 0.3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Arc 5"/>
          <p:cNvSpPr/>
          <p:nvPr/>
        </p:nvSpPr>
        <p:spPr>
          <a:xfrm rot="9625018">
            <a:off x="3021367" y="2060277"/>
            <a:ext cx="375295" cy="360545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 rot="9668010">
            <a:off x="3747790" y="2071081"/>
            <a:ext cx="330954" cy="345029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810000" y="35814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6" name="Equation" r:id="rId3" imgW="215640" imgH="291960" progId="Equation.DSMT4">
                  <p:embed/>
                </p:oleObj>
              </mc:Choice>
              <mc:Fallback>
                <p:oleObj name="Equation" r:id="rId3" imgW="215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814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3810000" y="3124200"/>
          <a:ext cx="215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7" name="Equation" r:id="rId5" imgW="215640" imgH="406080" progId="Equation.DSMT4">
                  <p:embed/>
                </p:oleObj>
              </mc:Choice>
              <mc:Fallback>
                <p:oleObj name="Equation" r:id="rId5" imgW="21564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124200"/>
                        <a:ext cx="215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3532496" y="2833048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8" name="Equation" r:id="rId7" imgW="469800" imgH="380880" progId="Equation.DSMT4">
                  <p:embed/>
                </p:oleObj>
              </mc:Choice>
              <mc:Fallback>
                <p:oleObj name="Equation" r:id="rId7" imgW="469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496" y="2833048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3518848" y="2397456"/>
          <a:ext cx="203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9" name="Equation" r:id="rId9" imgW="203040" imgH="406080" progId="Equation.DSMT4">
                  <p:embed/>
                </p:oleObj>
              </mc:Choice>
              <mc:Fallback>
                <p:oleObj name="Equation" r:id="rId9" imgW="20304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2397456"/>
                        <a:ext cx="203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2832994" y="15367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0" name="Equation" r:id="rId11" imgW="1282680" imgH="901440" progId="Equation.DSMT4">
                  <p:embed/>
                </p:oleObj>
              </mc:Choice>
              <mc:Fallback>
                <p:oleObj name="Equation" r:id="rId11" imgW="128268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994" y="1536700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3570642" y="1549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1" name="Equation" r:id="rId13" imgW="190440" imgH="279360" progId="Equation.DSMT4">
                  <p:embed/>
                </p:oleObj>
              </mc:Choice>
              <mc:Fallback>
                <p:oleObj name="Equation" r:id="rId13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642" y="15494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3801184" y="154551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2" name="Equation" r:id="rId15" imgW="215640" imgH="291960" progId="Equation.DSMT4">
                  <p:embed/>
                </p:oleObj>
              </mc:Choice>
              <mc:Fallback>
                <p:oleObj name="Equation" r:id="rId15" imgW="2156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184" y="154551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3994674" y="1716442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3" name="Equation" r:id="rId17" imgW="101520" imgH="101520" progId="Equation.DSMT4">
                  <p:embed/>
                </p:oleObj>
              </mc:Choice>
              <mc:Fallback>
                <p:oleObj name="Equation" r:id="rId17" imgW="101520" imgH="1015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674" y="1716442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 (cont.)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189848"/>
            <a:ext cx="8229600" cy="4572000"/>
          </a:xfrm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the quotient to the nearest tenth.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11" name="Arc 10"/>
          <p:cNvSpPr/>
          <p:nvPr/>
        </p:nvSpPr>
        <p:spPr>
          <a:xfrm rot="9368515">
            <a:off x="1307675" y="2141626"/>
            <a:ext cx="612346" cy="552176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9368515">
            <a:off x="2322850" y="2120451"/>
            <a:ext cx="612346" cy="552176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4973493"/>
            <a:ext cx="5394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estimated value 20 is very close to the rounded quotient </a:t>
            </a:r>
            <a:r>
              <a:rPr lang="en-US" sz="2800" dirty="0">
                <a:solidFill>
                  <a:srgbClr val="FF0000"/>
                </a:solidFill>
              </a:rPr>
              <a:t>20.5</a:t>
            </a:r>
            <a:r>
              <a:rPr lang="en-US" sz="2800" dirty="0"/>
              <a:t>. 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313296" y="5500048"/>
          <a:ext cx="774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name="Equation" r:id="rId3" imgW="774360" imgH="495000" progId="Equation.DSMT4">
                  <p:embed/>
                </p:oleObj>
              </mc:Choice>
              <mc:Fallback>
                <p:oleObj name="Equation" r:id="rId3" imgW="774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296" y="5500048"/>
                        <a:ext cx="774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514600" y="513269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5" imgW="558720" imgH="291960" progId="Equation.DSMT4">
                  <p:embed/>
                </p:oleObj>
              </mc:Choice>
              <mc:Fallback>
                <p:oleObj name="Equation" r:id="rId5" imgW="5587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3269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209800" y="4572000"/>
          <a:ext cx="88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9" name="Equation" r:id="rId7" imgW="888840" imgH="495000" progId="Equation.DSMT4">
                  <p:embed/>
                </p:oleObj>
              </mc:Choice>
              <mc:Fallback>
                <p:oleObj name="Equation" r:id="rId7" imgW="88884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572000"/>
                        <a:ext cx="889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362200" y="4191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Equation" r:id="rId9" imgW="723600" imgH="291960" progId="Equation.DSMT4">
                  <p:embed/>
                </p:oleObj>
              </mc:Choice>
              <mc:Fallback>
                <p:oleObj name="Equation" r:id="rId9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91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209800" y="3608696"/>
          <a:ext cx="698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Equation" r:id="rId11" imgW="698400" imgH="495000" progId="Equation.DSMT4">
                  <p:embed/>
                </p:oleObj>
              </mc:Choice>
              <mc:Fallback>
                <p:oleObj name="Equation" r:id="rId11" imgW="6984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08696"/>
                        <a:ext cx="698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340592" y="3227696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13" imgW="545760" imgH="291960" progId="Equation.DSMT4">
                  <p:embed/>
                </p:oleObj>
              </mc:Choice>
              <mc:Fallback>
                <p:oleObj name="Equation" r:id="rId13" imgW="5457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592" y="3227696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084696" y="2680648"/>
          <a:ext cx="647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Equation" r:id="rId15" imgW="647640" imgH="495000" progId="Equation.DSMT4">
                  <p:embed/>
                </p:oleObj>
              </mc:Choice>
              <mc:Fallback>
                <p:oleObj name="Equation" r:id="rId15" imgW="64764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2680648"/>
                        <a:ext cx="647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1066800" y="2057400"/>
          <a:ext cx="2336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4" name="Equation" r:id="rId17" imgW="2336760" imgH="571320" progId="Equation.DSMT4">
                  <p:embed/>
                </p:oleObj>
              </mc:Choice>
              <mc:Fallback>
                <p:oleObj name="Equation" r:id="rId17" imgW="23367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7400"/>
                        <a:ext cx="2336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967345"/>
              </p:ext>
            </p:extLst>
          </p:nvPr>
        </p:nvGraphicFramePr>
        <p:xfrm>
          <a:off x="2503842" y="1752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5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842" y="1752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132796"/>
              </p:ext>
            </p:extLst>
          </p:nvPr>
        </p:nvGraphicFramePr>
        <p:xfrm>
          <a:off x="2895600" y="1915758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6" name="Equation" r:id="rId21" imgW="101520" imgH="101520" progId="Equation.DSMT4">
                  <p:embed/>
                </p:oleObj>
              </mc:Choice>
              <mc:Fallback>
                <p:oleObj name="Equation" r:id="rId21" imgW="101520" imgH="101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15758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94960"/>
              </p:ext>
            </p:extLst>
          </p:nvPr>
        </p:nvGraphicFramePr>
        <p:xfrm>
          <a:off x="2978294" y="1752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294" y="1752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876970"/>
              </p:ext>
            </p:extLst>
          </p:nvPr>
        </p:nvGraphicFramePr>
        <p:xfrm>
          <a:off x="3441700" y="1763358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25" imgW="901440" imgH="291960" progId="Equation.DSMT4">
                  <p:embed/>
                </p:oleObj>
              </mc:Choice>
              <mc:Fallback>
                <p:oleObj name="Equation" r:id="rId25" imgW="9014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1763358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466757"/>
              </p:ext>
            </p:extLst>
          </p:nvPr>
        </p:nvGraphicFramePr>
        <p:xfrm>
          <a:off x="2673494" y="1752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9" name="Equation" r:id="rId27" imgW="215640" imgH="291960" progId="Equation.DSMT4">
                  <p:embed/>
                </p:oleObj>
              </mc:Choice>
              <mc:Fallback>
                <p:oleObj name="Equation" r:id="rId27" imgW="2156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494" y="1752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899496"/>
              </p:ext>
            </p:extLst>
          </p:nvPr>
        </p:nvGraphicFramePr>
        <p:xfrm>
          <a:off x="3198268" y="1752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29" imgW="190440" imgH="279360" progId="Equation.DSMT4">
                  <p:embed/>
                </p:oleObj>
              </mc:Choice>
              <mc:Fallback>
                <p:oleObj name="Equation" r:id="rId29" imgW="1904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268" y="1752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gas tank of a car holds </a:t>
            </a:r>
            <a:r>
              <a:rPr lang="en-US" dirty="0">
                <a:solidFill>
                  <a:srgbClr val="0000FF"/>
                </a:solidFill>
              </a:rPr>
              <a:t>17 gallons</a:t>
            </a:r>
            <a:r>
              <a:rPr lang="en-US" dirty="0"/>
              <a:t> of gasoline. Approximately how many miles per gallon does the car average if it will go </a:t>
            </a:r>
            <a:r>
              <a:rPr lang="en-US" dirty="0">
                <a:solidFill>
                  <a:srgbClr val="0000FF"/>
                </a:solidFill>
              </a:rPr>
              <a:t>470 miles</a:t>
            </a:r>
            <a:r>
              <a:rPr lang="en-US" dirty="0"/>
              <a:t> on one tank of gas?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question calls only for an approximate answer. Thus, we can use rounded values: </a:t>
            </a:r>
          </a:p>
          <a:p>
            <a:pPr algn="ctr"/>
            <a:r>
              <a:rPr lang="en-US" dirty="0">
                <a:solidFill>
                  <a:srgbClr val="000099"/>
                </a:solidFill>
              </a:rPr>
              <a:t>17 ≈ 20 gal</a:t>
            </a:r>
            <a:r>
              <a:rPr lang="en-US" dirty="0"/>
              <a:t>    and    </a:t>
            </a:r>
            <a:r>
              <a:rPr lang="en-US" dirty="0">
                <a:solidFill>
                  <a:srgbClr val="000099"/>
                </a:solidFill>
              </a:rPr>
              <a:t>470 ≈ 500 miles </a:t>
            </a:r>
          </a:p>
          <a:p>
            <a:r>
              <a:rPr lang="en-US" dirty="0"/>
              <a:t>Now divide to approximate the </a:t>
            </a:r>
            <a:r>
              <a:rPr lang="en-US" b="1" dirty="0"/>
              <a:t>average </a:t>
            </a:r>
            <a:r>
              <a:rPr lang="en-US" dirty="0"/>
              <a:t>number of miles per gallon: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car averages about </a:t>
            </a:r>
            <a:r>
              <a:rPr lang="en-US" dirty="0">
                <a:solidFill>
                  <a:srgbClr val="FF0000"/>
                </a:solidFill>
              </a:rPr>
              <a:t>25 miles per gallon.</a:t>
            </a:r>
            <a:r>
              <a:rPr lang="en-US" dirty="0"/>
              <a:t> </a:t>
            </a:r>
          </a:p>
        </p:txBody>
      </p:sp>
      <p:graphicFrame>
        <p:nvGraphicFramePr>
          <p:cNvPr id="364546" name="Object 2"/>
          <p:cNvGraphicFramePr>
            <a:graphicFrameLocks noChangeAspect="1"/>
          </p:cNvGraphicFramePr>
          <p:nvPr/>
        </p:nvGraphicFramePr>
        <p:xfrm>
          <a:off x="2819400" y="1600200"/>
          <a:ext cx="1092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3" imgW="1091880" imgH="1028520" progId="Equation.DSMT4">
                  <p:embed/>
                </p:oleObj>
              </mc:Choice>
              <mc:Fallback>
                <p:oleObj name="Equation" r:id="rId3" imgW="1091880" imgH="10285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600200"/>
                        <a:ext cx="1092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38600" y="1741842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miles per gallon 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3657600" y="383634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5" imgW="215640" imgH="291960" progId="Equation.DSMT4">
                  <p:embed/>
                </p:oleObj>
              </mc:Choice>
              <mc:Fallback>
                <p:oleObj name="Equation" r:id="rId5" imgW="215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3634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311856" y="3373656"/>
          <a:ext cx="546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7" imgW="545760" imgH="406080" progId="Equation.DSMT4">
                  <p:embed/>
                </p:oleObj>
              </mc:Choice>
              <mc:Fallback>
                <p:oleObj name="Equation" r:id="rId7" imgW="5457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856" y="3373656"/>
                        <a:ext cx="546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303896" y="29718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9" imgW="545760" imgH="291960" progId="Equation.DSMT4">
                  <p:embed/>
                </p:oleObj>
              </mc:Choice>
              <mc:Fallback>
                <p:oleObj name="Equation" r:id="rId9" imgW="545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896" y="29718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317544" y="2502848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11" imgW="507960" imgH="406080" progId="Equation.DSMT4">
                  <p:embed/>
                </p:oleObj>
              </mc:Choice>
              <mc:Fallback>
                <p:oleObj name="Equation" r:id="rId11" imgW="50796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544" y="2502848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689874" y="178487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874" y="178487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3493548" y="178576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3548" y="178576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Dividing Decimal Numbers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Divide Decimal Numbers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Move the decimal point in the divisor to the right so 	that the divisor is a whole number.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Move the decimal point in the dividend the same 	number of places to the right.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Place the decimal point in the quotient directly 	above the new decimal point in the dividend.  	(</a:t>
            </a:r>
            <a:r>
              <a:rPr lang="en-US" b="1" dirty="0">
                <a:solidFill>
                  <a:srgbClr val="C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Be sure to do this before dividing.)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ride your bicycle at an average speed of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FF"/>
                </a:solidFill>
              </a:rPr>
              <a:t>15.2 miles per hour</a:t>
            </a:r>
            <a:r>
              <a:rPr lang="en-US" dirty="0"/>
              <a:t>, how far will you ride in </a:t>
            </a:r>
            <a:r>
              <a:rPr lang="en-US" dirty="0">
                <a:solidFill>
                  <a:srgbClr val="0000FF"/>
                </a:solidFill>
              </a:rPr>
              <a:t>3.5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hours</a:t>
            </a:r>
            <a:r>
              <a:rPr lang="en-US" dirty="0"/>
              <a:t>?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Multiply the average speed by the number of hours. 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2057400" y="3276600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miles per hour </a:t>
            </a:r>
          </a:p>
        </p:txBody>
      </p:sp>
      <p:sp>
        <p:nvSpPr>
          <p:cNvPr id="6" name="Rectangle 5"/>
          <p:cNvSpPr/>
          <p:nvPr/>
        </p:nvSpPr>
        <p:spPr>
          <a:xfrm>
            <a:off x="2057400" y="3831834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hours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7400" y="5453642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miles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3429000" y="5406732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You will ride </a:t>
            </a:r>
            <a:r>
              <a:rPr lang="en-US" sz="2800" dirty="0">
                <a:solidFill>
                  <a:srgbClr val="FF0000"/>
                </a:solidFill>
              </a:rPr>
              <a:t>53.2 miles </a:t>
            </a:r>
            <a:r>
              <a:rPr lang="en-US" sz="2800" dirty="0"/>
              <a:t>in 3.5 hours. 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914400" y="3351852"/>
          <a:ext cx="965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965160" imgH="977760" progId="Equation.DSMT4">
                  <p:embed/>
                </p:oleObj>
              </mc:Choice>
              <mc:Fallback>
                <p:oleObj name="Equation" r:id="rId3" imgW="96516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51852"/>
                        <a:ext cx="965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219200" y="4460544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5" imgW="660240" imgH="291960" progId="Equation.DSMT4">
                  <p:embed/>
                </p:oleObj>
              </mc:Choice>
              <mc:Fallback>
                <p:oleObj name="Equation" r:id="rId5" imgW="6602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60544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017896" y="49530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7" imgW="850680" imgH="406080" progId="Equation.DSMT4">
                  <p:embed/>
                </p:oleObj>
              </mc:Choice>
              <mc:Fallback>
                <p:oleObj name="Equation" r:id="rId7" imgW="8506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896" y="49530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031544" y="5540992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9" imgW="838080" imgH="291960" progId="Equation.DSMT4">
                  <p:embed/>
                </p:oleObj>
              </mc:Choice>
              <mc:Fallback>
                <p:oleObj name="Equation" r:id="rId9" imgW="838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544" y="5540992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each indicated quotient or product.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pPr>
              <a:spcBef>
                <a:spcPts val="3600"/>
              </a:spcBef>
            </a:pPr>
            <a:r>
              <a:rPr lang="en-US" dirty="0">
                <a:solidFill>
                  <a:srgbClr val="000000"/>
                </a:solidFill>
              </a:rPr>
              <a:t>Find the equivalent measures in the metric system.</a:t>
            </a:r>
          </a:p>
          <a:p>
            <a:pPr>
              <a:lnSpc>
                <a:spcPct val="150000"/>
              </a:lnSpc>
              <a:spcBef>
                <a:spcPts val="600"/>
              </a:spcBef>
              <a:tabLst>
                <a:tab pos="573088" algn="l"/>
                <a:tab pos="4340225" algn="l"/>
                <a:tab pos="4803775" algn="l"/>
              </a:tabLst>
            </a:pPr>
            <a:r>
              <a:rPr lang="en-US" b="1" dirty="0">
                <a:solidFill>
                  <a:srgbClr val="000000"/>
                </a:solidFill>
              </a:rPr>
              <a:t>5.	</a:t>
            </a:r>
            <a:r>
              <a:rPr lang="en-US" dirty="0">
                <a:solidFill>
                  <a:srgbClr val="000000"/>
                </a:solidFill>
              </a:rPr>
              <a:t>98 mm = ______ cm	</a:t>
            </a:r>
            <a:r>
              <a:rPr lang="en-US" b="1" dirty="0">
                <a:solidFill>
                  <a:srgbClr val="000000"/>
                </a:solidFill>
              </a:rPr>
              <a:t>6.	</a:t>
            </a:r>
            <a:r>
              <a:rPr lang="en-US" dirty="0">
                <a:solidFill>
                  <a:srgbClr val="000000"/>
                </a:solidFill>
              </a:rPr>
              <a:t>3.4 cm ______ m</a:t>
            </a: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025845"/>
              </p:ext>
            </p:extLst>
          </p:nvPr>
        </p:nvGraphicFramePr>
        <p:xfrm>
          <a:off x="548640" y="1895475"/>
          <a:ext cx="66548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3" imgW="6654600" imgH="2692080" progId="Equation.DSMT4">
                  <p:embed/>
                </p:oleObj>
              </mc:Choice>
              <mc:Fallback>
                <p:oleObj name="Equation" r:id="rId3" imgW="6654600" imgH="2692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95475"/>
                        <a:ext cx="6654800" cy="269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9900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306701"/>
              </p:ext>
            </p:extLst>
          </p:nvPr>
        </p:nvGraphicFramePr>
        <p:xfrm>
          <a:off x="609600" y="1524000"/>
          <a:ext cx="4953000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4952880" imgH="1955520" progId="Equation.DSMT4">
                  <p:embed/>
                </p:oleObj>
              </mc:Choice>
              <mc:Fallback>
                <p:oleObj name="Equation" r:id="rId3" imgW="4952880" imgH="19555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24000"/>
                        <a:ext cx="4953000" cy="195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Dividing Decimal Numbers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20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Divide Decimal Numbers (cont.)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Divide just as you would with whole numbers. 	(</a:t>
            </a:r>
            <a:r>
              <a:rPr lang="en-US" b="1" dirty="0">
                <a:solidFill>
                  <a:srgbClr val="C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0’s may be added in the dividend as needed 	to be able to continue the division process.)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Divide: </a:t>
            </a:r>
          </a:p>
          <a:p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Write the problem as follows: </a:t>
            </a:r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308239" name="Object 15"/>
          <p:cNvGraphicFramePr>
            <a:graphicFrameLocks noChangeAspect="1"/>
          </p:cNvGraphicFramePr>
          <p:nvPr/>
        </p:nvGraphicFramePr>
        <p:xfrm>
          <a:off x="1611489" y="1413933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587500" imgH="292100" progId="Equation.DSMT4">
                  <p:embed/>
                </p:oleObj>
              </mc:Choice>
              <mc:Fallback>
                <p:oleObj name="Equation" r:id="rId3" imgW="1587500" imgH="2921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489" y="1413933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40" name="Object 16"/>
          <p:cNvGraphicFramePr>
            <a:graphicFrameLocks noChangeAspect="1"/>
          </p:cNvGraphicFramePr>
          <p:nvPr/>
        </p:nvGraphicFramePr>
        <p:xfrm>
          <a:off x="3287889" y="2951581"/>
          <a:ext cx="144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447800" imgH="571500" progId="Equation.DSMT4">
                  <p:embed/>
                </p:oleObj>
              </mc:Choice>
              <mc:Fallback>
                <p:oleObj name="Equation" r:id="rId5" imgW="1447800" imgH="5715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889" y="2951581"/>
                        <a:ext cx="144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To move the decimal point so that the divisor is a 	whole number, move each decimal point one place. 	This makes the whole number 49 the divisor. Place 	the decimal point in the quotient before dividing. </a:t>
            </a: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</p:txBody>
      </p:sp>
      <p:graphicFrame>
        <p:nvGraphicFramePr>
          <p:cNvPr id="306188" name="Object 12"/>
          <p:cNvGraphicFramePr>
            <a:graphicFrameLocks noChangeAspect="1"/>
          </p:cNvGraphicFramePr>
          <p:nvPr/>
        </p:nvGraphicFramePr>
        <p:xfrm>
          <a:off x="1864056" y="3875396"/>
          <a:ext cx="265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2654280" imgH="571320" progId="Equation.DSMT4">
                  <p:embed/>
                </p:oleObj>
              </mc:Choice>
              <mc:Fallback>
                <p:oleObj name="Equation" r:id="rId3" imgW="2654280" imgH="5713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056" y="3875396"/>
                        <a:ext cx="265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800600" y="342900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decimal point in quotient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267200" y="36576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rc 29"/>
          <p:cNvSpPr/>
          <p:nvPr/>
        </p:nvSpPr>
        <p:spPr>
          <a:xfrm rot="9625018">
            <a:off x="2250522" y="4165518"/>
            <a:ext cx="365760" cy="365760"/>
          </a:xfrm>
          <a:prstGeom prst="arc">
            <a:avLst>
              <a:gd name="adj1" fmla="val 11277471"/>
              <a:gd name="adj2" fmla="val 1096894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10" name="Arc 9"/>
          <p:cNvSpPr/>
          <p:nvPr/>
        </p:nvSpPr>
        <p:spPr>
          <a:xfrm rot="10200000">
            <a:off x="3539047" y="4196791"/>
            <a:ext cx="548640" cy="344143"/>
          </a:xfrm>
          <a:prstGeom prst="arc">
            <a:avLst>
              <a:gd name="adj1" fmla="val 11277471"/>
              <a:gd name="adj2" fmla="val 345654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075752" y="35814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01520" imgH="101520" progId="Equation.DSMT4">
                  <p:embed/>
                </p:oleObj>
              </mc:Choice>
              <mc:Fallback>
                <p:oleObj name="Equation" r:id="rId5" imgW="101520" imgH="101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5752" y="35814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/>
              <a:t>	Divide as with whole numbers.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800600" y="549436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3" imgW="215640" imgH="291960" progId="Equation.DSMT4">
                  <p:embed/>
                </p:oleObj>
              </mc:Choice>
              <mc:Fallback>
                <p:oleObj name="Equation" r:id="rId3" imgW="215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49436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397992" y="4860308"/>
          <a:ext cx="609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5" imgW="609480" imgH="495000" progId="Equation.DSMT4">
                  <p:embed/>
                </p:oleObj>
              </mc:Choice>
              <mc:Fallback>
                <p:oleObj name="Equation" r:id="rId5" imgW="6094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992" y="4860308"/>
                        <a:ext cx="609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397992" y="4365008"/>
          <a:ext cx="60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7" imgW="609480" imgH="380880" progId="Equation.DSMT4">
                  <p:embed/>
                </p:oleObj>
              </mc:Choice>
              <mc:Fallback>
                <p:oleObj name="Equation" r:id="rId7" imgW="609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992" y="4365008"/>
                        <a:ext cx="60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361502" y="3777016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9" imgW="393480" imgH="406080" progId="Equation.DSMT4">
                  <p:embed/>
                </p:oleObj>
              </mc:Choice>
              <mc:Fallback>
                <p:oleObj name="Equation" r:id="rId9" imgW="39348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1502" y="3777016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367852" y="3366448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1" imgW="380880" imgH="279360" progId="Equation.DSMT4">
                  <p:embed/>
                </p:oleObj>
              </mc:Choice>
              <mc:Fallback>
                <p:oleObj name="Equation" r:id="rId11" imgW="3808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852" y="3366448"/>
                        <a:ext cx="38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151004" y="2784144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3" imgW="393480" imgH="406080" progId="Equation.DSMT4">
                  <p:embed/>
                </p:oleObj>
              </mc:Choice>
              <mc:Fallback>
                <p:oleObj name="Equation" r:id="rId13" imgW="39348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004" y="2784144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583342" y="1836760"/>
          <a:ext cx="1435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15" imgW="1434960" imgH="901440" progId="Equation.DSMT4">
                  <p:embed/>
                </p:oleObj>
              </mc:Choice>
              <mc:Fallback>
                <p:oleObj name="Equation" r:id="rId15" imgW="143496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342" y="1836760"/>
                        <a:ext cx="1435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364916" y="187272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916" y="187272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541668" y="187183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19" imgW="215640" imgH="291960" progId="Equation.DSMT4">
                  <p:embed/>
                </p:oleObj>
              </mc:Choice>
              <mc:Fallback>
                <p:oleObj name="Equation" r:id="rId19" imgW="215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668" y="187183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4724400" y="2035884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21" imgW="101520" imgH="101520" progId="Equation.DSMT4">
                  <p:embed/>
                </p:oleObj>
              </mc:Choice>
              <mc:Fallback>
                <p:oleObj name="Equation" r:id="rId21" imgW="101520" imgH="1015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035884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4800600" y="189135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89135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Divide: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Write the problem as follows: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Move the decimal points so the divisor is a whole 	number. Add 0’s in the dividend if needed. Place the 	decimal point in the quotient before dividing. 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graphicFrame>
        <p:nvGraphicFramePr>
          <p:cNvPr id="322580" name="Object 20"/>
          <p:cNvGraphicFramePr>
            <a:graphicFrameLocks noChangeAspect="1"/>
          </p:cNvGraphicFramePr>
          <p:nvPr/>
        </p:nvGraphicFramePr>
        <p:xfrm>
          <a:off x="1611489" y="1405998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1397000" imgH="292100" progId="Equation.DSMT4">
                  <p:embed/>
                </p:oleObj>
              </mc:Choice>
              <mc:Fallback>
                <p:oleObj name="Equation" r:id="rId3" imgW="1397000" imgH="2921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489" y="1405998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2581" name="Object 21"/>
          <p:cNvGraphicFramePr>
            <a:graphicFrameLocks noChangeAspect="1"/>
          </p:cNvGraphicFramePr>
          <p:nvPr/>
        </p:nvGraphicFramePr>
        <p:xfrm>
          <a:off x="5370313" y="2532460"/>
          <a:ext cx="125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1257300" imgH="571500" progId="Equation.DSMT4">
                  <p:embed/>
                </p:oleObj>
              </mc:Choice>
              <mc:Fallback>
                <p:oleObj name="Equation" r:id="rId5" imgW="1257300" imgH="5715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313" y="2532460"/>
                        <a:ext cx="1257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sp>
        <p:nvSpPr>
          <p:cNvPr id="30" name="Rectangle 29"/>
          <p:cNvSpPr/>
          <p:nvPr/>
        </p:nvSpPr>
        <p:spPr>
          <a:xfrm>
            <a:off x="3960041" y="2256808"/>
            <a:ext cx="609600" cy="3048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932539" y="167640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decimal point in quotient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960041" y="1906588"/>
            <a:ext cx="896298" cy="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068689" y="3220338"/>
            <a:ext cx="4038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Move each decimal point two places. </a:t>
            </a:r>
          </a:p>
        </p:txBody>
      </p:sp>
      <p:sp>
        <p:nvSpPr>
          <p:cNvPr id="20" name="Arc 19"/>
          <p:cNvSpPr/>
          <p:nvPr/>
        </p:nvSpPr>
        <p:spPr>
          <a:xfrm rot="9625018">
            <a:off x="2003972" y="2354669"/>
            <a:ext cx="523259" cy="347907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/>
          <p:cNvSpPr/>
          <p:nvPr/>
        </p:nvSpPr>
        <p:spPr>
          <a:xfrm rot="9625018">
            <a:off x="3233220" y="2290276"/>
            <a:ext cx="685800" cy="457200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2373489" y="2858448"/>
            <a:ext cx="990600" cy="381000"/>
            <a:chOff x="2373489" y="2858448"/>
            <a:chExt cx="990600" cy="38100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373489" y="2858448"/>
              <a:ext cx="533400" cy="38100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2906889" y="2858448"/>
              <a:ext cx="457200" cy="38100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Straight Arrow Connector 26"/>
          <p:cNvCxnSpPr/>
          <p:nvPr/>
        </p:nvCxnSpPr>
        <p:spPr>
          <a:xfrm rot="10800000">
            <a:off x="4507089" y="2629848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5116689" y="2594592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0’s as needed. </a:t>
            </a:r>
          </a:p>
        </p:txBody>
      </p:sp>
      <p:graphicFrame>
        <p:nvGraphicFramePr>
          <p:cNvPr id="322583" name="Object 23"/>
          <p:cNvGraphicFramePr>
            <a:graphicFrameLocks noChangeAspect="1"/>
          </p:cNvGraphicFramePr>
          <p:nvPr/>
        </p:nvGraphicFramePr>
        <p:xfrm>
          <a:off x="1700213" y="2182813"/>
          <a:ext cx="289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4" name="Equation" r:id="rId3" imgW="2895480" imgH="571320" progId="Equation.DSMT4">
                  <p:embed/>
                </p:oleObj>
              </mc:Choice>
              <mc:Fallback>
                <p:oleObj name="Equation" r:id="rId3" imgW="2895480" imgH="57132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2182813"/>
                        <a:ext cx="2895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391326"/>
              </p:ext>
            </p:extLst>
          </p:nvPr>
        </p:nvGraphicFramePr>
        <p:xfrm>
          <a:off x="3784600" y="1817048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5" name="Equation" r:id="rId5" imgW="101520" imgH="101520" progId="Equation.DSMT4">
                  <p:embed/>
                </p:oleObj>
              </mc:Choice>
              <mc:Fallback>
                <p:oleObj name="Equation" r:id="rId5" imgW="101520" imgH="101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1817048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7" grpId="0"/>
      <p:bldP spid="19" grpId="0"/>
      <p:bldP spid="20" grpId="0" animBg="1"/>
      <p:bldP spid="21" grpId="0" animBg="1"/>
      <p:bldP spid="3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613</Words>
  <Application>Microsoft Office PowerPoint</Application>
  <PresentationFormat>On-screen Show (4:3)</PresentationFormat>
  <Paragraphs>180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Courier New</vt:lpstr>
      <vt:lpstr>Office Theme</vt:lpstr>
      <vt:lpstr>Equation</vt:lpstr>
      <vt:lpstr>Section 5.4</vt:lpstr>
      <vt:lpstr>Objectives</vt:lpstr>
      <vt:lpstr>Dividing Decimal Numbers</vt:lpstr>
      <vt:lpstr>Dividing Decimal Numbers</vt:lpstr>
      <vt:lpstr>Example 1</vt:lpstr>
      <vt:lpstr>Example 1 (cont.)</vt:lpstr>
      <vt:lpstr>Example 1 (cont.)</vt:lpstr>
      <vt:lpstr>Example 2</vt:lpstr>
      <vt:lpstr>Example 2</vt:lpstr>
      <vt:lpstr>Example 2 (cont.)</vt:lpstr>
      <vt:lpstr>Example 3</vt:lpstr>
      <vt:lpstr>Completion Example 4</vt:lpstr>
      <vt:lpstr>Dividing Decimal Numbers</vt:lpstr>
      <vt:lpstr>Example 5</vt:lpstr>
      <vt:lpstr>Example 5 (cont.)</vt:lpstr>
      <vt:lpstr>Example 6</vt:lpstr>
      <vt:lpstr>Example 6 (cont.)</vt:lpstr>
      <vt:lpstr>Example 7</vt:lpstr>
      <vt:lpstr>Example 7 (cont.)</vt:lpstr>
      <vt:lpstr>Dividing Decimal Numbers by Powers of 10</vt:lpstr>
      <vt:lpstr>Dividing Decimal Numbers by Powers of 10</vt:lpstr>
      <vt:lpstr>Example 8</vt:lpstr>
      <vt:lpstr>Metric Units of Length</vt:lpstr>
      <vt:lpstr>Example 9</vt:lpstr>
      <vt:lpstr>Example 10</vt:lpstr>
      <vt:lpstr>Example 10</vt:lpstr>
      <vt:lpstr>Example 10 (cont.)</vt:lpstr>
      <vt:lpstr>Example 11</vt:lpstr>
      <vt:lpstr>Example 11 (cont.)</vt:lpstr>
      <vt:lpstr>Example 12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96</cp:revision>
  <dcterms:created xsi:type="dcterms:W3CDTF">2013-04-26T14:43:13Z</dcterms:created>
  <dcterms:modified xsi:type="dcterms:W3CDTF">2016-10-03T15:34:51Z</dcterms:modified>
</cp:coreProperties>
</file>