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FB2CD-67E6-4068-A6BF-DD937B6A49D0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9731C-1F4F-4D42-AC4D-DB2F32B95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32.png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37.png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42.png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4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3.pn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6.png"/><Relationship Id="rId4" Type="http://schemas.openxmlformats.org/officeDocument/2006/relationships/image" Target="../media/image14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8.png"/><Relationship Id="rId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6.png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Find the length of the hypotenuse of a right triangle with legs of length </a:t>
            </a:r>
            <a:r>
              <a:rPr lang="en-US" dirty="0">
                <a:solidFill>
                  <a:srgbClr val="0000FF"/>
                </a:solidFill>
              </a:rPr>
              <a:t>12 cm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5 cm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Let </a:t>
            </a:r>
            <a:r>
              <a:rPr lang="en-US" i="1" dirty="0"/>
              <a:t>c </a:t>
            </a:r>
            <a:r>
              <a:rPr lang="en-US" dirty="0"/>
              <a:t>= the length of the hypotenuse. </a:t>
            </a:r>
          </a:p>
          <a:p>
            <a:pPr>
              <a:spcBef>
                <a:spcPts val="0"/>
              </a:spcBef>
            </a:pPr>
            <a:r>
              <a:rPr lang="en-US" dirty="0"/>
              <a:t>Now, by the Pythagorean Theorem,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sz="3200" dirty="0"/>
          </a:p>
          <a:p>
            <a:pPr>
              <a:spcBef>
                <a:spcPts val="0"/>
              </a:spcBef>
            </a:pPr>
            <a:endParaRPr lang="en-US" sz="3200" dirty="0"/>
          </a:p>
          <a:p>
            <a:pPr>
              <a:spcBef>
                <a:spcPts val="0"/>
              </a:spcBef>
            </a:pPr>
            <a:endParaRPr lang="en-US" sz="3200" dirty="0"/>
          </a:p>
          <a:p>
            <a:pPr>
              <a:spcBef>
                <a:spcPts val="0"/>
              </a:spcBef>
            </a:pPr>
            <a:r>
              <a:rPr lang="en-US" dirty="0"/>
              <a:t>The length of the hypotenuse is </a:t>
            </a:r>
            <a:r>
              <a:rPr lang="en-US" dirty="0">
                <a:solidFill>
                  <a:srgbClr val="FF0000"/>
                </a:solidFill>
              </a:rPr>
              <a:t>13 centimeters</a:t>
            </a:r>
            <a:r>
              <a:rPr lang="en-US" dirty="0"/>
              <a:t>. 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  <p:pic>
        <p:nvPicPr>
          <p:cNvPr id="112643" name="Picture 3" descr="E:\Book work\BAM PPT\BAM_Chapter_5\Ch_5_Sec-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784600"/>
            <a:ext cx="2733675" cy="1647825"/>
          </a:xfrm>
          <a:prstGeom prst="rect">
            <a:avLst/>
          </a:prstGeom>
          <a:noFill/>
        </p:spPr>
      </p:pic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932296" y="3505200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4" imgW="1726920" imgH="380880" progId="Equation.DSMT4">
                  <p:embed/>
                </p:oleObj>
              </mc:Choice>
              <mc:Fallback>
                <p:oleObj name="Equation" r:id="rId4" imgW="17269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3505200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905000" y="3962400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6" imgW="1828800" imgH="380880" progId="Equation.DSMT4">
                  <p:embed/>
                </p:oleObj>
              </mc:Choice>
              <mc:Fallback>
                <p:oleObj name="Equation" r:id="rId6" imgW="1828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962400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05000" y="4468504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8" imgW="1180800" imgH="380880" progId="Equation.DSMT4">
                  <p:embed/>
                </p:oleObj>
              </mc:Choice>
              <mc:Fallback>
                <p:oleObj name="Equation" r:id="rId8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68504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043752" y="4896412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10" imgW="1981080" imgH="444240" progId="Equation.DSMT4">
                  <p:embed/>
                </p:oleObj>
              </mc:Choice>
              <mc:Fallback>
                <p:oleObj name="Equation" r:id="rId10" imgW="19810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896412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length of the hypotenuse of a right triangle in  which both legs have a length of </a:t>
            </a:r>
            <a:r>
              <a:rPr lang="en-US" dirty="0">
                <a:solidFill>
                  <a:srgbClr val="0000FF"/>
                </a:solidFill>
              </a:rPr>
              <a:t>1 meter</a:t>
            </a:r>
            <a:r>
              <a:rPr lang="en-US" dirty="0"/>
              <a:t>.</a:t>
            </a:r>
          </a:p>
          <a:p>
            <a:r>
              <a:rPr lang="en-US" b="1" dirty="0"/>
              <a:t>Solution 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The length of the hypotenuse is       </a:t>
            </a:r>
            <a:r>
              <a:rPr lang="en-US" dirty="0">
                <a:solidFill>
                  <a:srgbClr val="FF0000"/>
                </a:solidFill>
              </a:rPr>
              <a:t>meters</a:t>
            </a:r>
            <a:r>
              <a:rPr lang="en-US" dirty="0"/>
              <a:t> (or about </a:t>
            </a:r>
            <a:r>
              <a:rPr lang="en-US" dirty="0">
                <a:solidFill>
                  <a:srgbClr val="FF0000"/>
                </a:solidFill>
              </a:rPr>
              <a:t>1.41 meters</a:t>
            </a:r>
            <a:r>
              <a:rPr lang="en-US" dirty="0"/>
              <a:t>).</a:t>
            </a:r>
          </a:p>
          <a:p>
            <a:endParaRPr lang="en-US" b="1" dirty="0"/>
          </a:p>
        </p:txBody>
      </p:sp>
      <p:pic>
        <p:nvPicPr>
          <p:cNvPr id="113667" name="Picture 3" descr="E:\Book work\BAM PPT\BAM_Chapter_5\Ch_5_Sec-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3850" y="2362200"/>
            <a:ext cx="2495550" cy="2333625"/>
          </a:xfrm>
          <a:prstGeom prst="rect">
            <a:avLst/>
          </a:prstGeom>
          <a:noFill/>
        </p:spPr>
      </p:pic>
      <p:graphicFrame>
        <p:nvGraphicFramePr>
          <p:cNvPr id="113669" name="Object 5"/>
          <p:cNvGraphicFramePr>
            <a:graphicFrameLocks noChangeAspect="1"/>
          </p:cNvGraphicFramePr>
          <p:nvPr/>
        </p:nvGraphicFramePr>
        <p:xfrm>
          <a:off x="5163255" y="4789311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4" imgW="469696" imgH="444307" progId="Equation.DSMT4">
                  <p:embed/>
                </p:oleObj>
              </mc:Choice>
              <mc:Fallback>
                <p:oleObj name="Equation" r:id="rId4" imgW="469696" imgH="444307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3255" y="4789311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90600" y="28194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6" imgW="1523880" imgH="380880" progId="Equation.DSMT4">
                  <p:embed/>
                </p:oleObj>
              </mc:Choice>
              <mc:Fallback>
                <p:oleObj name="Equation" r:id="rId6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33528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8" imgW="1777680" imgH="380880" progId="Equation.DSMT4">
                  <p:embed/>
                </p:oleObj>
              </mc:Choice>
              <mc:Fallback>
                <p:oleObj name="Equation" r:id="rId8" imgW="1777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528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29352" y="3899848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0" imgW="965160" imgH="444240" progId="Equation.DSMT4">
                  <p:embed/>
                </p:oleObj>
              </mc:Choice>
              <mc:Fallback>
                <p:oleObj name="Equation" r:id="rId10" imgW="9651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352" y="3899848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guy wire is attached to the top of a telephone pole and anchored to the ground </a:t>
            </a:r>
            <a:r>
              <a:rPr lang="en-US" dirty="0">
                <a:solidFill>
                  <a:srgbClr val="0000FF"/>
                </a:solidFill>
              </a:rPr>
              <a:t>10 feet</a:t>
            </a:r>
            <a:r>
              <a:rPr lang="en-US" dirty="0"/>
              <a:t> from the base of the pole. If the pole is </a:t>
            </a:r>
            <a:r>
              <a:rPr lang="en-US" dirty="0">
                <a:solidFill>
                  <a:srgbClr val="0000FF"/>
                </a:solidFill>
              </a:rPr>
              <a:t>20 feet</a:t>
            </a:r>
            <a:r>
              <a:rPr lang="en-US" dirty="0"/>
              <a:t> high, what is the length of the guy wire?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Let </a:t>
            </a:r>
            <a:r>
              <a:rPr lang="en-US" i="1" dirty="0"/>
              <a:t>x </a:t>
            </a:r>
            <a:r>
              <a:rPr lang="en-US" dirty="0"/>
              <a:t>= the length of the guy wire. </a:t>
            </a:r>
          </a:p>
          <a:p>
            <a:r>
              <a:rPr lang="en-US" dirty="0"/>
              <a:t>Then, by the Pythagorean Theorem,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guy wire is about </a:t>
            </a:r>
            <a:r>
              <a:rPr lang="en-US" dirty="0">
                <a:solidFill>
                  <a:srgbClr val="FF0000"/>
                </a:solidFill>
              </a:rPr>
              <a:t>22.36 feet</a:t>
            </a:r>
            <a:r>
              <a:rPr lang="en-US" dirty="0"/>
              <a:t> long. </a:t>
            </a:r>
          </a:p>
        </p:txBody>
      </p:sp>
      <p:pic>
        <p:nvPicPr>
          <p:cNvPr id="1146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457325"/>
            <a:ext cx="3286125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295400" y="145576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4" imgW="1930320" imgH="380880" progId="Equation.DSMT4">
                  <p:embed/>
                </p:oleObj>
              </mc:Choice>
              <mc:Fallback>
                <p:oleObj name="Equation" r:id="rId4" imgW="19303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45576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295400" y="198916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6" imgW="2057400" imgH="380880" progId="Equation.DSMT4">
                  <p:embed/>
                </p:oleObj>
              </mc:Choice>
              <mc:Fallback>
                <p:oleObj name="Equation" r:id="rId6" imgW="20574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9160"/>
                        <a:ext cx="205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295400" y="2544168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8" imgW="1231560" imgH="380880" progId="Equation.DSMT4">
                  <p:embed/>
                </p:oleObj>
              </mc:Choice>
              <mc:Fallback>
                <p:oleObj name="Equation" r:id="rId8" imgW="1231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44168"/>
                        <a:ext cx="123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434152" y="3091216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10" imgW="2311200" imgH="444240" progId="Equation.DSMT4">
                  <p:embed/>
                </p:oleObj>
              </mc:Choice>
              <mc:Fallback>
                <p:oleObj name="Equation" r:id="rId10" imgW="23112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4152" y="3091216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following values using your memory of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Tables 5.2 and 5.3.</a:t>
            </a:r>
          </a:p>
          <a:p>
            <a:endParaRPr lang="en-US" i="1" dirty="0">
              <a:solidFill>
                <a:srgbClr val="000000"/>
              </a:solidFill>
            </a:endParaRPr>
          </a:p>
          <a:p>
            <a:endParaRPr lang="en-US" i="1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Use a calculator to find the following accurate to four decimal places. 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15714" name="Object 2"/>
          <p:cNvGraphicFramePr>
            <a:graphicFrameLocks noChangeAspect="1"/>
          </p:cNvGraphicFramePr>
          <p:nvPr/>
        </p:nvGraphicFramePr>
        <p:xfrm>
          <a:off x="548640" y="2362200"/>
          <a:ext cx="63119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6311900" imgH="1308100" progId="Equation.DSMT4">
                  <p:embed/>
                </p:oleObj>
              </mc:Choice>
              <mc:Fallback>
                <p:oleObj name="Equation" r:id="rId3" imgW="6311900" imgH="1308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62200"/>
                        <a:ext cx="63119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5" name="Object 3"/>
          <p:cNvGraphicFramePr>
            <a:graphicFrameLocks noChangeAspect="1"/>
          </p:cNvGraphicFramePr>
          <p:nvPr/>
        </p:nvGraphicFramePr>
        <p:xfrm>
          <a:off x="627663" y="4921955"/>
          <a:ext cx="613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5" imgW="6134100" imgH="444500" progId="Equation.DSMT4">
                  <p:embed/>
                </p:oleObj>
              </mc:Choice>
              <mc:Fallback>
                <p:oleObj name="Equation" r:id="rId5" imgW="6134100" imgH="444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663" y="4921955"/>
                        <a:ext cx="6134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Determine whether triangles with the following side lengths are right triangles.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15715" name="Object 3"/>
          <p:cNvGraphicFramePr>
            <a:graphicFrameLocks noChangeAspect="1"/>
          </p:cNvGraphicFramePr>
          <p:nvPr/>
        </p:nvGraphicFramePr>
        <p:xfrm>
          <a:off x="548640" y="2336800"/>
          <a:ext cx="8064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8064500" imgH="330200" progId="Equation.DSMT4">
                  <p:embed/>
                </p:oleObj>
              </mc:Choice>
              <mc:Fallback>
                <p:oleObj name="Equation" r:id="rId3" imgW="8064500" imgH="330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36800"/>
                        <a:ext cx="8064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57200" algn="l"/>
                <a:tab pos="3657600" algn="l"/>
                <a:tab pos="411480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18</a:t>
            </a:r>
            <a:r>
              <a:rPr lang="en-US" b="1" dirty="0"/>
              <a:t>	2.	</a:t>
            </a:r>
            <a:r>
              <a:rPr lang="en-US" dirty="0">
                <a:solidFill>
                  <a:srgbClr val="FF0000"/>
                </a:solidFill>
              </a:rPr>
              <a:t>64 </a:t>
            </a:r>
          </a:p>
          <a:p>
            <a:pPr>
              <a:lnSpc>
                <a:spcPct val="150000"/>
              </a:lnSpc>
              <a:tabLst>
                <a:tab pos="457200" algn="l"/>
                <a:tab pos="3657600" algn="l"/>
                <a:tab pos="411480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361</a:t>
            </a:r>
            <a:r>
              <a:rPr lang="en-US" b="1" dirty="0"/>
              <a:t>	4.	</a:t>
            </a:r>
            <a:r>
              <a:rPr lang="en-US" dirty="0">
                <a:solidFill>
                  <a:srgbClr val="FF0000"/>
                </a:solidFill>
              </a:rPr>
              <a:t>11</a:t>
            </a:r>
            <a:r>
              <a:rPr lang="en-US" b="1" dirty="0"/>
              <a:t> </a:t>
            </a:r>
          </a:p>
          <a:p>
            <a:pPr>
              <a:lnSpc>
                <a:spcPct val="150000"/>
              </a:lnSpc>
              <a:tabLst>
                <a:tab pos="457200" algn="l"/>
                <a:tab pos="3657600" algn="l"/>
                <a:tab pos="4114800" algn="l"/>
              </a:tabLst>
            </a:pPr>
            <a:r>
              <a:rPr lang="en-US" b="1" dirty="0"/>
              <a:t>5.	</a:t>
            </a:r>
            <a:r>
              <a:rPr lang="en-US" dirty="0">
                <a:solidFill>
                  <a:srgbClr val="FF0000"/>
                </a:solidFill>
              </a:rPr>
              <a:t>9.4340</a:t>
            </a:r>
            <a:r>
              <a:rPr lang="en-US" b="1" dirty="0"/>
              <a:t>	6.	</a:t>
            </a:r>
            <a:r>
              <a:rPr lang="en-US" dirty="0">
                <a:solidFill>
                  <a:srgbClr val="FF0000"/>
                </a:solidFill>
              </a:rPr>
              <a:t>4.1231</a:t>
            </a:r>
          </a:p>
          <a:p>
            <a:pPr>
              <a:lnSpc>
                <a:spcPct val="150000"/>
              </a:lnSpc>
              <a:tabLst>
                <a:tab pos="457200" algn="l"/>
                <a:tab pos="3657600" algn="l"/>
                <a:tab pos="4114800" algn="l"/>
              </a:tabLst>
            </a:pPr>
            <a:r>
              <a:rPr lang="en-US" b="1" dirty="0"/>
              <a:t>7.	</a:t>
            </a:r>
            <a:r>
              <a:rPr lang="en-US" dirty="0">
                <a:solidFill>
                  <a:srgbClr val="FF0000"/>
                </a:solidFill>
              </a:rPr>
              <a:t>No</a:t>
            </a:r>
            <a:r>
              <a:rPr lang="en-US" b="1" dirty="0"/>
              <a:t>	8.	</a:t>
            </a:r>
            <a:r>
              <a:rPr lang="en-US" dirty="0">
                <a:solidFill>
                  <a:srgbClr val="FF0000"/>
                </a:solidFill>
              </a:rPr>
              <a:t>Yes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Memorize the squares of the whole numbers from 1 to 20.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Understand the terms </a:t>
            </a:r>
            <a:r>
              <a:rPr lang="en-US" b="1" dirty="0"/>
              <a:t>square root</a:t>
            </a:r>
            <a:r>
              <a:rPr lang="en-US" dirty="0"/>
              <a:t>,</a:t>
            </a:r>
            <a:r>
              <a:rPr lang="en-US" b="1" dirty="0"/>
              <a:t> radical sign</a:t>
            </a:r>
            <a:r>
              <a:rPr lang="en-US" dirty="0"/>
              <a:t>,</a:t>
            </a:r>
            <a:r>
              <a:rPr lang="en-US" b="1" dirty="0"/>
              <a:t> radicand</a:t>
            </a:r>
            <a:r>
              <a:rPr lang="en-US" dirty="0"/>
              <a:t>, and</a:t>
            </a:r>
            <a:r>
              <a:rPr lang="en-US" b="1" dirty="0"/>
              <a:t> radical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Memorize the perfect square whole numbers from 1 to 400.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Know how to use a calculator to find square roots.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Understand the terms </a:t>
            </a:r>
            <a:r>
              <a:rPr lang="en-US" b="1" dirty="0"/>
              <a:t>right triangle</a:t>
            </a:r>
            <a:r>
              <a:rPr lang="en-US" dirty="0"/>
              <a:t>,</a:t>
            </a:r>
            <a:r>
              <a:rPr lang="en-US" b="1" dirty="0"/>
              <a:t> hypotenuse</a:t>
            </a:r>
            <a:r>
              <a:rPr lang="en-US" dirty="0"/>
              <a:t>, and</a:t>
            </a:r>
            <a:r>
              <a:rPr lang="en-US" b="1" dirty="0"/>
              <a:t> leg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Know and be able to use the Pythagorean Theorem.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your memory of the results in Tables 5.2 and 5.3 to answer the following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b="1" dirty="0"/>
              <a:t>Solution </a:t>
            </a:r>
          </a:p>
        </p:txBody>
      </p:sp>
      <p:graphicFrame>
        <p:nvGraphicFramePr>
          <p:cNvPr id="104451" name="Object 3"/>
          <p:cNvGraphicFramePr>
            <a:graphicFrameLocks noChangeAspect="1"/>
          </p:cNvGraphicFramePr>
          <p:nvPr/>
        </p:nvGraphicFramePr>
        <p:xfrm>
          <a:off x="551216" y="2362200"/>
          <a:ext cx="727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7277100" imgH="444500" progId="Equation.DSMT4">
                  <p:embed/>
                </p:oleObj>
              </mc:Choice>
              <mc:Fallback>
                <p:oleObj name="Equation" r:id="rId3" imgW="7277100" imgH="444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216" y="2362200"/>
                        <a:ext cx="727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16908" y="3518848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952200" imgH="380880" progId="Equation.DSMT4">
                  <p:embed/>
                </p:oleObj>
              </mc:Choice>
              <mc:Fallback>
                <p:oleObj name="Equation" r:id="rId5" imgW="952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08" y="3518848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51296" y="3622344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7" imgW="825480" imgH="291960" progId="Equation.DSMT4">
                  <p:embed/>
                </p:oleObj>
              </mc:Choice>
              <mc:Fallback>
                <p:oleObj name="Equation" r:id="rId7" imgW="825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1296" y="3622344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33400" y="4101152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9" imgW="952200" imgH="380880" progId="Equation.DSMT4">
                  <p:embed/>
                </p:oleObj>
              </mc:Choice>
              <mc:Fallback>
                <p:oleObj name="Equation" r:id="rId9" imgW="9522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01152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524000" y="41910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1" imgW="812520" imgH="279360" progId="Equation.DSMT4">
                  <p:embed/>
                </p:oleObj>
              </mc:Choice>
              <mc:Fallback>
                <p:oleObj name="Equation" r:id="rId11" imgW="8125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910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39088" y="4669808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3" imgW="1307880" imgH="444240" progId="Equation.DSMT4">
                  <p:embed/>
                </p:oleObj>
              </mc:Choice>
              <mc:Fallback>
                <p:oleObj name="Equation" r:id="rId13" imgW="13078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88" y="4669808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864056" y="479264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5" imgW="647640" imgH="291960" progId="Equation.DSMT4">
                  <p:embed/>
                </p:oleObj>
              </mc:Choice>
              <mc:Fallback>
                <p:oleObj name="Equation" r:id="rId15" imgW="64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056" y="479264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33400" y="5285096"/>
          <a:ext cx="113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7" imgW="1130040" imgH="444240" progId="Equation.DSMT4">
                  <p:embed/>
                </p:oleObj>
              </mc:Choice>
              <mc:Fallback>
                <p:oleObj name="Equation" r:id="rId17" imgW="11300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285096"/>
                        <a:ext cx="113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690048" y="54102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54102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calculator to find        accurate to four decimal places. </a:t>
            </a:r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Press the             key.</a:t>
            </a:r>
            <a:r>
              <a:rPr lang="en-US" b="1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Step 2: </a:t>
            </a:r>
            <a:r>
              <a:rPr lang="en-US" dirty="0"/>
              <a:t>Press the             key (the radical symbol       is above the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key).</a:t>
            </a:r>
            <a:r>
              <a:rPr lang="en-US" i="1" dirty="0"/>
              <a:t> </a:t>
            </a:r>
          </a:p>
          <a:p>
            <a:pPr>
              <a:spcBef>
                <a:spcPts val="600"/>
              </a:spcBef>
            </a:pPr>
            <a:r>
              <a:rPr lang="en-US" b="1" dirty="0"/>
              <a:t>Step 3: </a:t>
            </a:r>
            <a:r>
              <a:rPr lang="en-US" dirty="0"/>
              <a:t>Enter the number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dirty="0"/>
              <a:t>.</a:t>
            </a:r>
          </a:p>
          <a:p>
            <a:pPr>
              <a:spcBef>
                <a:spcPts val="600"/>
              </a:spcBef>
            </a:pPr>
            <a:r>
              <a:rPr lang="en-US" b="1" dirty="0"/>
              <a:t>Step 4: </a:t>
            </a:r>
            <a:r>
              <a:rPr lang="en-US" dirty="0"/>
              <a:t>Press the right parenthesis key      </a:t>
            </a:r>
            <a:r>
              <a:rPr lang="en-US" b="1" dirty="0"/>
              <a:t>     </a:t>
            </a:r>
            <a:r>
              <a:rPr lang="en-US" dirty="0"/>
              <a:t>.</a:t>
            </a:r>
          </a:p>
          <a:p>
            <a:pPr>
              <a:spcBef>
                <a:spcPts val="600"/>
              </a:spcBef>
            </a:pPr>
            <a:r>
              <a:rPr lang="en-US" b="1" dirty="0"/>
              <a:t>Step 5: </a:t>
            </a:r>
            <a:r>
              <a:rPr lang="en-US" dirty="0"/>
              <a:t>Press            .</a:t>
            </a:r>
          </a:p>
        </p:txBody>
      </p:sp>
      <p:pic>
        <p:nvPicPr>
          <p:cNvPr id="105474" name="Picture 2" descr="E:\Book work\Calc buttons for ppt\x-squar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7200" y="3481211"/>
            <a:ext cx="913448" cy="446723"/>
          </a:xfrm>
          <a:prstGeom prst="rect">
            <a:avLst/>
          </a:prstGeom>
          <a:noFill/>
        </p:spPr>
      </p:pic>
      <p:pic>
        <p:nvPicPr>
          <p:cNvPr id="105475" name="Picture 3" descr="E:\Book work\Calc buttons for ppt\2ND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35300" y="2808111"/>
            <a:ext cx="913448" cy="446723"/>
          </a:xfrm>
          <a:prstGeom prst="rect">
            <a:avLst/>
          </a:prstGeom>
          <a:noFill/>
        </p:spPr>
      </p:pic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7340600" y="3392311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5" imgW="457002" imgH="444307" progId="Equation.DSMT4">
                  <p:embed/>
                </p:oleObj>
              </mc:Choice>
              <mc:Fallback>
                <p:oleObj name="Equation" r:id="rId5" imgW="457002" imgH="444307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3392311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/>
        </p:nvGraphicFramePr>
        <p:xfrm>
          <a:off x="3949700" y="1284111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7" imgW="469696" imgH="444307" progId="Equation.DSMT4">
                  <p:embed/>
                </p:oleObj>
              </mc:Choice>
              <mc:Fallback>
                <p:oleObj name="Equation" r:id="rId7" imgW="469696" imgH="444307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1284111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4" descr="E:\Book work\Calc buttons for ppt\Parens-R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26480" y="4992511"/>
            <a:ext cx="731520" cy="358140"/>
          </a:xfrm>
          <a:prstGeom prst="rect">
            <a:avLst/>
          </a:prstGeom>
          <a:noFill/>
        </p:spPr>
      </p:pic>
      <p:pic>
        <p:nvPicPr>
          <p:cNvPr id="10" name="Picture 3" descr="E:\Book work\Calc buttons for ppt\ENTER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38400" y="5449711"/>
            <a:ext cx="906780" cy="4400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/>
              <a:t>The window will appear as follows with the result. </a:t>
            </a:r>
          </a:p>
          <a:p>
            <a:pPr>
              <a:spcBef>
                <a:spcPts val="600"/>
              </a:spcBef>
            </a:pPr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The right parenthesis is optional. The calculator will give the result with or without the right parenthesis.)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57200" y="4937182"/>
            <a:ext cx="8229600" cy="104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display shows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1.414213562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                        accurate to four places. 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358900" y="5469467"/>
          <a:ext cx="175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752600" imgH="444500" progId="Equation.DSMT4">
                  <p:embed/>
                </p:oleObj>
              </mc:Choice>
              <mc:Fallback>
                <p:oleObj name="Equation" r:id="rId3" imgW="1752600" imgH="444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5469467"/>
                        <a:ext cx="175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3" descr="E:\Book work\BAM PPT\BAM_Chapter_5\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88369" y="2624667"/>
            <a:ext cx="2767263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/>
              <a:t>Find          accurate to four decimal places.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Following the steps as in Example 2 gives: 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1244600" y="112076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647419" imgH="444307" progId="Equation.DSMT4">
                  <p:embed/>
                </p:oleObj>
              </mc:Choice>
              <mc:Fallback>
                <p:oleObj name="Equation" r:id="rId3" imgW="647419" imgH="44430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1120761"/>
                        <a:ext cx="64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5029200"/>
            <a:ext cx="8229600" cy="104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display shows </a:t>
            </a:r>
            <a:r>
              <a:rPr lang="en-US" sz="2800" dirty="0">
                <a:solidFill>
                  <a:srgbClr val="FF0000"/>
                </a:solidFill>
              </a:rPr>
              <a:t>4.242640687</a:t>
            </a:r>
            <a:r>
              <a:rPr lang="en-US" sz="2800" dirty="0"/>
              <a:t>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                         accurate to four places. </a:t>
            </a:r>
          </a:p>
        </p:txBody>
      </p:sp>
      <p:graphicFrame>
        <p:nvGraphicFramePr>
          <p:cNvPr id="1085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283721"/>
              </p:ext>
            </p:extLst>
          </p:nvPr>
        </p:nvGraphicFramePr>
        <p:xfrm>
          <a:off x="1295400" y="5574185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1954951" imgH="444307" progId="Equation.DSMT4">
                  <p:embed/>
                </p:oleObj>
              </mc:Choice>
              <mc:Fallback>
                <p:oleObj name="Equation" r:id="rId5" imgW="1954951" imgH="444307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574185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8549" name="Picture 5" descr="E:\Book work\BAM PPT\BAM_Chapter_5\6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88369" y="2667000"/>
            <a:ext cx="2767263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accurate to four decimal places.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Following the steps as in Example 2 gives: 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1270000" y="1295400"/>
          <a:ext cx="838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837836" imgH="444307" progId="Equation.DSMT4">
                  <p:embed/>
                </p:oleObj>
              </mc:Choice>
              <mc:Fallback>
                <p:oleObj name="Equation" r:id="rId3" imgW="837836" imgH="44430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295400"/>
                        <a:ext cx="838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5029200"/>
            <a:ext cx="8229600" cy="104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display shows </a:t>
            </a:r>
            <a:r>
              <a:rPr lang="en-US" sz="2800" dirty="0">
                <a:solidFill>
                  <a:srgbClr val="FF0000"/>
                </a:solidFill>
              </a:rPr>
              <a:t>21.21320344</a:t>
            </a:r>
            <a:r>
              <a:rPr lang="en-US" sz="2800" dirty="0"/>
              <a:t>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                              accurate to four places. </a:t>
            </a:r>
          </a:p>
        </p:txBody>
      </p:sp>
      <p:graphicFrame>
        <p:nvGraphicFramePr>
          <p:cNvPr id="1095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18275"/>
              </p:ext>
            </p:extLst>
          </p:nvPr>
        </p:nvGraphicFramePr>
        <p:xfrm>
          <a:off x="1320800" y="5565369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2311400" imgH="444500" progId="Equation.DSMT4">
                  <p:embed/>
                </p:oleObj>
              </mc:Choice>
              <mc:Fallback>
                <p:oleObj name="Equation" r:id="rId5" imgW="2311400" imgH="444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5565369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9573" name="Picture 5" descr="E:\Book work\BAM PPT\BAM_Chapter_5\7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88369" y="2832735"/>
            <a:ext cx="2767263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Pythagorean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 Pythagorean Theorem</a:t>
            </a:r>
          </a:p>
          <a:p>
            <a:r>
              <a:rPr lang="en-US" dirty="0">
                <a:solidFill>
                  <a:srgbClr val="000000"/>
                </a:solidFill>
              </a:rPr>
              <a:t>In a right triangle, the square of the hypotenuse is equal to the sum of the squares of the two legs:</a:t>
            </a: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4149"/>
              </p:ext>
            </p:extLst>
          </p:nvPr>
        </p:nvGraphicFramePr>
        <p:xfrm>
          <a:off x="1390650" y="3048000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1726920" imgH="380880" progId="Equation.DSMT4">
                  <p:embed/>
                </p:oleObj>
              </mc:Choice>
              <mc:Fallback>
                <p:oleObj name="Equation" r:id="rId3" imgW="17269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3048000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595" name="Picture 3" descr="E:\Book work\BAM PPT\BAM_Chapter_5\Ch_5_Sec-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2941320"/>
            <a:ext cx="3139440" cy="1783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that a triangle with sides of </a:t>
            </a:r>
            <a:r>
              <a:rPr lang="en-US" dirty="0">
                <a:solidFill>
                  <a:srgbClr val="0000FF"/>
                </a:solidFill>
              </a:rPr>
              <a:t>3 inches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4 inches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5 inches</a:t>
            </a:r>
            <a:r>
              <a:rPr lang="en-US" dirty="0"/>
              <a:t> must be a right triangle.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If the triangle is a right triangle, then its three sides must satisfy the property stated in the </a:t>
            </a:r>
          </a:p>
          <a:p>
            <a:r>
              <a:rPr lang="en-US" dirty="0"/>
              <a:t>Pythagorean Theorem: </a:t>
            </a:r>
            <a:r>
              <a:rPr lang="en-US" b="1" i="1" dirty="0">
                <a:solidFill>
                  <a:srgbClr val="000099"/>
                </a:solidFill>
              </a:rPr>
              <a:t>c</a:t>
            </a:r>
            <a:r>
              <a:rPr lang="en-US" b="1" baseline="30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b="1" i="1" dirty="0">
                <a:solidFill>
                  <a:srgbClr val="000099"/>
                </a:solidFill>
              </a:rPr>
              <a:t>a</a:t>
            </a:r>
            <a:r>
              <a:rPr lang="en-US" b="1" baseline="30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+ </a:t>
            </a:r>
            <a:r>
              <a:rPr lang="en-US" b="1" i="1" dirty="0">
                <a:solidFill>
                  <a:srgbClr val="000099"/>
                </a:solidFill>
              </a:rPr>
              <a:t>b</a:t>
            </a:r>
            <a:r>
              <a:rPr lang="en-US" b="1" baseline="30000" dirty="0">
                <a:solidFill>
                  <a:srgbClr val="000099"/>
                </a:solidFill>
              </a:rPr>
              <a:t>2</a:t>
            </a:r>
            <a:r>
              <a:rPr lang="en-US" dirty="0"/>
              <a:t>. Or, in </a:t>
            </a:r>
          </a:p>
          <a:p>
            <a:r>
              <a:rPr lang="en-US" dirty="0"/>
              <a:t>this case, </a:t>
            </a:r>
            <a:r>
              <a:rPr lang="en-US" b="1" dirty="0">
                <a:solidFill>
                  <a:srgbClr val="000099"/>
                </a:solidFill>
              </a:rPr>
              <a:t>5</a:t>
            </a:r>
            <a:r>
              <a:rPr lang="en-US" b="1" baseline="30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b="1" dirty="0">
                <a:solidFill>
                  <a:srgbClr val="000099"/>
                </a:solidFill>
              </a:rPr>
              <a:t>3</a:t>
            </a:r>
            <a:r>
              <a:rPr lang="en-US" b="1" baseline="30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+ </a:t>
            </a:r>
            <a:r>
              <a:rPr lang="en-US" b="1" dirty="0">
                <a:solidFill>
                  <a:srgbClr val="000099"/>
                </a:solidFill>
              </a:rPr>
              <a:t>4</a:t>
            </a:r>
            <a:r>
              <a:rPr lang="en-US" b="1" baseline="30000" dirty="0">
                <a:solidFill>
                  <a:srgbClr val="000099"/>
                </a:solidFill>
              </a:rPr>
              <a:t>2</a:t>
            </a:r>
            <a:r>
              <a:rPr lang="en-US" dirty="0"/>
              <a:t>. Since </a:t>
            </a:r>
            <a:r>
              <a:rPr lang="en-US" dirty="0">
                <a:solidFill>
                  <a:srgbClr val="000099"/>
                </a:solidFill>
              </a:rPr>
              <a:t>25 = 9 + 16</a:t>
            </a:r>
            <a:r>
              <a:rPr lang="en-US" dirty="0"/>
              <a:t> is </a:t>
            </a:r>
          </a:p>
          <a:p>
            <a:r>
              <a:rPr lang="en-US" dirty="0"/>
              <a:t>a true statement, the triangle is a </a:t>
            </a:r>
            <a:r>
              <a:rPr lang="en-US" dirty="0">
                <a:solidFill>
                  <a:srgbClr val="FF0000"/>
                </a:solidFill>
              </a:rPr>
              <a:t>right </a:t>
            </a:r>
          </a:p>
          <a:p>
            <a:r>
              <a:rPr lang="en-US" dirty="0">
                <a:solidFill>
                  <a:srgbClr val="FF0000"/>
                </a:solidFill>
              </a:rPr>
              <a:t>triangle</a:t>
            </a:r>
            <a:r>
              <a:rPr lang="en-US" dirty="0"/>
              <a:t>.</a:t>
            </a:r>
            <a:r>
              <a:rPr lang="en-US" b="1" i="1" dirty="0"/>
              <a:t> </a:t>
            </a:r>
            <a:endParaRPr lang="en-US" dirty="0"/>
          </a:p>
          <a:p>
            <a:endParaRPr lang="en-US" dirty="0"/>
          </a:p>
        </p:txBody>
      </p:sp>
      <p:pic>
        <p:nvPicPr>
          <p:cNvPr id="111619" name="Picture 3" descr="E:\Book work\BAM PPT\BAM_Chapter_5\Ch_5_Sec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0375" y="3200400"/>
            <a:ext cx="1952625" cy="2790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587</Words>
  <Application>Microsoft Office PowerPoint</Application>
  <PresentationFormat>On-screen Show (4:3)</PresentationFormat>
  <Paragraphs>93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5.6</vt:lpstr>
      <vt:lpstr>Objectives</vt:lpstr>
      <vt:lpstr>Example 1 </vt:lpstr>
      <vt:lpstr>Example 2 </vt:lpstr>
      <vt:lpstr>Example 2 (cont.) </vt:lpstr>
      <vt:lpstr>Example 3 </vt:lpstr>
      <vt:lpstr>Example 4 </vt:lpstr>
      <vt:lpstr>The Pythagorean Theorem</vt:lpstr>
      <vt:lpstr>Example 5</vt:lpstr>
      <vt:lpstr>Example 6</vt:lpstr>
      <vt:lpstr>Example 7</vt:lpstr>
      <vt:lpstr>Example 8</vt:lpstr>
      <vt:lpstr>Example 8 (cont.)</vt:lpstr>
      <vt:lpstr>Practice Problems </vt:lpstr>
      <vt:lpstr>Practice Problems (cont.) 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38</cp:revision>
  <dcterms:created xsi:type="dcterms:W3CDTF">2013-04-26T14:43:13Z</dcterms:created>
  <dcterms:modified xsi:type="dcterms:W3CDTF">2016-10-03T15:37:01Z</dcterms:modified>
</cp:coreProperties>
</file>