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image" Target="../media/image63.wmf"/><Relationship Id="rId18" Type="http://schemas.openxmlformats.org/officeDocument/2006/relationships/image" Target="../media/image6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12" Type="http://schemas.openxmlformats.org/officeDocument/2006/relationships/image" Target="../media/image62.wmf"/><Relationship Id="rId17" Type="http://schemas.openxmlformats.org/officeDocument/2006/relationships/image" Target="../media/image67.wmf"/><Relationship Id="rId2" Type="http://schemas.openxmlformats.org/officeDocument/2006/relationships/image" Target="../media/image52.wmf"/><Relationship Id="rId16" Type="http://schemas.openxmlformats.org/officeDocument/2006/relationships/image" Target="../media/image66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11" Type="http://schemas.openxmlformats.org/officeDocument/2006/relationships/image" Target="../media/image61.wmf"/><Relationship Id="rId5" Type="http://schemas.openxmlformats.org/officeDocument/2006/relationships/image" Target="../media/image55.wmf"/><Relationship Id="rId15" Type="http://schemas.openxmlformats.org/officeDocument/2006/relationships/image" Target="../media/image6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Relationship Id="rId14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image" Target="../media/image81.wmf"/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12" Type="http://schemas.openxmlformats.org/officeDocument/2006/relationships/image" Target="../media/image80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11" Type="http://schemas.openxmlformats.org/officeDocument/2006/relationships/image" Target="../media/image79.wmf"/><Relationship Id="rId5" Type="http://schemas.openxmlformats.org/officeDocument/2006/relationships/image" Target="../media/image73.wmf"/><Relationship Id="rId10" Type="http://schemas.openxmlformats.org/officeDocument/2006/relationships/image" Target="../media/image78.wmf"/><Relationship Id="rId4" Type="http://schemas.openxmlformats.org/officeDocument/2006/relationships/image" Target="../media/image72.wmf"/><Relationship Id="rId9" Type="http://schemas.openxmlformats.org/officeDocument/2006/relationships/image" Target="../media/image77.wmf"/><Relationship Id="rId14" Type="http://schemas.openxmlformats.org/officeDocument/2006/relationships/image" Target="../media/image8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image" Target="../media/image95.wmf"/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12" Type="http://schemas.openxmlformats.org/officeDocument/2006/relationships/image" Target="../media/image94.wmf"/><Relationship Id="rId2" Type="http://schemas.openxmlformats.org/officeDocument/2006/relationships/image" Target="../media/image84.wmf"/><Relationship Id="rId1" Type="http://schemas.openxmlformats.org/officeDocument/2006/relationships/image" Target="../media/image83.wmf"/><Relationship Id="rId6" Type="http://schemas.openxmlformats.org/officeDocument/2006/relationships/image" Target="../media/image88.wmf"/><Relationship Id="rId11" Type="http://schemas.openxmlformats.org/officeDocument/2006/relationships/image" Target="../media/image93.wmf"/><Relationship Id="rId5" Type="http://schemas.openxmlformats.org/officeDocument/2006/relationships/image" Target="../media/image87.wmf"/><Relationship Id="rId10" Type="http://schemas.openxmlformats.org/officeDocument/2006/relationships/image" Target="../media/image92.wmf"/><Relationship Id="rId4" Type="http://schemas.openxmlformats.org/officeDocument/2006/relationships/image" Target="../media/image86.wmf"/><Relationship Id="rId9" Type="http://schemas.openxmlformats.org/officeDocument/2006/relationships/image" Target="../media/image91.wmf"/><Relationship Id="rId14" Type="http://schemas.openxmlformats.org/officeDocument/2006/relationships/image" Target="../media/image9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image" Target="../media/image35.wmf"/><Relationship Id="rId3" Type="http://schemas.openxmlformats.org/officeDocument/2006/relationships/image" Target="../media/image25.wmf"/><Relationship Id="rId7" Type="http://schemas.openxmlformats.org/officeDocument/2006/relationships/image" Target="../media/image29.wmf"/><Relationship Id="rId12" Type="http://schemas.openxmlformats.org/officeDocument/2006/relationships/image" Target="../media/image34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6" Type="http://schemas.openxmlformats.org/officeDocument/2006/relationships/image" Target="../media/image28.wmf"/><Relationship Id="rId11" Type="http://schemas.openxmlformats.org/officeDocument/2006/relationships/image" Target="../media/image33.wmf"/><Relationship Id="rId5" Type="http://schemas.openxmlformats.org/officeDocument/2006/relationships/image" Target="../media/image27.wmf"/><Relationship Id="rId10" Type="http://schemas.openxmlformats.org/officeDocument/2006/relationships/image" Target="../media/image32.wmf"/><Relationship Id="rId4" Type="http://schemas.openxmlformats.org/officeDocument/2006/relationships/image" Target="../media/image26.wmf"/><Relationship Id="rId9" Type="http://schemas.openxmlformats.org/officeDocument/2006/relationships/image" Target="../media/image31.wmf"/><Relationship Id="rId1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image" Target="../media/image49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12" Type="http://schemas.openxmlformats.org/officeDocument/2006/relationships/image" Target="../media/image48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11" Type="http://schemas.openxmlformats.org/officeDocument/2006/relationships/image" Target="../media/image47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Relationship Id="rId14" Type="http://schemas.openxmlformats.org/officeDocument/2006/relationships/image" Target="../media/image5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2714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C89C6-D08D-4237-9218-2E3224457D92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618A33-A977-46DE-B674-EC9FA9855BE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470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0.wmf"/><Relationship Id="rId26" Type="http://schemas.openxmlformats.org/officeDocument/2006/relationships/image" Target="../media/image34.wmf"/><Relationship Id="rId3" Type="http://schemas.openxmlformats.org/officeDocument/2006/relationships/oleObject" Target="../embeddings/oleObject22.bin"/><Relationship Id="rId21" Type="http://schemas.openxmlformats.org/officeDocument/2006/relationships/oleObject" Target="../embeddings/oleObject31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7.wmf"/><Relationship Id="rId17" Type="http://schemas.openxmlformats.org/officeDocument/2006/relationships/oleObject" Target="../embeddings/oleObject29.bin"/><Relationship Id="rId25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9.wmf"/><Relationship Id="rId20" Type="http://schemas.openxmlformats.org/officeDocument/2006/relationships/image" Target="../media/image31.wmf"/><Relationship Id="rId29" Type="http://schemas.openxmlformats.org/officeDocument/2006/relationships/oleObject" Target="../embeddings/oleObject35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6.bin"/><Relationship Id="rId24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23" Type="http://schemas.openxmlformats.org/officeDocument/2006/relationships/oleObject" Target="../embeddings/oleObject32.bin"/><Relationship Id="rId28" Type="http://schemas.openxmlformats.org/officeDocument/2006/relationships/image" Target="../media/image35.wmf"/><Relationship Id="rId10" Type="http://schemas.openxmlformats.org/officeDocument/2006/relationships/image" Target="../media/image26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8.wmf"/><Relationship Id="rId22" Type="http://schemas.openxmlformats.org/officeDocument/2006/relationships/image" Target="../media/image32.wmf"/><Relationship Id="rId27" Type="http://schemas.openxmlformats.org/officeDocument/2006/relationships/oleObject" Target="../embeddings/oleObject34.bin"/><Relationship Id="rId30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44.wmf"/><Relationship Id="rId26" Type="http://schemas.openxmlformats.org/officeDocument/2006/relationships/image" Target="../media/image48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29" Type="http://schemas.openxmlformats.org/officeDocument/2006/relationships/oleObject" Target="../embeddings/oleObject49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47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image" Target="../media/image49.wmf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Relationship Id="rId27" Type="http://schemas.openxmlformats.org/officeDocument/2006/relationships/oleObject" Target="../embeddings/oleObject48.bin"/><Relationship Id="rId30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5.bin"/><Relationship Id="rId18" Type="http://schemas.openxmlformats.org/officeDocument/2006/relationships/image" Target="../media/image58.wmf"/><Relationship Id="rId26" Type="http://schemas.openxmlformats.org/officeDocument/2006/relationships/image" Target="../media/image62.wmf"/><Relationship Id="rId21" Type="http://schemas.openxmlformats.org/officeDocument/2006/relationships/oleObject" Target="../embeddings/oleObject59.bin"/><Relationship Id="rId34" Type="http://schemas.openxmlformats.org/officeDocument/2006/relationships/image" Target="../media/image66.wmf"/><Relationship Id="rId7" Type="http://schemas.openxmlformats.org/officeDocument/2006/relationships/oleObject" Target="../embeddings/oleObject52.bin"/><Relationship Id="rId12" Type="http://schemas.openxmlformats.org/officeDocument/2006/relationships/image" Target="../media/image55.wmf"/><Relationship Id="rId17" Type="http://schemas.openxmlformats.org/officeDocument/2006/relationships/oleObject" Target="../embeddings/oleObject57.bin"/><Relationship Id="rId25" Type="http://schemas.openxmlformats.org/officeDocument/2006/relationships/oleObject" Target="../embeddings/oleObject61.bin"/><Relationship Id="rId33" Type="http://schemas.openxmlformats.org/officeDocument/2006/relationships/oleObject" Target="../embeddings/oleObject65.bin"/><Relationship Id="rId38" Type="http://schemas.openxmlformats.org/officeDocument/2006/relationships/image" Target="../media/image6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7.wmf"/><Relationship Id="rId20" Type="http://schemas.openxmlformats.org/officeDocument/2006/relationships/image" Target="../media/image59.wmf"/><Relationship Id="rId29" Type="http://schemas.openxmlformats.org/officeDocument/2006/relationships/oleObject" Target="../embeddings/oleObject63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4.bin"/><Relationship Id="rId24" Type="http://schemas.openxmlformats.org/officeDocument/2006/relationships/image" Target="../media/image61.wmf"/><Relationship Id="rId32" Type="http://schemas.openxmlformats.org/officeDocument/2006/relationships/image" Target="../media/image65.wmf"/><Relationship Id="rId37" Type="http://schemas.openxmlformats.org/officeDocument/2006/relationships/oleObject" Target="../embeddings/oleObject67.bin"/><Relationship Id="rId5" Type="http://schemas.openxmlformats.org/officeDocument/2006/relationships/oleObject" Target="../embeddings/oleObject51.bin"/><Relationship Id="rId15" Type="http://schemas.openxmlformats.org/officeDocument/2006/relationships/oleObject" Target="../embeddings/oleObject56.bin"/><Relationship Id="rId23" Type="http://schemas.openxmlformats.org/officeDocument/2006/relationships/oleObject" Target="../embeddings/oleObject60.bin"/><Relationship Id="rId28" Type="http://schemas.openxmlformats.org/officeDocument/2006/relationships/image" Target="../media/image63.wmf"/><Relationship Id="rId36" Type="http://schemas.openxmlformats.org/officeDocument/2006/relationships/image" Target="../media/image67.wmf"/><Relationship Id="rId10" Type="http://schemas.openxmlformats.org/officeDocument/2006/relationships/image" Target="../media/image54.wmf"/><Relationship Id="rId19" Type="http://schemas.openxmlformats.org/officeDocument/2006/relationships/oleObject" Target="../embeddings/oleObject58.bin"/><Relationship Id="rId31" Type="http://schemas.openxmlformats.org/officeDocument/2006/relationships/oleObject" Target="../embeddings/oleObject64.bin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3.bin"/><Relationship Id="rId14" Type="http://schemas.openxmlformats.org/officeDocument/2006/relationships/image" Target="../media/image56.wmf"/><Relationship Id="rId22" Type="http://schemas.openxmlformats.org/officeDocument/2006/relationships/image" Target="../media/image60.wmf"/><Relationship Id="rId27" Type="http://schemas.openxmlformats.org/officeDocument/2006/relationships/oleObject" Target="../embeddings/oleObject62.bin"/><Relationship Id="rId30" Type="http://schemas.openxmlformats.org/officeDocument/2006/relationships/image" Target="../media/image64.wmf"/><Relationship Id="rId35" Type="http://schemas.openxmlformats.org/officeDocument/2006/relationships/oleObject" Target="../embeddings/oleObject66.bin"/><Relationship Id="rId8" Type="http://schemas.openxmlformats.org/officeDocument/2006/relationships/image" Target="../media/image53.wmf"/><Relationship Id="rId3" Type="http://schemas.openxmlformats.org/officeDocument/2006/relationships/oleObject" Target="../embeddings/oleObject50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3.bin"/><Relationship Id="rId18" Type="http://schemas.openxmlformats.org/officeDocument/2006/relationships/image" Target="../media/image76.wmf"/><Relationship Id="rId26" Type="http://schemas.openxmlformats.org/officeDocument/2006/relationships/image" Target="../media/image80.wmf"/><Relationship Id="rId3" Type="http://schemas.openxmlformats.org/officeDocument/2006/relationships/oleObject" Target="../embeddings/oleObject68.bin"/><Relationship Id="rId21" Type="http://schemas.openxmlformats.org/officeDocument/2006/relationships/oleObject" Target="../embeddings/oleObject77.bin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73.wmf"/><Relationship Id="rId17" Type="http://schemas.openxmlformats.org/officeDocument/2006/relationships/oleObject" Target="../embeddings/oleObject75.bin"/><Relationship Id="rId25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5.wmf"/><Relationship Id="rId20" Type="http://schemas.openxmlformats.org/officeDocument/2006/relationships/image" Target="../media/image77.wmf"/><Relationship Id="rId29" Type="http://schemas.openxmlformats.org/officeDocument/2006/relationships/oleObject" Target="../embeddings/oleObject81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2.bin"/><Relationship Id="rId24" Type="http://schemas.openxmlformats.org/officeDocument/2006/relationships/image" Target="../media/image79.wmf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8.bin"/><Relationship Id="rId28" Type="http://schemas.openxmlformats.org/officeDocument/2006/relationships/image" Target="../media/image81.wmf"/><Relationship Id="rId10" Type="http://schemas.openxmlformats.org/officeDocument/2006/relationships/image" Target="../media/image72.wmf"/><Relationship Id="rId19" Type="http://schemas.openxmlformats.org/officeDocument/2006/relationships/oleObject" Target="../embeddings/oleObject76.bin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1.bin"/><Relationship Id="rId14" Type="http://schemas.openxmlformats.org/officeDocument/2006/relationships/image" Target="../media/image74.wmf"/><Relationship Id="rId22" Type="http://schemas.openxmlformats.org/officeDocument/2006/relationships/image" Target="../media/image78.wmf"/><Relationship Id="rId27" Type="http://schemas.openxmlformats.org/officeDocument/2006/relationships/oleObject" Target="../embeddings/oleObject80.bin"/><Relationship Id="rId30" Type="http://schemas.openxmlformats.org/officeDocument/2006/relationships/image" Target="../media/image8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wmf"/><Relationship Id="rId13" Type="http://schemas.openxmlformats.org/officeDocument/2006/relationships/oleObject" Target="../embeddings/oleObject87.bin"/><Relationship Id="rId18" Type="http://schemas.openxmlformats.org/officeDocument/2006/relationships/image" Target="../media/image90.wmf"/><Relationship Id="rId26" Type="http://schemas.openxmlformats.org/officeDocument/2006/relationships/image" Target="../media/image94.wmf"/><Relationship Id="rId3" Type="http://schemas.openxmlformats.org/officeDocument/2006/relationships/oleObject" Target="../embeddings/oleObject82.bin"/><Relationship Id="rId21" Type="http://schemas.openxmlformats.org/officeDocument/2006/relationships/oleObject" Target="../embeddings/oleObject91.bin"/><Relationship Id="rId7" Type="http://schemas.openxmlformats.org/officeDocument/2006/relationships/oleObject" Target="../embeddings/oleObject84.bin"/><Relationship Id="rId12" Type="http://schemas.openxmlformats.org/officeDocument/2006/relationships/image" Target="../media/image87.wmf"/><Relationship Id="rId17" Type="http://schemas.openxmlformats.org/officeDocument/2006/relationships/oleObject" Target="../embeddings/oleObject89.bin"/><Relationship Id="rId25" Type="http://schemas.openxmlformats.org/officeDocument/2006/relationships/oleObject" Target="../embeddings/oleObject9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9.wmf"/><Relationship Id="rId20" Type="http://schemas.openxmlformats.org/officeDocument/2006/relationships/image" Target="../media/image91.wmf"/><Relationship Id="rId29" Type="http://schemas.openxmlformats.org/officeDocument/2006/relationships/oleObject" Target="../embeddings/oleObject95.bin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4.wmf"/><Relationship Id="rId11" Type="http://schemas.openxmlformats.org/officeDocument/2006/relationships/oleObject" Target="../embeddings/oleObject86.bin"/><Relationship Id="rId24" Type="http://schemas.openxmlformats.org/officeDocument/2006/relationships/image" Target="../media/image93.wmf"/><Relationship Id="rId5" Type="http://schemas.openxmlformats.org/officeDocument/2006/relationships/oleObject" Target="../embeddings/oleObject83.bin"/><Relationship Id="rId15" Type="http://schemas.openxmlformats.org/officeDocument/2006/relationships/oleObject" Target="../embeddings/oleObject88.bin"/><Relationship Id="rId23" Type="http://schemas.openxmlformats.org/officeDocument/2006/relationships/oleObject" Target="../embeddings/oleObject92.bin"/><Relationship Id="rId28" Type="http://schemas.openxmlformats.org/officeDocument/2006/relationships/image" Target="../media/image95.wmf"/><Relationship Id="rId10" Type="http://schemas.openxmlformats.org/officeDocument/2006/relationships/image" Target="../media/image86.wmf"/><Relationship Id="rId19" Type="http://schemas.openxmlformats.org/officeDocument/2006/relationships/oleObject" Target="../embeddings/oleObject90.bin"/><Relationship Id="rId4" Type="http://schemas.openxmlformats.org/officeDocument/2006/relationships/image" Target="../media/image83.wmf"/><Relationship Id="rId9" Type="http://schemas.openxmlformats.org/officeDocument/2006/relationships/oleObject" Target="../embeddings/oleObject85.bin"/><Relationship Id="rId14" Type="http://schemas.openxmlformats.org/officeDocument/2006/relationships/image" Target="../media/image88.wmf"/><Relationship Id="rId22" Type="http://schemas.openxmlformats.org/officeDocument/2006/relationships/image" Target="../media/image92.wmf"/><Relationship Id="rId27" Type="http://schemas.openxmlformats.org/officeDocument/2006/relationships/oleObject" Target="../embeddings/oleObject94.bin"/><Relationship Id="rId30" Type="http://schemas.openxmlformats.org/officeDocument/2006/relationships/image" Target="../media/image96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Ratios and Price per Unit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per Unit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Find the Price per Unit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Set up a ratio (usually in fraction form) of price to units.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Divide the price by the number of units.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per Unit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In the past, many consumers did not understand the concept of price per unit or know how to determine such a number. Now most states have a law that grocery stores must display the price per unit for certain goods they sell so that consumers can be fully informed.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0000FF"/>
                </a:solidFill>
              </a:rPr>
              <a:t>16-ounce</a:t>
            </a:r>
            <a:r>
              <a:rPr lang="en-US" dirty="0"/>
              <a:t> jar of grape jam is priced at </a:t>
            </a:r>
            <a:r>
              <a:rPr lang="en-US" dirty="0">
                <a:solidFill>
                  <a:srgbClr val="0000FF"/>
                </a:solidFill>
              </a:rPr>
              <a:t>$3.99 </a:t>
            </a:r>
            <a:r>
              <a:rPr lang="en-US" dirty="0"/>
              <a:t>and a </a:t>
            </a:r>
            <a:r>
              <a:rPr lang="en-US" dirty="0">
                <a:solidFill>
                  <a:srgbClr val="0000FF"/>
                </a:solidFill>
              </a:rPr>
              <a:t>9.5-ounce </a:t>
            </a:r>
            <a:r>
              <a:rPr lang="en-US" dirty="0"/>
              <a:t>jar of the same jam is </a:t>
            </a:r>
            <a:r>
              <a:rPr lang="en-US" dirty="0">
                <a:solidFill>
                  <a:srgbClr val="0000FF"/>
                </a:solidFill>
              </a:rPr>
              <a:t>$2.69</a:t>
            </a:r>
            <a:r>
              <a:rPr lang="en-US" dirty="0"/>
              <a:t>. Which is the better buy?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We write two ratios of price to units, divide, and compare the results to decide which buy is better. In this problem, we convert dollars to cents (</a:t>
            </a:r>
            <a:r>
              <a:rPr lang="en-US" dirty="0">
                <a:solidFill>
                  <a:srgbClr val="000099"/>
                </a:solidFill>
              </a:rPr>
              <a:t>$3.99 = 399¢ </a:t>
            </a:r>
            <a:r>
              <a:rPr lang="en-US" dirty="0"/>
              <a:t>and </a:t>
            </a:r>
            <a:r>
              <a:rPr lang="en-US" dirty="0">
                <a:solidFill>
                  <a:srgbClr val="000099"/>
                </a:solidFill>
              </a:rPr>
              <a:t>$2.69 = 269¢</a:t>
            </a:r>
            <a:r>
              <a:rPr lang="en-US" dirty="0"/>
              <a:t>) so that the results will be ratios of cents per ounce.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5" name="Object 13"/>
          <p:cNvGraphicFramePr>
            <a:graphicFrameLocks noChangeAspect="1"/>
          </p:cNvGraphicFramePr>
          <p:nvPr/>
        </p:nvGraphicFramePr>
        <p:xfrm>
          <a:off x="2438400" y="1150960"/>
          <a:ext cx="15240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3" imgW="1523880" imgH="1371600" progId="Equation.DSMT4">
                  <p:embed/>
                </p:oleObj>
              </mc:Choice>
              <mc:Fallback>
                <p:oleObj name="Equation" r:id="rId3" imgW="1523880" imgH="1371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150960"/>
                        <a:ext cx="15240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5890" name="Object 2"/>
          <p:cNvGraphicFramePr>
            <a:graphicFrameLocks noChangeAspect="1"/>
          </p:cNvGraphicFramePr>
          <p:nvPr/>
        </p:nvGraphicFramePr>
        <p:xfrm>
          <a:off x="528638" y="1320977"/>
          <a:ext cx="1295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5" imgW="1295400" imgH="927100" progId="Equation.DSMT4">
                  <p:embed/>
                </p:oleObj>
              </mc:Choice>
              <mc:Fallback>
                <p:oleObj name="Equation" r:id="rId5" imgW="1295400" imgH="927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20977"/>
                        <a:ext cx="1295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892" name="Object 4"/>
          <p:cNvGraphicFramePr>
            <a:graphicFrameLocks noChangeAspect="1"/>
          </p:cNvGraphicFramePr>
          <p:nvPr/>
        </p:nvGraphicFramePr>
        <p:xfrm>
          <a:off x="4343400" y="1562100"/>
          <a:ext cx="276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7" imgW="2768600" imgH="355600" progId="Equation.DSMT4">
                  <p:embed/>
                </p:oleObj>
              </mc:Choice>
              <mc:Fallback>
                <p:oleObj name="Equation" r:id="rId7" imgW="2768600" imgH="355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562100"/>
                        <a:ext cx="2768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Arrow Connector 8"/>
          <p:cNvCxnSpPr/>
          <p:nvPr/>
        </p:nvCxnSpPr>
        <p:spPr>
          <a:xfrm>
            <a:off x="1918648" y="175498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035300" y="11811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11811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440289" y="5302956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1" imgW="393480" imgH="406080" progId="Equation.DSMT4">
                  <p:embed/>
                </p:oleObj>
              </mc:Choice>
              <mc:Fallback>
                <p:oleObj name="Equation" r:id="rId11" imgW="3934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289" y="5302956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440289" y="4824589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3" imgW="380880" imgH="291960" progId="Equation.DSMT4">
                  <p:embed/>
                </p:oleObj>
              </mc:Choice>
              <mc:Fallback>
                <p:oleObj name="Equation" r:id="rId13" imgW="380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289" y="4824589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3268134" y="4236156"/>
          <a:ext cx="55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5" imgW="558720" imgH="393480" progId="Equation.DSMT4">
                  <p:embed/>
                </p:oleObj>
              </mc:Choice>
              <mc:Fallback>
                <p:oleObj name="Equation" r:id="rId15" imgW="55872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8134" y="4236156"/>
                        <a:ext cx="55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3276600" y="3749323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Equation" r:id="rId17" imgW="545760" imgH="291960" progId="Equation.DSMT4">
                  <p:embed/>
                </p:oleObj>
              </mc:Choice>
              <mc:Fallback>
                <p:oleObj name="Equation" r:id="rId17" imgW="5457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749323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081867" y="3169355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19" imgW="507960" imgH="406080" progId="Equation.DSMT4">
                  <p:embed/>
                </p:oleObj>
              </mc:Choice>
              <mc:Fallback>
                <p:oleObj name="Equation" r:id="rId19" imgW="50796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867" y="3169355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3059289" y="268957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21" imgW="380880" imgH="291960" progId="Equation.DSMT4">
                  <p:embed/>
                </p:oleObj>
              </mc:Choice>
              <mc:Fallback>
                <p:oleObj name="Equation" r:id="rId21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289" y="268957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2918178" y="2108200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23" imgW="507960" imgH="406080" progId="Equation.DSMT4">
                  <p:embed/>
                </p:oleObj>
              </mc:Choice>
              <mc:Fallback>
                <p:oleObj name="Equation" r:id="rId23" imgW="50796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8178" y="2108200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6" name="Object 14"/>
          <p:cNvGraphicFramePr>
            <a:graphicFrameLocks noChangeAspect="1"/>
          </p:cNvGraphicFramePr>
          <p:nvPr/>
        </p:nvGraphicFramePr>
        <p:xfrm>
          <a:off x="3213100" y="11811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25" imgW="215640" imgH="279360" progId="Equation.DSMT4">
                  <p:embed/>
                </p:oleObj>
              </mc:Choice>
              <mc:Fallback>
                <p:oleObj name="Equation" r:id="rId25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11811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7" name="Object 15"/>
          <p:cNvGraphicFramePr>
            <a:graphicFrameLocks noChangeAspect="1"/>
          </p:cNvGraphicFramePr>
          <p:nvPr/>
        </p:nvGraphicFramePr>
        <p:xfrm>
          <a:off x="3441700" y="116840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27" imgW="279360" imgH="291960" progId="Equation.DSMT4">
                  <p:embed/>
                </p:oleObj>
              </mc:Choice>
              <mc:Fallback>
                <p:oleObj name="Equation" r:id="rId27" imgW="2793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1700" y="116840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8" name="Object 16"/>
          <p:cNvGraphicFramePr>
            <a:graphicFrameLocks noChangeAspect="1"/>
          </p:cNvGraphicFramePr>
          <p:nvPr/>
        </p:nvGraphicFramePr>
        <p:xfrm>
          <a:off x="3721100" y="11684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29" imgW="190440" imgH="291960" progId="Equation.DSMT4">
                  <p:embed/>
                </p:oleObj>
              </mc:Choice>
              <mc:Fallback>
                <p:oleObj name="Equation" r:id="rId29" imgW="1904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1684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62760"/>
          </a:xfrm>
        </p:spPr>
        <p:txBody>
          <a:bodyPr>
            <a:spAutoFit/>
          </a:bodyPr>
          <a:lstStyle/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r>
              <a:rPr lang="en-US" dirty="0"/>
              <a:t>Thus, the larger jar (</a:t>
            </a:r>
            <a:r>
              <a:rPr lang="en-US" dirty="0">
                <a:solidFill>
                  <a:srgbClr val="FF0000"/>
                </a:solidFill>
              </a:rPr>
              <a:t>16 ounces for $3.99</a:t>
            </a:r>
            <a:r>
              <a:rPr lang="en-US" dirty="0"/>
              <a:t>) is the better buy because the price per ounce is less.</a:t>
            </a:r>
          </a:p>
        </p:txBody>
      </p:sp>
      <p:graphicFrame>
        <p:nvGraphicFramePr>
          <p:cNvPr id="166914" name="Object 2"/>
          <p:cNvGraphicFramePr>
            <a:graphicFrameLocks noChangeAspect="1"/>
          </p:cNvGraphicFramePr>
          <p:nvPr/>
        </p:nvGraphicFramePr>
        <p:xfrm>
          <a:off x="528638" y="1392413"/>
          <a:ext cx="138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3" imgW="1384300" imgH="927100" progId="Equation.DSMT4">
                  <p:embed/>
                </p:oleObj>
              </mc:Choice>
              <mc:Fallback>
                <p:oleObj name="Equation" r:id="rId3" imgW="1384300" imgH="9271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92413"/>
                        <a:ext cx="138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5" name="Object 3"/>
          <p:cNvGraphicFramePr>
            <a:graphicFrameLocks noChangeAspect="1"/>
          </p:cNvGraphicFramePr>
          <p:nvPr/>
        </p:nvGraphicFramePr>
        <p:xfrm>
          <a:off x="2460978" y="1219200"/>
          <a:ext cx="19685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5" imgW="1968480" imgH="1295280" progId="Equation.DSMT4">
                  <p:embed/>
                </p:oleObj>
              </mc:Choice>
              <mc:Fallback>
                <p:oleObj name="Equation" r:id="rId5" imgW="1968480" imgH="1295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978" y="1219200"/>
                        <a:ext cx="19685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6916" name="Object 4"/>
          <p:cNvGraphicFramePr>
            <a:graphicFrameLocks noChangeAspect="1"/>
          </p:cNvGraphicFramePr>
          <p:nvPr/>
        </p:nvGraphicFramePr>
        <p:xfrm>
          <a:off x="4775200" y="1676400"/>
          <a:ext cx="2768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7" imgW="2768600" imgH="355600" progId="Equation.DSMT4">
                  <p:embed/>
                </p:oleObj>
              </mc:Choice>
              <mc:Fallback>
                <p:oleObj name="Equation" r:id="rId7" imgW="2768600" imgH="3556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676400"/>
                        <a:ext cx="2768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1918648" y="1826417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8"/>
          <p:cNvCxnSpPr/>
          <p:nvPr/>
        </p:nvCxnSpPr>
        <p:spPr>
          <a:xfrm rot="2460000" flipV="1">
            <a:off x="2709155" y="1876887"/>
            <a:ext cx="182880" cy="274320"/>
          </a:xfrm>
          <a:prstGeom prst="curvedConnector3">
            <a:avLst>
              <a:gd name="adj1" fmla="val 117164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urved Connector 10"/>
          <p:cNvCxnSpPr/>
          <p:nvPr/>
        </p:nvCxnSpPr>
        <p:spPr>
          <a:xfrm rot="2820000" flipV="1">
            <a:off x="3739260" y="1901668"/>
            <a:ext cx="182880" cy="274320"/>
          </a:xfrm>
          <a:prstGeom prst="curvedConnector3">
            <a:avLst>
              <a:gd name="adj1" fmla="val 117164"/>
            </a:avLst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3543300" y="1244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44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939822" y="4387326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1" imgW="482400" imgH="406080" progId="Equation.DSMT4">
                  <p:embed/>
                </p:oleObj>
              </mc:Choice>
              <mc:Fallback>
                <p:oleObj name="Equation" r:id="rId11" imgW="4824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9822" y="4387326"/>
                        <a:ext cx="482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756378" y="41148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6378" y="41148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615267" y="3657600"/>
          <a:ext cx="647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5" imgW="647640" imgH="406080" progId="Equation.DSMT4">
                  <p:embed/>
                </p:oleObj>
              </mc:Choice>
              <mc:Fallback>
                <p:oleObj name="Equation" r:id="rId15" imgW="64764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5267" y="3657600"/>
                        <a:ext cx="647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3440289" y="33528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7" imgW="558720" imgH="291960" progId="Equation.DSMT4">
                  <p:embed/>
                </p:oleObj>
              </mc:Choice>
              <mc:Fallback>
                <p:oleObj name="Equation" r:id="rId17" imgW="5587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0289" y="33528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3245556" y="2895600"/>
          <a:ext cx="673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19" imgW="672840" imgH="406080" progId="Equation.DSMT4">
                  <p:embed/>
                </p:oleObj>
              </mc:Choice>
              <mc:Fallback>
                <p:oleObj name="Equation" r:id="rId19" imgW="67284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56" y="2895600"/>
                        <a:ext cx="673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3276600" y="25908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21" imgW="558720" imgH="291960" progId="Equation.DSMT4">
                  <p:embed/>
                </p:oleObj>
              </mc:Choice>
              <mc:Fallback>
                <p:oleObj name="Equation" r:id="rId21" imgW="5587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908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3115734" y="2111022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23" imgW="660240" imgH="406080" progId="Equation.DSMT4">
                  <p:embed/>
                </p:oleObj>
              </mc:Choice>
              <mc:Fallback>
                <p:oleObj name="Equation" r:id="rId23" imgW="66024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734" y="2111022"/>
                        <a:ext cx="660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3721100" y="1244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1244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3924300" y="124460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27" imgW="279360" imgH="291960" progId="Equation.DSMT4">
                  <p:embed/>
                </p:oleObj>
              </mc:Choice>
              <mc:Fallback>
                <p:oleObj name="Equation" r:id="rId27" imgW="27936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24460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4191000" y="12446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12446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Pancake syrup comes in three different sized bottles: </a:t>
            </a:r>
          </a:p>
          <a:p>
            <a:r>
              <a:rPr lang="en-US" dirty="0">
                <a:solidFill>
                  <a:srgbClr val="0000FF"/>
                </a:solidFill>
              </a:rPr>
              <a:t>36 fluid ounces </a:t>
            </a:r>
            <a:r>
              <a:rPr lang="en-US" dirty="0"/>
              <a:t>for </a:t>
            </a:r>
            <a:r>
              <a:rPr lang="en-US" dirty="0">
                <a:solidFill>
                  <a:srgbClr val="0000FF"/>
                </a:solidFill>
              </a:rPr>
              <a:t>$5.29 </a:t>
            </a:r>
          </a:p>
          <a:p>
            <a:r>
              <a:rPr lang="en-US" dirty="0">
                <a:solidFill>
                  <a:srgbClr val="0000FF"/>
                </a:solidFill>
              </a:rPr>
              <a:t>24 fluid ounces </a:t>
            </a:r>
            <a:r>
              <a:rPr lang="en-US" dirty="0"/>
              <a:t>for </a:t>
            </a:r>
            <a:r>
              <a:rPr lang="en-US" dirty="0">
                <a:solidFill>
                  <a:srgbClr val="0000FF"/>
                </a:solidFill>
              </a:rPr>
              <a:t>$4.69 </a:t>
            </a:r>
          </a:p>
          <a:p>
            <a:r>
              <a:rPr lang="en-US" dirty="0">
                <a:solidFill>
                  <a:srgbClr val="0000FF"/>
                </a:solidFill>
              </a:rPr>
              <a:t>12 fluid ounces </a:t>
            </a:r>
            <a:r>
              <a:rPr lang="en-US" dirty="0"/>
              <a:t>for </a:t>
            </a:r>
            <a:r>
              <a:rPr lang="en-US" dirty="0">
                <a:solidFill>
                  <a:srgbClr val="0000FF"/>
                </a:solidFill>
              </a:rPr>
              <a:t>$3.99 </a:t>
            </a:r>
          </a:p>
          <a:p>
            <a:r>
              <a:rPr lang="en-US" dirty="0"/>
              <a:t>Find the price per fluid ounce for each size of bottle and tell which is the best buy.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After each ratio is set up, the numerator is changed from dollars and cents to just cents so that the division will yield cents per ounce.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67939" name="Object 3"/>
          <p:cNvGraphicFramePr>
            <a:graphicFrameLocks noChangeAspect="1"/>
          </p:cNvGraphicFramePr>
          <p:nvPr/>
        </p:nvGraphicFramePr>
        <p:xfrm>
          <a:off x="3663950" y="1171575"/>
          <a:ext cx="15367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3" imgW="1536480" imgH="1333440" progId="Equation.DSMT4">
                  <p:embed/>
                </p:oleObj>
              </mc:Choice>
              <mc:Fallback>
                <p:oleObj name="Equation" r:id="rId3" imgW="1536480" imgH="133344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171575"/>
                        <a:ext cx="15367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7941" name="Object 5"/>
          <p:cNvGraphicFramePr>
            <a:graphicFrameLocks noChangeAspect="1"/>
          </p:cNvGraphicFramePr>
          <p:nvPr/>
        </p:nvGraphicFramePr>
        <p:xfrm>
          <a:off x="5701352" y="2479740"/>
          <a:ext cx="2806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2" name="Equation" r:id="rId5" imgW="2806700" imgH="685800" progId="Equation.DSMT4">
                  <p:embed/>
                </p:oleObj>
              </mc:Choice>
              <mc:Fallback>
                <p:oleObj name="Equation" r:id="rId5" imgW="2806700" imgH="6858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1352" y="2479740"/>
                        <a:ext cx="2806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Arrow Connector 7"/>
          <p:cNvCxnSpPr/>
          <p:nvPr/>
        </p:nvCxnSpPr>
        <p:spPr>
          <a:xfrm>
            <a:off x="3137848" y="177074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33400" y="1309048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3" name="Equation" r:id="rId7" imgW="1371600" imgH="838080" progId="Equation.DSMT4">
                  <p:embed/>
                </p:oleObj>
              </mc:Choice>
              <mc:Fallback>
                <p:oleObj name="Equation" r:id="rId7" imgW="13716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09048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936044" y="1340556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4" name="Equation" r:id="rId9" imgW="1143000" imgH="838080" progId="Equation.DSMT4">
                  <p:embed/>
                </p:oleObj>
              </mc:Choice>
              <mc:Fallback>
                <p:oleObj name="Equation" r:id="rId9" imgW="1143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044" y="1340556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5675490" y="1385712"/>
          <a:ext cx="2857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5" name="Equation" r:id="rId11" imgW="2857320" imgH="355320" progId="Equation.DSMT4">
                  <p:embed/>
                </p:oleObj>
              </mc:Choice>
              <mc:Fallback>
                <p:oleObj name="Equation" r:id="rId11" imgW="2857320" imgH="3553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5490" y="1385712"/>
                        <a:ext cx="2857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5682545" y="1873956"/>
          <a:ext cx="1689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Equation" r:id="rId13" imgW="1688760" imgH="368280" progId="Equation.DSMT4">
                  <p:embed/>
                </p:oleObj>
              </mc:Choice>
              <mc:Fallback>
                <p:oleObj name="Equation" r:id="rId13" imgW="1688760" imgH="3682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2545" y="1873956"/>
                        <a:ext cx="1689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876800" y="499956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Equation" r:id="rId15" imgW="368280" imgH="291960" progId="Equation.DSMT4">
                  <p:embed/>
                </p:oleObj>
              </mc:Choice>
              <mc:Fallback>
                <p:oleObj name="Equation" r:id="rId15" imgW="3682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99565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4652433" y="4495800"/>
          <a:ext cx="571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Equation" r:id="rId17" imgW="571320" imgH="406080" progId="Equation.DSMT4">
                  <p:embed/>
                </p:oleObj>
              </mc:Choice>
              <mc:Fallback>
                <p:oleObj name="Equation" r:id="rId17" imgW="57132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2433" y="4495800"/>
                        <a:ext cx="571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639734" y="41275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Equation" r:id="rId19" imgW="558720" imgH="291960" progId="Equation.DSMT4">
                  <p:embed/>
                </p:oleObj>
              </mc:Choice>
              <mc:Fallback>
                <p:oleObj name="Equation" r:id="rId19" imgW="55872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9734" y="41275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4445000" y="3632200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0" name="Equation" r:id="rId21" imgW="660240" imgH="406080" progId="Equation.DSMT4">
                  <p:embed/>
                </p:oleObj>
              </mc:Choice>
              <mc:Fallback>
                <p:oleObj name="Equation" r:id="rId21" imgW="660240" imgH="406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3632200"/>
                        <a:ext cx="660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4447822" y="32893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1" name="Equation" r:id="rId23" imgW="558720" imgH="291960" progId="Equation.DSMT4">
                  <p:embed/>
                </p:oleObj>
              </mc:Choice>
              <mc:Fallback>
                <p:oleObj name="Equation" r:id="rId23" imgW="55872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7822" y="32893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/>
        </p:nvGraphicFramePr>
        <p:xfrm>
          <a:off x="4397022" y="2806700"/>
          <a:ext cx="55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2" name="Equation" r:id="rId25" imgW="558720" imgH="393480" progId="Equation.DSMT4">
                  <p:embed/>
                </p:oleObj>
              </mc:Choice>
              <mc:Fallback>
                <p:oleObj name="Equation" r:id="rId25" imgW="558720" imgH="3934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022" y="2806700"/>
                        <a:ext cx="55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4384322" y="24384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3" name="Equation" r:id="rId27" imgW="545760" imgH="291960" progId="Equation.DSMT4">
                  <p:embed/>
                </p:oleObj>
              </mc:Choice>
              <mc:Fallback>
                <p:oleObj name="Equation" r:id="rId27" imgW="5457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322" y="24384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/>
        </p:nvGraphicFramePr>
        <p:xfrm>
          <a:off x="4357512" y="1981200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Equation" r:id="rId29" imgW="507960" imgH="406080" progId="Equation.DSMT4">
                  <p:embed/>
                </p:oleObj>
              </mc:Choice>
              <mc:Fallback>
                <p:oleObj name="Equation" r:id="rId29" imgW="507960" imgH="4060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7512" y="1981200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/>
        </p:nvGraphicFramePr>
        <p:xfrm>
          <a:off x="4330700" y="121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31" imgW="190440" imgH="279360" progId="Equation.DSMT4">
                  <p:embed/>
                </p:oleObj>
              </mc:Choice>
              <mc:Fallback>
                <p:oleObj name="Equation" r:id="rId31" imgW="190440" imgH="2793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121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/>
        </p:nvGraphicFramePr>
        <p:xfrm>
          <a:off x="4514850" y="12192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6" name="Equation" r:id="rId33" imgW="215640" imgH="279360" progId="Equation.DSMT4">
                  <p:embed/>
                </p:oleObj>
              </mc:Choice>
              <mc:Fallback>
                <p:oleObj name="Equation" r:id="rId33" imgW="2156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12192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/>
        </p:nvGraphicFramePr>
        <p:xfrm>
          <a:off x="4718050" y="122555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7" name="Equation" r:id="rId35" imgW="279360" imgH="291960" progId="Equation.DSMT4">
                  <p:embed/>
                </p:oleObj>
              </mc:Choice>
              <mc:Fallback>
                <p:oleObj name="Equation" r:id="rId35" imgW="27936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8050" y="122555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2" name="Object 22"/>
          <p:cNvGraphicFramePr>
            <a:graphicFrameLocks noChangeAspect="1"/>
          </p:cNvGraphicFramePr>
          <p:nvPr/>
        </p:nvGraphicFramePr>
        <p:xfrm>
          <a:off x="4984750" y="12255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Equation" r:id="rId37" imgW="203040" imgH="291960" progId="Equation.DSMT4">
                  <p:embed/>
                </p:oleObj>
              </mc:Choice>
              <mc:Fallback>
                <p:oleObj name="Equation" r:id="rId37" imgW="2030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0" y="12255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657600" y="1295400"/>
          <a:ext cx="1536700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3" imgW="1536480" imgH="1371600" progId="Equation.DSMT4">
                  <p:embed/>
                </p:oleObj>
              </mc:Choice>
              <mc:Fallback>
                <p:oleObj name="Equation" r:id="rId3" imgW="1536480" imgH="13716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295400"/>
                        <a:ext cx="1536700" cy="137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537576" y="1610380"/>
            <a:ext cx="1905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 </a:t>
            </a:r>
            <a:r>
              <a:rPr lang="en-US" sz="2800" dirty="0">
                <a:solidFill>
                  <a:srgbClr val="FF00FF"/>
                </a:solidFill>
              </a:rPr>
              <a:t>19.5¢/oz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137848" y="188656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3400" y="144780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5" imgW="1371600" imgH="838080" progId="Equation.DSMT4">
                  <p:embed/>
                </p:oleObj>
              </mc:Choice>
              <mc:Fallback>
                <p:oleObj name="Equation" r:id="rId5" imgW="1371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927578" y="1447800"/>
          <a:ext cx="1143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7" imgW="1143000" imgH="838080" progId="Equation.DSMT4">
                  <p:embed/>
                </p:oleObj>
              </mc:Choice>
              <mc:Fallback>
                <p:oleObj name="Equation" r:id="rId7" imgW="1143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7578" y="1447800"/>
                        <a:ext cx="1143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655256" y="5452533"/>
          <a:ext cx="495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9" imgW="495000" imgH="406080" progId="Equation.DSMT4">
                  <p:embed/>
                </p:oleObj>
              </mc:Choice>
              <mc:Fallback>
                <p:oleObj name="Equation" r:id="rId9" imgW="4950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5256" y="5452533"/>
                        <a:ext cx="495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583289" y="49657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1" imgW="545760" imgH="291960" progId="Equation.DSMT4">
                  <p:embed/>
                </p:oleObj>
              </mc:Choice>
              <mc:Fallback>
                <p:oleObj name="Equation" r:id="rId11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3289" y="49657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4368800" y="4385734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3" imgW="660240" imgH="406080" progId="Equation.DSMT4">
                  <p:embed/>
                </p:oleObj>
              </mc:Choice>
              <mc:Fallback>
                <p:oleObj name="Equation" r:id="rId13" imgW="66024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4385734"/>
                        <a:ext cx="660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4364567" y="3890434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5" imgW="545760" imgH="291960" progId="Equation.DSMT4">
                  <p:embed/>
                </p:oleObj>
              </mc:Choice>
              <mc:Fallback>
                <p:oleObj name="Equation" r:id="rId15" imgW="5457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4567" y="3890434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4168422" y="3316111"/>
          <a:ext cx="660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7" imgW="660240" imgH="406080" progId="Equation.DSMT4">
                  <p:embed/>
                </p:oleObj>
              </mc:Choice>
              <mc:Fallback>
                <p:oleObj name="Equation" r:id="rId17" imgW="66024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422" y="3316111"/>
                        <a:ext cx="660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4168421" y="283068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19" imgW="558720" imgH="291960" progId="Equation.DSMT4">
                  <p:embed/>
                </p:oleObj>
              </mc:Choice>
              <mc:Fallback>
                <p:oleObj name="Equation" r:id="rId19" imgW="5587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421" y="2830689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4179711" y="2243667"/>
          <a:ext cx="49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21" imgW="495000" imgH="393480" progId="Equation.DSMT4">
                  <p:embed/>
                </p:oleObj>
              </mc:Choice>
              <mc:Fallback>
                <p:oleObj name="Equation" r:id="rId21" imgW="49500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711" y="2243667"/>
                        <a:ext cx="49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4292600" y="1295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23" imgW="190440" imgH="279360" progId="Equation.DSMT4">
                  <p:embed/>
                </p:oleObj>
              </mc:Choice>
              <mc:Fallback>
                <p:oleObj name="Equation" r:id="rId23" imgW="19044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1295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4483100" y="12954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2954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4686300" y="129540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27" imgW="279360" imgH="291960" progId="Equation.DSMT4">
                  <p:embed/>
                </p:oleObj>
              </mc:Choice>
              <mc:Fallback>
                <p:oleObj name="Equation" r:id="rId27" imgW="27936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129540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4965700" y="12954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29" imgW="215640" imgH="279360" progId="Equation.DSMT4">
                  <p:embed/>
                </p:oleObj>
              </mc:Choice>
              <mc:Fallback>
                <p:oleObj name="Equation" r:id="rId29" imgW="2156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5700" y="12954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02" name="Object 14"/>
          <p:cNvGraphicFramePr>
            <a:graphicFrameLocks noChangeAspect="1"/>
          </p:cNvGraphicFramePr>
          <p:nvPr/>
        </p:nvGraphicFramePr>
        <p:xfrm>
          <a:off x="3623733" y="1295400"/>
          <a:ext cx="15240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3" imgW="1523880" imgH="1333440" progId="Equation.DSMT4">
                  <p:embed/>
                </p:oleObj>
              </mc:Choice>
              <mc:Fallback>
                <p:oleObj name="Equation" r:id="rId3" imgW="1523880" imgH="1333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3733" y="1295400"/>
                        <a:ext cx="15240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 (cont.)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486400" y="1610380"/>
            <a:ext cx="1981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or </a:t>
            </a:r>
            <a:r>
              <a:rPr lang="en-US" sz="2800" dirty="0">
                <a:solidFill>
                  <a:srgbClr val="FF00FF"/>
                </a:solidFill>
              </a:rPr>
              <a:t>33.3¢/oz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088944" y="1910379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457200" y="5562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 largest container (</a:t>
            </a:r>
            <a:r>
              <a:rPr lang="en-US" sz="2800" dirty="0">
                <a:solidFill>
                  <a:srgbClr val="FF0000"/>
                </a:solidFill>
              </a:rPr>
              <a:t>36 fluid ounces</a:t>
            </a:r>
            <a:r>
              <a:rPr lang="en-US" sz="2800" dirty="0"/>
              <a:t>) is the best buy. 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3400" y="1501422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1" name="Equation" r:id="rId5" imgW="1371600" imgH="838080" progId="Equation.DSMT4">
                  <p:embed/>
                </p:oleObj>
              </mc:Choice>
              <mc:Fallback>
                <p:oleObj name="Equation" r:id="rId5" imgW="1371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01422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947333" y="1478844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2" name="Equation" r:id="rId7" imgW="1117440" imgH="838080" progId="Equation.DSMT4">
                  <p:embed/>
                </p:oleObj>
              </mc:Choice>
              <mc:Fallback>
                <p:oleObj name="Equation" r:id="rId7" imgW="11174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333" y="1478844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4715934" y="5192890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3" name="Equation" r:id="rId9" imgW="380880" imgH="406080" progId="Equation.DSMT4">
                  <p:embed/>
                </p:oleObj>
              </mc:Choice>
              <mc:Fallback>
                <p:oleObj name="Equation" r:id="rId9" imgW="380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4" y="5192890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724400" y="474697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4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74697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4576233" y="4198055"/>
          <a:ext cx="495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Equation" r:id="rId13" imgW="495000" imgH="393480" progId="Equation.DSMT4">
                  <p:embed/>
                </p:oleObj>
              </mc:Choice>
              <mc:Fallback>
                <p:oleObj name="Equation" r:id="rId13" imgW="49500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233" y="4198055"/>
                        <a:ext cx="495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4549422" y="37465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6" name="Equation" r:id="rId15" imgW="380880" imgH="291960" progId="Equation.DSMT4">
                  <p:embed/>
                </p:oleObj>
              </mc:Choice>
              <mc:Fallback>
                <p:oleObj name="Equation" r:id="rId15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9422" y="37465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313061" y="3208867"/>
          <a:ext cx="495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7" name="Equation" r:id="rId17" imgW="495000" imgH="406080" progId="Equation.DSMT4">
                  <p:embed/>
                </p:oleObj>
              </mc:Choice>
              <mc:Fallback>
                <p:oleObj name="Equation" r:id="rId17" imgW="49500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061" y="3208867"/>
                        <a:ext cx="495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291188" y="2765778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8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188" y="2765778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4110567" y="2209800"/>
          <a:ext cx="495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9" name="Equation" r:id="rId21" imgW="495000" imgH="406080" progId="Equation.DSMT4">
                  <p:embed/>
                </p:oleObj>
              </mc:Choice>
              <mc:Fallback>
                <p:oleObj name="Equation" r:id="rId21" imgW="49500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0567" y="2209800"/>
                        <a:ext cx="495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421005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0" name="Equation" r:id="rId23" imgW="190440" imgH="291960" progId="Equation.DSMT4">
                  <p:embed/>
                </p:oleObj>
              </mc:Choice>
              <mc:Fallback>
                <p:oleObj name="Equation" r:id="rId23" imgW="1904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3" name="Object 15"/>
          <p:cNvGraphicFramePr>
            <a:graphicFrameLocks noChangeAspect="1"/>
          </p:cNvGraphicFramePr>
          <p:nvPr/>
        </p:nvGraphicFramePr>
        <p:xfrm>
          <a:off x="4406900" y="13081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1" name="Equation" r:id="rId25" imgW="190440" imgH="291960" progId="Equation.DSMT4">
                  <p:embed/>
                </p:oleObj>
              </mc:Choice>
              <mc:Fallback>
                <p:oleObj name="Equation" r:id="rId25" imgW="1904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13081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4" name="Object 16"/>
          <p:cNvGraphicFramePr>
            <a:graphicFrameLocks noChangeAspect="1"/>
          </p:cNvGraphicFramePr>
          <p:nvPr/>
        </p:nvGraphicFramePr>
        <p:xfrm>
          <a:off x="4622800" y="1308100"/>
          <a:ext cx="27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27" imgW="279360" imgH="279360" progId="Equation.DSMT4">
                  <p:embed/>
                </p:oleObj>
              </mc:Choice>
              <mc:Fallback>
                <p:oleObj name="Equation" r:id="rId27" imgW="27936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22800" y="1308100"/>
                        <a:ext cx="27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5" name="Object 17"/>
          <p:cNvGraphicFramePr>
            <a:graphicFrameLocks noChangeAspect="1"/>
          </p:cNvGraphicFramePr>
          <p:nvPr/>
        </p:nvGraphicFramePr>
        <p:xfrm>
          <a:off x="4902200" y="13081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200" y="13081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49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Special comment on the term </a:t>
            </a:r>
            <a:r>
              <a:rPr lang="en-US" b="1" i="1" dirty="0">
                <a:solidFill>
                  <a:srgbClr val="000000"/>
                </a:solidFill>
              </a:rPr>
              <a:t>per </a:t>
            </a:r>
          </a:p>
          <a:p>
            <a:r>
              <a:rPr lang="en-US" dirty="0">
                <a:solidFill>
                  <a:srgbClr val="000000"/>
                </a:solidFill>
              </a:rPr>
              <a:t>The student should be aware that the term </a:t>
            </a:r>
            <a:r>
              <a:rPr lang="en-US" b="1" dirty="0">
                <a:solidFill>
                  <a:srgbClr val="C00000"/>
                </a:solidFill>
              </a:rPr>
              <a:t>per</a:t>
            </a:r>
            <a:r>
              <a:rPr lang="en-US" dirty="0">
                <a:solidFill>
                  <a:srgbClr val="000000"/>
                </a:solidFill>
              </a:rPr>
              <a:t> can be interpreted to mean </a:t>
            </a:r>
            <a:r>
              <a:rPr lang="en-US" b="1" dirty="0">
                <a:solidFill>
                  <a:srgbClr val="C00000"/>
                </a:solidFill>
              </a:rPr>
              <a:t>divided by</a:t>
            </a:r>
            <a:r>
              <a:rPr lang="en-US" dirty="0">
                <a:solidFill>
                  <a:srgbClr val="000000"/>
                </a:solidFill>
              </a:rPr>
              <a:t>. For example,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Price per Unit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0" y="2819400"/>
          <a:ext cx="8001000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ounce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baseline="0" dirty="0">
                          <a:solidFill>
                            <a:srgbClr val="000000"/>
                          </a:solidFill>
                        </a:rPr>
                        <a:t>means </a:t>
                      </a:r>
                      <a:endParaRPr lang="en-US" sz="2800" b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divided by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ounces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dollars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pound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means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dollars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divided by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pounds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miles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hour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means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miles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divided by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hours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miles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per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gallon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aseline="0" dirty="0">
                          <a:solidFill>
                            <a:srgbClr val="000000"/>
                          </a:solidFill>
                        </a:rPr>
                        <a:t>means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miles </a:t>
                      </a:r>
                      <a:r>
                        <a:rPr lang="en-US" sz="2800" b="1" kern="1200" baseline="0" dirty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divided by </a:t>
                      </a:r>
                      <a:r>
                        <a:rPr lang="en-US" sz="28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gallons</a:t>
                      </a:r>
                      <a:r>
                        <a:rPr lang="en-US" sz="28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meaning of a ratio.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several notations for ratios.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Understand the concept of price per unit.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set up a price per unit as a ratio.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calculate a price per unit by using division.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Write the following comparisons as ratios reduced to lowest terms. </a:t>
            </a: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there is more than one form of the correct answer.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2 teachers to 24 students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90 wins to 72 losses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147 miles to 3 hours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5 minutes to 200 seconds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Find the price per unit for both </a:t>
            </a:r>
            <a:r>
              <a:rPr lang="en-US" b="1" dirty="0">
                <a:solidFill>
                  <a:srgbClr val="000000"/>
                </a:solidFill>
              </a:rPr>
              <a:t>a.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b="1" dirty="0">
                <a:solidFill>
                  <a:srgbClr val="0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and determine which is the better deal.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5.	a.	</a:t>
            </a:r>
            <a:r>
              <a:rPr lang="en-US" dirty="0">
                <a:solidFill>
                  <a:srgbClr val="000000"/>
                </a:solidFill>
              </a:rPr>
              <a:t>A 6-pack of cola for $2.99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A 12-pack of cola for $5.49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6.	a.	</a:t>
            </a:r>
            <a:r>
              <a:rPr lang="en-US" dirty="0">
                <a:solidFill>
                  <a:srgbClr val="000000"/>
                </a:solidFill>
              </a:rPr>
              <a:t>5 pairs of socks for $12.50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b="1" dirty="0">
                <a:solidFill>
                  <a:srgbClr val="000000"/>
                </a:solidFill>
              </a:rPr>
              <a:t>b.	</a:t>
            </a:r>
            <a:r>
              <a:rPr lang="en-US" dirty="0">
                <a:solidFill>
                  <a:srgbClr val="000000"/>
                </a:solidFill>
              </a:rPr>
              <a:t>3 pairs of socks for $8.25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1 teacher : 12 students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5 wins : 4 losses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49 miles : 1 hour, or 49 mph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4.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1 minute : 40 seconds, or 3 : 2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5.	</a:t>
            </a:r>
            <a:r>
              <a:rPr lang="en-US" b="1" dirty="0">
                <a:solidFill>
                  <a:srgbClr val="FF0000"/>
                </a:solidFill>
              </a:rPr>
              <a:t>a.	</a:t>
            </a:r>
            <a:r>
              <a:rPr lang="en-US" dirty="0">
                <a:solidFill>
                  <a:srgbClr val="FF0000"/>
                </a:solidFill>
              </a:rPr>
              <a:t>49.8¢/can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>
                <a:solidFill>
                  <a:srgbClr val="FF0000"/>
                </a:solidFill>
              </a:rPr>
              <a:t>b.	</a:t>
            </a:r>
            <a:r>
              <a:rPr lang="en-US" dirty="0">
                <a:solidFill>
                  <a:srgbClr val="FF0000"/>
                </a:solidFill>
              </a:rPr>
              <a:t>45.8¢/can. </a:t>
            </a:r>
            <a:r>
              <a:rPr lang="en-US" b="1" dirty="0">
                <a:solidFill>
                  <a:srgbClr val="FF0000"/>
                </a:solidFill>
              </a:rPr>
              <a:t>b.</a:t>
            </a:r>
            <a:r>
              <a:rPr lang="en-US" dirty="0">
                <a:solidFill>
                  <a:srgbClr val="FF0000"/>
                </a:solidFill>
              </a:rPr>
              <a:t> is the better deal.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6.	</a:t>
            </a:r>
            <a:r>
              <a:rPr lang="en-US" b="1" dirty="0">
                <a:solidFill>
                  <a:srgbClr val="FF0000"/>
                </a:solidFill>
              </a:rPr>
              <a:t>a.	</a:t>
            </a:r>
            <a:r>
              <a:rPr lang="en-US" dirty="0">
                <a:solidFill>
                  <a:srgbClr val="FF0000"/>
                </a:solidFill>
              </a:rPr>
              <a:t>$2.50/pair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b="1" dirty="0">
                <a:solidFill>
                  <a:srgbClr val="FF0000"/>
                </a:solidFill>
              </a:rPr>
              <a:t>b.	</a:t>
            </a:r>
            <a:r>
              <a:rPr lang="en-US" dirty="0">
                <a:solidFill>
                  <a:srgbClr val="FF0000"/>
                </a:solidFill>
              </a:rPr>
              <a:t>$2.75/pair. </a:t>
            </a:r>
            <a:r>
              <a:rPr lang="en-US" b="1" dirty="0">
                <a:solidFill>
                  <a:srgbClr val="FF0000"/>
                </a:solidFill>
              </a:rPr>
              <a:t>a.</a:t>
            </a:r>
            <a:r>
              <a:rPr lang="en-US" dirty="0">
                <a:solidFill>
                  <a:srgbClr val="FF0000"/>
                </a:solidFill>
              </a:rPr>
              <a:t> is the better deal.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Ratios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Ratio 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ratio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a comparison of two quantities by division. </a:t>
            </a:r>
          </a:p>
          <a:p>
            <a:r>
              <a:rPr lang="en-US" dirty="0">
                <a:solidFill>
                  <a:srgbClr val="000000"/>
                </a:solidFill>
              </a:rPr>
              <a:t>The ratio of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to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</a:rPr>
              <a:t>can be written as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8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973103"/>
              </p:ext>
            </p:extLst>
          </p:nvPr>
        </p:nvGraphicFramePr>
        <p:xfrm>
          <a:off x="2184400" y="2895600"/>
          <a:ext cx="477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775040" imgH="838080" progId="Equation.DSMT4">
                  <p:embed/>
                </p:oleObj>
              </mc:Choice>
              <mc:Fallback>
                <p:oleObj name="Equation" r:id="rId3" imgW="477504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4400" y="2895600"/>
                        <a:ext cx="477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/>
              <a:t>Compare the quantities </a:t>
            </a:r>
            <a:r>
              <a:rPr lang="en-US" dirty="0">
                <a:solidFill>
                  <a:srgbClr val="0000FF"/>
                </a:solidFill>
              </a:rPr>
              <a:t>30 students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40 chairs </a:t>
            </a:r>
            <a:r>
              <a:rPr lang="en-US" dirty="0"/>
              <a:t>as a ratio.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dirty="0"/>
              <a:t>Since the units (students and chairs) are not the same, the units must be written in the ratio. We can write</a:t>
            </a:r>
          </a:p>
          <a:p>
            <a:pPr>
              <a:lnSpc>
                <a:spcPct val="200000"/>
              </a:lnSpc>
              <a:tabLst>
                <a:tab pos="463550" algn="l"/>
              </a:tabLst>
            </a:pPr>
            <a:endParaRPr lang="en-US" b="1" dirty="0"/>
          </a:p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FF0000"/>
                </a:solidFill>
              </a:rPr>
              <a:t>30 students : 40 chairs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FF0000"/>
                </a:solidFill>
              </a:rPr>
              <a:t>30 students </a:t>
            </a:r>
            <a:r>
              <a:rPr lang="en-US" b="1" dirty="0">
                <a:solidFill>
                  <a:srgbClr val="FF0000"/>
                </a:solidFill>
              </a:rPr>
              <a:t>to</a:t>
            </a:r>
            <a:r>
              <a:rPr lang="en-US" dirty="0">
                <a:solidFill>
                  <a:srgbClr val="FF0000"/>
                </a:solidFill>
              </a:rPr>
              <a:t> 40 chairs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  <p:graphicFrame>
        <p:nvGraphicFramePr>
          <p:cNvPr id="159746" name="Object 2"/>
          <p:cNvGraphicFramePr>
            <a:graphicFrameLocks noChangeAspect="1"/>
          </p:cNvGraphicFramePr>
          <p:nvPr/>
        </p:nvGraphicFramePr>
        <p:xfrm>
          <a:off x="528638" y="3733800"/>
          <a:ext cx="226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2260600" imgH="838200" progId="Equation.DSMT4">
                  <p:embed/>
                </p:oleObj>
              </mc:Choice>
              <mc:Fallback>
                <p:oleObj name="Equation" r:id="rId3" imgW="2260600" imgH="8382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3733800"/>
                        <a:ext cx="226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Furthermore, the same ratio can be simplified by </a:t>
            </a:r>
          </a:p>
          <a:p>
            <a:pPr>
              <a:lnSpc>
                <a:spcPct val="150000"/>
              </a:lnSpc>
            </a:pPr>
            <a:r>
              <a:rPr lang="en-US" dirty="0"/>
              <a:t>reducing. Since                   we can write the ratio as </a:t>
            </a:r>
          </a:p>
          <a:p>
            <a:pPr>
              <a:lnSpc>
                <a:spcPct val="250000"/>
              </a:lnSpc>
            </a:pPr>
            <a:endParaRPr lang="en-US" dirty="0"/>
          </a:p>
          <a:p>
            <a:r>
              <a:rPr lang="en-US" dirty="0"/>
              <a:t>The reduced ratio can also be written as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3 students : 4 chairs  </a:t>
            </a:r>
            <a:r>
              <a:rPr lang="en-US" dirty="0"/>
              <a:t>or  </a:t>
            </a:r>
            <a:r>
              <a:rPr lang="en-US" dirty="0">
                <a:solidFill>
                  <a:srgbClr val="FF0000"/>
                </a:solidFill>
              </a:rPr>
              <a:t>3 students </a:t>
            </a:r>
            <a:r>
              <a:rPr lang="en-US" b="1" dirty="0">
                <a:solidFill>
                  <a:srgbClr val="FF0000"/>
                </a:solidFill>
              </a:rPr>
              <a:t>to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chairs</a:t>
            </a:r>
            <a:r>
              <a:rPr lang="en-US" dirty="0"/>
              <a:t>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1607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3537848"/>
              </p:ext>
            </p:extLst>
          </p:nvPr>
        </p:nvGraphicFramePr>
        <p:xfrm>
          <a:off x="2857500" y="1828800"/>
          <a:ext cx="1308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1307880" imgH="838080" progId="Equation.DSMT4">
                  <p:embed/>
                </p:oleObj>
              </mc:Choice>
              <mc:Fallback>
                <p:oleObj name="Equation" r:id="rId3" imgW="1307880" imgH="8380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1828800"/>
                        <a:ext cx="1308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5864525"/>
              </p:ext>
            </p:extLst>
          </p:nvPr>
        </p:nvGraphicFramePr>
        <p:xfrm>
          <a:off x="528638" y="2667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1777680" imgH="838080" progId="Equation.DSMT4">
                  <p:embed/>
                </p:oleObj>
              </mc:Choice>
              <mc:Fallback>
                <p:oleObj name="Equation" r:id="rId5" imgW="177768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26670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Write the comparison of </a:t>
            </a:r>
            <a:r>
              <a:rPr lang="en-US" dirty="0">
                <a:solidFill>
                  <a:srgbClr val="0000FF"/>
                </a:solidFill>
              </a:rPr>
              <a:t>2 feet </a:t>
            </a:r>
            <a:r>
              <a:rPr lang="en-US" dirty="0"/>
              <a:t>to </a:t>
            </a:r>
            <a:r>
              <a:rPr lang="en-US" dirty="0">
                <a:solidFill>
                  <a:srgbClr val="0000FF"/>
                </a:solidFill>
              </a:rPr>
              <a:t>3 yards </a:t>
            </a:r>
            <a:r>
              <a:rPr lang="en-US" dirty="0"/>
              <a:t>as a ratio. </a:t>
            </a:r>
          </a:p>
          <a:p>
            <a:pPr marL="463550" indent="-463550"/>
            <a:r>
              <a:rPr lang="en-US" b="1" dirty="0"/>
              <a:t>Solution </a:t>
            </a:r>
          </a:p>
          <a:p>
            <a:pPr marL="463550" indent="-463550">
              <a:spcBef>
                <a:spcPts val="1800"/>
              </a:spcBef>
            </a:pPr>
            <a:r>
              <a:rPr lang="en-US" b="1" dirty="0"/>
              <a:t>a.	</a:t>
            </a:r>
            <a:r>
              <a:rPr lang="en-US" dirty="0"/>
              <a:t>We can write the ratio as </a:t>
            </a:r>
            <a:r>
              <a:rPr lang="en-US" b="1" dirty="0"/>
              <a:t> </a:t>
            </a:r>
          </a:p>
          <a:p>
            <a:pPr marL="463550" indent="-463550">
              <a:spcBef>
                <a:spcPts val="0"/>
              </a:spcBef>
            </a:pPr>
            <a:endParaRPr lang="en-US" b="1" dirty="0"/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Another procedure is to change to common units. Because </a:t>
            </a:r>
            <a:r>
              <a:rPr lang="en-US" dirty="0">
                <a:solidFill>
                  <a:srgbClr val="000099"/>
                </a:solidFill>
              </a:rPr>
              <a:t>1 yd = 3 ft</a:t>
            </a:r>
            <a:r>
              <a:rPr lang="en-US" dirty="0"/>
              <a:t>, we have </a:t>
            </a:r>
            <a:r>
              <a:rPr lang="en-US" dirty="0">
                <a:solidFill>
                  <a:srgbClr val="000099"/>
                </a:solidFill>
              </a:rPr>
              <a:t>3 yd = 9 ft </a:t>
            </a:r>
            <a:r>
              <a:rPr lang="en-US" dirty="0"/>
              <a:t>and we can write the ratio as an abstract number: </a:t>
            </a:r>
          </a:p>
        </p:txBody>
      </p:sp>
      <p:graphicFrame>
        <p:nvGraphicFramePr>
          <p:cNvPr id="1617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277426"/>
              </p:ext>
            </p:extLst>
          </p:nvPr>
        </p:nvGraphicFramePr>
        <p:xfrm>
          <a:off x="4711700" y="2311400"/>
          <a:ext cx="1308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1307880" imgH="888840" progId="Equation.DSMT4">
                  <p:embed/>
                </p:oleObj>
              </mc:Choice>
              <mc:Fallback>
                <p:oleObj name="Equation" r:id="rId3" imgW="1307880" imgH="88884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2311400"/>
                        <a:ext cx="1308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408290" y="4865511"/>
          <a:ext cx="1219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1218960" imgH="901440" progId="Equation.DSMT4">
                  <p:embed/>
                </p:oleObj>
              </mc:Choice>
              <mc:Fallback>
                <p:oleObj name="Equation" r:id="rId5" imgW="12189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290" y="4865511"/>
                        <a:ext cx="1219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633133" y="4868334"/>
          <a:ext cx="129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7" imgW="1295280" imgH="838080" progId="Equation.DSMT4">
                  <p:embed/>
                </p:oleObj>
              </mc:Choice>
              <mc:Fallback>
                <p:oleObj name="Equation" r:id="rId7" imgW="1295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3133" y="4868334"/>
                        <a:ext cx="129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951111" y="48655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111" y="48655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731456" y="5180189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1456" y="5180189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5342467" y="5140678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13" imgW="634680" imgH="291960" progId="Equation.DSMT4">
                  <p:embed/>
                </p:oleObj>
              </mc:Choice>
              <mc:Fallback>
                <p:oleObj name="Equation" r:id="rId13" imgW="6346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2467" y="5140678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6221589" y="5191478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15" imgW="342720" imgH="241200" progId="Equation.DSMT4">
                  <p:embed/>
                </p:oleObj>
              </mc:Choice>
              <mc:Fallback>
                <p:oleObj name="Equation" r:id="rId15" imgW="342720" imgH="241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1589" y="5191478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6835422" y="514914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17" imgW="914400" imgH="291960" progId="Equation.DSMT4">
                  <p:embed/>
                </p:oleObj>
              </mc:Choice>
              <mc:Fallback>
                <p:oleObj name="Equation" r:id="rId17" imgW="9144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422" y="514914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baseball season, major league players’ batting averages are published in the newspapers. Suppose a player has a batting average of </a:t>
            </a:r>
            <a:r>
              <a:rPr lang="en-US" dirty="0">
                <a:solidFill>
                  <a:srgbClr val="0000FF"/>
                </a:solidFill>
              </a:rPr>
              <a:t>0.250</a:t>
            </a:r>
            <a:r>
              <a:rPr lang="en-US" dirty="0"/>
              <a:t>. What does this indicate?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 batting average is a ratio (or rate) of hits to times at bat. Thus, a batting average of 0.250 means </a:t>
            </a:r>
          </a:p>
        </p:txBody>
      </p:sp>
      <p:graphicFrame>
        <p:nvGraphicFramePr>
          <p:cNvPr id="1628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073449"/>
              </p:ext>
            </p:extLst>
          </p:nvPr>
        </p:nvGraphicFramePr>
        <p:xfrm>
          <a:off x="2667000" y="4724400"/>
          <a:ext cx="381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3809880" imgH="838080" progId="Equation.DSMT4">
                  <p:embed/>
                </p:oleObj>
              </mc:Choice>
              <mc:Fallback>
                <p:oleObj name="Equation" r:id="rId3" imgW="380988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724400"/>
                        <a:ext cx="381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Reducing gives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means that we can expect this player to hit successfully at a rate of </a:t>
            </a:r>
            <a:r>
              <a:rPr lang="en-US" dirty="0">
                <a:solidFill>
                  <a:srgbClr val="FF0000"/>
                </a:solidFill>
              </a:rPr>
              <a:t>1 hit for every 4 times </a:t>
            </a:r>
            <a:r>
              <a:rPr lang="en-US" dirty="0"/>
              <a:t>he comes to bat. 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490133" y="2396067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" imgW="838080" imgH="291960" progId="Equation.DSMT4">
                  <p:embed/>
                </p:oleObj>
              </mc:Choice>
              <mc:Fallback>
                <p:oleObj name="Equation" r:id="rId3" imgW="8380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0133" y="2396067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339622" y="213360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622" y="2133600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3417711" y="2122311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7" imgW="1218960" imgH="838080" progId="Equation.DSMT4">
                  <p:embed/>
                </p:oleObj>
              </mc:Choice>
              <mc:Fallback>
                <p:oleObj name="Equation" r:id="rId7" imgW="12189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7711" y="2122311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682067" y="2122311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9" imgW="545760" imgH="838080" progId="Equation.DSMT4">
                  <p:embed/>
                </p:oleObj>
              </mc:Choice>
              <mc:Fallback>
                <p:oleObj name="Equation" r:id="rId9" imgW="5457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2067" y="2122311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257800" y="2136423"/>
          <a:ext cx="2400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11" imgW="2400120" imgH="927000" progId="Equation.DSMT4">
                  <p:embed/>
                </p:oleObj>
              </mc:Choice>
              <mc:Fallback>
                <p:oleObj name="Equation" r:id="rId11" imgW="2400120" imgH="927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136423"/>
                        <a:ext cx="2400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reduced ratio of </a:t>
            </a:r>
            <a:r>
              <a:rPr lang="en-US" dirty="0">
                <a:solidFill>
                  <a:srgbClr val="0000FF"/>
                </a:solidFill>
              </a:rPr>
              <a:t>300 centimeters </a:t>
            </a:r>
            <a:r>
              <a:rPr lang="en-US" dirty="0"/>
              <a:t>(cm) to    </a:t>
            </a:r>
            <a:r>
              <a:rPr lang="en-US" dirty="0">
                <a:solidFill>
                  <a:srgbClr val="0000FF"/>
                </a:solidFill>
              </a:rPr>
              <a:t>2 meters </a:t>
            </a:r>
            <a:r>
              <a:rPr lang="en-US" dirty="0"/>
              <a:t>(m)? (In the metric system, there are           </a:t>
            </a:r>
            <a:r>
              <a:rPr lang="en-US" dirty="0">
                <a:solidFill>
                  <a:srgbClr val="0000FF"/>
                </a:solidFill>
              </a:rPr>
              <a:t>100 centimeters </a:t>
            </a:r>
            <a:r>
              <a:rPr lang="en-US" dirty="0"/>
              <a:t>in 1 meter.)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Since </a:t>
            </a:r>
            <a:r>
              <a:rPr lang="en-US" dirty="0">
                <a:solidFill>
                  <a:srgbClr val="000099"/>
                </a:solidFill>
              </a:rPr>
              <a:t>1 m = 100 cm</a:t>
            </a:r>
            <a:r>
              <a:rPr lang="en-US" dirty="0"/>
              <a:t>, we have </a:t>
            </a:r>
            <a:r>
              <a:rPr lang="en-US" dirty="0">
                <a:solidFill>
                  <a:srgbClr val="000099"/>
                </a:solidFill>
              </a:rPr>
              <a:t>2 m = 200 cm</a:t>
            </a:r>
            <a:r>
              <a:rPr lang="en-US" dirty="0"/>
              <a:t>. Thus, the ratio is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also write the ratio as </a:t>
            </a:r>
            <a:r>
              <a:rPr lang="en-US" dirty="0">
                <a:solidFill>
                  <a:srgbClr val="FF0000"/>
                </a:solidFill>
              </a:rPr>
              <a:t>3 : 2 </a:t>
            </a:r>
            <a:r>
              <a:rPr lang="en-US" dirty="0"/>
              <a:t>or </a:t>
            </a:r>
            <a:r>
              <a:rPr lang="en-US" dirty="0">
                <a:solidFill>
                  <a:srgbClr val="FF0000"/>
                </a:solidFill>
              </a:rPr>
              <a:t>3 to 2</a:t>
            </a:r>
            <a:r>
              <a:rPr lang="en-US" dirty="0"/>
              <a:t>.  </a:t>
            </a: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968977" y="4159956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977" y="4159956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4130322" y="4179711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5" imgW="1409400" imgH="838080" progId="Equation.DSMT4">
                  <p:embed/>
                </p:oleObj>
              </mc:Choice>
              <mc:Fallback>
                <p:oleObj name="Equation" r:id="rId5" imgW="1409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0322" y="4179711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549900" y="4159956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7" imgW="622080" imgH="838080" progId="Equation.DSMT4">
                  <p:embed/>
                </p:oleObj>
              </mc:Choice>
              <mc:Fallback>
                <p:oleObj name="Equation" r:id="rId7" imgW="622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159956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763</Words>
  <Application>Microsoft Office PowerPoint</Application>
  <PresentationFormat>On-screen Show (4:3)</PresentationFormat>
  <Paragraphs>123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Courier New</vt:lpstr>
      <vt:lpstr>Office Theme</vt:lpstr>
      <vt:lpstr>Equation</vt:lpstr>
      <vt:lpstr>Section 6.1</vt:lpstr>
      <vt:lpstr>Objectives</vt:lpstr>
      <vt:lpstr>Understanding Ratios </vt:lpstr>
      <vt:lpstr>Example 1</vt:lpstr>
      <vt:lpstr>Example 1 (cont.)</vt:lpstr>
      <vt:lpstr>Example 2</vt:lpstr>
      <vt:lpstr>Example 3</vt:lpstr>
      <vt:lpstr>Example 3 (cont.)</vt:lpstr>
      <vt:lpstr>Example 4</vt:lpstr>
      <vt:lpstr>Price per Unit </vt:lpstr>
      <vt:lpstr>Price per Unit </vt:lpstr>
      <vt:lpstr>Example 5</vt:lpstr>
      <vt:lpstr>Example 5 (cont.)</vt:lpstr>
      <vt:lpstr>Example 5 (cont.)</vt:lpstr>
      <vt:lpstr>Example 6</vt:lpstr>
      <vt:lpstr>Example 6 (cont.)</vt:lpstr>
      <vt:lpstr>Example 6 (cont.)</vt:lpstr>
      <vt:lpstr>Example 6 (cont.)</vt:lpstr>
      <vt:lpstr>Price per Unit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63</cp:revision>
  <dcterms:created xsi:type="dcterms:W3CDTF">2013-04-26T14:43:13Z</dcterms:created>
  <dcterms:modified xsi:type="dcterms:W3CDTF">2016-10-03T15:39:47Z</dcterms:modified>
</cp:coreProperties>
</file>