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BF227-F6BC-491B-8F5D-7F554DD91B21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95B59-97D5-4139-B42E-AB3328EE5C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500" dirty="0"/>
          </a:p>
          <a:p>
            <a:r>
              <a:rPr lang="en-US" dirty="0"/>
              <a:t>Is the proportion                true or false?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 </a:t>
            </a:r>
          </a:p>
          <a:p>
            <a:pPr>
              <a:lnSpc>
                <a:spcPct val="200000"/>
              </a:lnSpc>
            </a:pPr>
            <a:r>
              <a:rPr lang="en-US" dirty="0"/>
              <a:t>The extremes are      and </a:t>
            </a:r>
            <a:r>
              <a:rPr lang="en-US" dirty="0">
                <a:solidFill>
                  <a:srgbClr val="000099"/>
                </a:solidFill>
              </a:rPr>
              <a:t>15</a:t>
            </a:r>
            <a:r>
              <a:rPr lang="en-US" dirty="0"/>
              <a:t>, and their product is </a:t>
            </a:r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3124200" y="1013178"/>
          <a:ext cx="10541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1054100" imgH="1663700" progId="Equation.DSMT4">
                  <p:embed/>
                </p:oleObj>
              </mc:Choice>
              <mc:Fallback>
                <p:oleObj name="Equation" r:id="rId3" imgW="1054100" imgH="1663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013178"/>
                        <a:ext cx="10541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3172914" y="3200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914" y="3200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352800" y="4332111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736560" imgH="838080" progId="Equation.DSMT4">
                  <p:embed/>
                </p:oleObj>
              </mc:Choice>
              <mc:Fallback>
                <p:oleObj name="Equation" r:id="rId7" imgW="736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332111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126089" y="43434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9" imgW="1066680" imgH="838080" progId="Equation.DSMT4">
                  <p:embed/>
                </p:oleObj>
              </mc:Choice>
              <mc:Fallback>
                <p:oleObj name="Equation" r:id="rId9" imgW="1066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6089" y="43434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232400" y="462421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1" imgW="558720" imgH="291960" progId="Equation.DSMT4">
                  <p:embed/>
                </p:oleObj>
              </mc:Choice>
              <mc:Fallback>
                <p:oleObj name="Equation" r:id="rId11" imgW="558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2421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means are      and </a:t>
            </a:r>
            <a:r>
              <a:rPr lang="en-US" dirty="0">
                <a:solidFill>
                  <a:srgbClr val="000099"/>
                </a:solidFill>
              </a:rPr>
              <a:t>12</a:t>
            </a:r>
            <a:r>
              <a:rPr lang="en-US" dirty="0"/>
              <a:t>, and their product is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the product of the extremes is equal to the product of the means, the proportion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/>
              <a:t>. </a:t>
            </a:r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2765778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778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52800" y="22860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125912" y="2297112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2" y="2297112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245099" y="25781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558720" imgH="291960" progId="Equation.DSMT4">
                  <p:embed/>
                </p:oleObj>
              </mc:Choice>
              <mc:Fallback>
                <p:oleObj name="Equation" r:id="rId9" imgW="558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099" y="25781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Is the proportion                        true or false? </a:t>
            </a:r>
          </a:p>
          <a:p>
            <a:pPr marL="463550" indent="-463550">
              <a:lnSpc>
                <a:spcPct val="150000"/>
              </a:lnSpc>
            </a:pPr>
            <a:r>
              <a:rPr lang="en-US" b="1" dirty="0"/>
              <a:t>Solution </a:t>
            </a:r>
          </a:p>
          <a:p>
            <a:pPr marL="463550" indent="-463550">
              <a:spcBef>
                <a:spcPts val="2400"/>
              </a:spcBef>
            </a:pPr>
            <a:r>
              <a:rPr lang="en-US" b="1" dirty="0"/>
              <a:t>a.	</a:t>
            </a:r>
            <a:r>
              <a:rPr lang="en-US" dirty="0"/>
              <a:t>The extremes are __________ and __________ . </a:t>
            </a:r>
          </a:p>
          <a:p>
            <a:pPr marL="463550" indent="-463550"/>
            <a:endParaRPr lang="en-US" dirty="0"/>
          </a:p>
          <a:p>
            <a:pPr marL="463550" indent="-463550"/>
            <a:r>
              <a:rPr lang="en-US" dirty="0"/>
              <a:t>	The means are __________ and __________ . </a:t>
            </a:r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3073400" y="1131711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1727200" imgH="838200" progId="Equation.DSMT4">
                  <p:embed/>
                </p:oleObj>
              </mc:Choice>
              <mc:Fallback>
                <p:oleObj name="Equation" r:id="rId3" imgW="17272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1131711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4343400" y="2225011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25011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6781800" y="2788355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380835" imgH="279279" progId="Equation.DSMT4">
                  <p:embed/>
                </p:oleObj>
              </mc:Choice>
              <mc:Fallback>
                <p:oleObj name="Equation" r:id="rId7" imgW="380835" imgH="27927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788355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3975100" y="329635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296355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4" name="Object 6"/>
          <p:cNvGraphicFramePr>
            <a:graphicFrameLocks noChangeAspect="1"/>
          </p:cNvGraphicFramePr>
          <p:nvPr/>
        </p:nvGraphicFramePr>
        <p:xfrm>
          <a:off x="6461456" y="3794499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456" y="3794499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endParaRPr lang="en-US" sz="1500" b="1" dirty="0"/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The product of the extremes is __________ . </a:t>
            </a:r>
          </a:p>
          <a:p>
            <a:pPr marL="463550" indent="-463550">
              <a:lnSpc>
                <a:spcPct val="300000"/>
              </a:lnSpc>
            </a:pPr>
            <a:r>
              <a:rPr lang="en-US" dirty="0"/>
              <a:t>	The product of the means is __________ . 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The proportion is __________ because the products are __________ . </a:t>
            </a:r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5715000" y="1143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143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5452533" y="2277534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1091726" imgH="837836" progId="Equation.DSMT4">
                  <p:embed/>
                </p:oleObj>
              </mc:Choice>
              <mc:Fallback>
                <p:oleObj name="Equation" r:id="rId5" imgW="1091726" imgH="83783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2533" y="2277534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4058356" y="3558823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7" imgW="634725" imgH="279279" progId="Equation.DSMT4">
                  <p:embed/>
                </p:oleObj>
              </mc:Choice>
              <mc:Fallback>
                <p:oleObj name="Equation" r:id="rId7" imgW="634725" imgH="27927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356" y="3558823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4" name="Object 6"/>
          <p:cNvGraphicFramePr>
            <a:graphicFrameLocks noChangeAspect="1"/>
          </p:cNvGraphicFramePr>
          <p:nvPr/>
        </p:nvGraphicFramePr>
        <p:xfrm>
          <a:off x="1981200" y="3932767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9" imgW="825500" imgH="368300" progId="Equation.DSMT4">
                  <p:embed/>
                </p:oleObj>
              </mc:Choice>
              <mc:Fallback>
                <p:oleObj name="Equation" r:id="rId9" imgW="825500" imgH="3683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32767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In the following proportions, identify the extremes and the means.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Determine whether the following proportions are true or false.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551216" y="2229555"/>
          <a:ext cx="576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5765800" imgH="838200" progId="Equation.DSMT4">
                  <p:embed/>
                </p:oleObj>
              </mc:Choice>
              <mc:Fallback>
                <p:oleObj name="Equation" r:id="rId3" imgW="57658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16" y="2229555"/>
                        <a:ext cx="576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39" name="Object 3"/>
          <p:cNvGraphicFramePr>
            <a:graphicFrameLocks noChangeAspect="1"/>
          </p:cNvGraphicFramePr>
          <p:nvPr/>
        </p:nvGraphicFramePr>
        <p:xfrm>
          <a:off x="609599" y="4343400"/>
          <a:ext cx="693420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5" imgW="6933960" imgH="838080" progId="Equation.DSMT4">
                  <p:embed/>
                </p:oleObj>
              </mc:Choice>
              <mc:Fallback>
                <p:oleObj name="Equation" r:id="rId5" imgW="693396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4343400"/>
                        <a:ext cx="693420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The extremes are 2 and 9; the means are 3 and 6. </a:t>
            </a:r>
          </a:p>
          <a:p>
            <a:pPr marL="463550" indent="-463550"/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The extremes are 80 and 5; the means are 100 and 4. </a:t>
            </a:r>
          </a:p>
          <a:p>
            <a:pPr marL="463550" indent="-463550"/>
            <a:r>
              <a:rPr lang="da-DK" b="1" dirty="0"/>
              <a:t>3.</a:t>
            </a:r>
            <a:r>
              <a:rPr lang="da-DK" b="1" dirty="0">
                <a:solidFill>
                  <a:srgbClr val="FF0000"/>
                </a:solidFill>
              </a:rPr>
              <a:t>	</a:t>
            </a:r>
            <a:r>
              <a:rPr lang="da-DK" dirty="0">
                <a:solidFill>
                  <a:srgbClr val="FF0000"/>
                </a:solidFill>
              </a:rPr>
              <a:t>True </a:t>
            </a:r>
          </a:p>
          <a:p>
            <a:pPr marL="463550" indent="-463550"/>
            <a:r>
              <a:rPr lang="da-DK" b="1" dirty="0"/>
              <a:t>4.</a:t>
            </a:r>
            <a:r>
              <a:rPr lang="da-DK" b="1" dirty="0">
                <a:solidFill>
                  <a:srgbClr val="FF0000"/>
                </a:solidFill>
              </a:rPr>
              <a:t>	</a:t>
            </a:r>
            <a:r>
              <a:rPr lang="da-DK" dirty="0">
                <a:solidFill>
                  <a:srgbClr val="FF0000"/>
                </a:solidFill>
              </a:rPr>
              <a:t>False </a:t>
            </a:r>
          </a:p>
          <a:p>
            <a:pPr marL="463550" indent="-463550"/>
            <a:r>
              <a:rPr lang="da-DK" b="1" dirty="0"/>
              <a:t>5.</a:t>
            </a:r>
            <a:r>
              <a:rPr lang="da-DK" b="1" dirty="0">
                <a:solidFill>
                  <a:srgbClr val="FF0000"/>
                </a:solidFill>
              </a:rPr>
              <a:t>	</a:t>
            </a:r>
            <a:r>
              <a:rPr lang="da-DK" dirty="0">
                <a:solidFill>
                  <a:srgbClr val="FF0000"/>
                </a:solidFill>
              </a:rPr>
              <a:t>True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that a proportion is an equation.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familiar with the terms </a:t>
            </a:r>
            <a:r>
              <a:rPr lang="en-US" b="1" dirty="0"/>
              <a:t>means </a:t>
            </a:r>
            <a:r>
              <a:rPr lang="en-US" dirty="0"/>
              <a:t>and</a:t>
            </a:r>
            <a:r>
              <a:rPr lang="en-US" b="1" dirty="0"/>
              <a:t> extremes.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that in a true proportion, the product of the means is equal to the product of the extremes.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Proportion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statement that two ratios are equal. In symbols, 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A proportion has four </a:t>
            </a:r>
            <a:r>
              <a:rPr lang="en-US" b="1" dirty="0">
                <a:solidFill>
                  <a:srgbClr val="C00000"/>
                </a:solidFill>
              </a:rPr>
              <a:t>terms: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2274" name="Object 2"/>
          <p:cNvGraphicFramePr>
            <a:graphicFrameLocks noChangeAspect="1"/>
          </p:cNvGraphicFramePr>
          <p:nvPr/>
        </p:nvGraphicFramePr>
        <p:xfrm>
          <a:off x="2978150" y="2590800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187700" imgH="838200" progId="Equation.DSMT4">
                  <p:embed/>
                </p:oleObj>
              </mc:Choice>
              <mc:Fallback>
                <p:oleObj name="Equation" r:id="rId3" imgW="31877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590800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275" name="Object 3"/>
          <p:cNvGraphicFramePr>
            <a:graphicFrameLocks noChangeAspect="1"/>
          </p:cNvGraphicFramePr>
          <p:nvPr/>
        </p:nvGraphicFramePr>
        <p:xfrm>
          <a:off x="4140200" y="431235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863225" imgH="837836" progId="Equation.DSMT4">
                  <p:embed/>
                </p:oleObj>
              </mc:Choice>
              <mc:Fallback>
                <p:oleObj name="Equation" r:id="rId5" imgW="863225" imgH="8378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31235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667000" y="3931356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 term 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7800" y="3931356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third term 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5283846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fourth term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02256" y="5283846"/>
            <a:ext cx="1641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second term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5000000" flipH="1">
            <a:off x="3803325" y="4211444"/>
            <a:ext cx="36576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20400000" flipH="1">
            <a:off x="4932160" y="4229260"/>
            <a:ext cx="36576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200000" flipH="1" flipV="1">
            <a:off x="4945808" y="5124324"/>
            <a:ext cx="36576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7400000">
            <a:off x="3797076" y="5053912"/>
            <a:ext cx="36576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Proportion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first and fourth terms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 are called the </a:t>
            </a:r>
            <a:r>
              <a:rPr lang="en-US" b="1" dirty="0">
                <a:solidFill>
                  <a:srgbClr val="C00000"/>
                </a:solidFill>
              </a:rPr>
              <a:t>extremes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The second and third terms (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) are called the </a:t>
            </a:r>
            <a:r>
              <a:rPr lang="en-US" b="1" dirty="0">
                <a:solidFill>
                  <a:srgbClr val="C00000"/>
                </a:solidFill>
              </a:rPr>
              <a:t>means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proportion                       tell which numbers are </a:t>
            </a:r>
          </a:p>
          <a:p>
            <a:pPr>
              <a:lnSpc>
                <a:spcPct val="150000"/>
              </a:lnSpc>
            </a:pPr>
            <a:r>
              <a:rPr lang="en-US" dirty="0"/>
              <a:t>the extremes and which are the means.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rgbClr val="FF0000"/>
                </a:solidFill>
              </a:rPr>
              <a:t>8.4 and 5.1 </a:t>
            </a:r>
            <a:r>
              <a:rPr lang="en-US" dirty="0"/>
              <a:t>are the extremes. </a:t>
            </a:r>
          </a:p>
          <a:p>
            <a:r>
              <a:rPr lang="en-US" dirty="0">
                <a:solidFill>
                  <a:srgbClr val="FF0000"/>
                </a:solidFill>
              </a:rPr>
              <a:t>4.2 and 10.2 </a:t>
            </a:r>
            <a:r>
              <a:rPr lang="en-US" dirty="0"/>
              <a:t>are the means.</a:t>
            </a:r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121441"/>
              </p:ext>
            </p:extLst>
          </p:nvPr>
        </p:nvGraphicFramePr>
        <p:xfrm>
          <a:off x="3155950" y="1140177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1638000" imgH="838080" progId="Equation.DSMT4">
                  <p:embed/>
                </p:oleObj>
              </mc:Choice>
              <mc:Fallback>
                <p:oleObj name="Equation" r:id="rId3" imgW="16380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1140177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500" dirty="0"/>
          </a:p>
          <a:p>
            <a:r>
              <a:rPr lang="en-US" dirty="0"/>
              <a:t>In the proportion                    tell which numbers are the </a:t>
            </a:r>
          </a:p>
          <a:p>
            <a:pPr>
              <a:lnSpc>
                <a:spcPct val="150000"/>
              </a:lnSpc>
            </a:pPr>
            <a:r>
              <a:rPr lang="en-US" dirty="0"/>
              <a:t>extremes and which are the means. </a:t>
            </a:r>
          </a:p>
          <a:p>
            <a:r>
              <a:rPr lang="en-US" b="1" dirty="0"/>
              <a:t>Solution </a:t>
            </a:r>
          </a:p>
          <a:p>
            <a:pPr>
              <a:lnSpc>
                <a:spcPct val="250000"/>
              </a:lnSpc>
            </a:pPr>
            <a:r>
              <a:rPr lang="en-US" dirty="0"/>
              <a:t>________ and _________ are the extremes. </a:t>
            </a:r>
          </a:p>
          <a:p>
            <a:pPr>
              <a:lnSpc>
                <a:spcPct val="200000"/>
              </a:lnSpc>
            </a:pPr>
            <a:r>
              <a:rPr lang="en-US" dirty="0"/>
              <a:t>________ and _________ are the means.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83403"/>
              </p:ext>
            </p:extLst>
          </p:nvPr>
        </p:nvGraphicFramePr>
        <p:xfrm>
          <a:off x="3135489" y="1055511"/>
          <a:ext cx="1447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447560" imgH="1231560" progId="Equation.DSMT4">
                  <p:embed/>
                </p:oleObj>
              </mc:Choice>
              <mc:Fallback>
                <p:oleObj name="Equation" r:id="rId3" imgW="1447560" imgH="12315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489" y="1055511"/>
                        <a:ext cx="1447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1039504" y="333022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444307" imgH="837836" progId="Equation.DSMT4">
                  <p:embed/>
                </p:oleObj>
              </mc:Choice>
              <mc:Fallback>
                <p:oleObj name="Equation" r:id="rId5" imgW="444307" imgH="83783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504" y="333022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3263900" y="4325366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469900" imgH="838200" progId="Equation.DSMT4">
                  <p:embed/>
                </p:oleObj>
              </mc:Choice>
              <mc:Fallback>
                <p:oleObj name="Equation" r:id="rId7" imgW="469900" imgH="838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325366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1079500" y="4871466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4871466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0" name="Object 6"/>
          <p:cNvGraphicFramePr>
            <a:graphicFrameLocks noChangeAspect="1"/>
          </p:cNvGraphicFramePr>
          <p:nvPr/>
        </p:nvGraphicFramePr>
        <p:xfrm>
          <a:off x="3289300" y="3880866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1" imgW="368140" imgH="291973" progId="Equation.DSMT4">
                  <p:embed/>
                </p:oleObj>
              </mc:Choice>
              <mc:Fallback>
                <p:oleObj name="Equation" r:id="rId11" imgW="368140" imgH="291973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3880866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True Proportions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Identifying True Proportions</a:t>
            </a:r>
          </a:p>
          <a:p>
            <a:r>
              <a:rPr lang="en-US" b="1" dirty="0">
                <a:solidFill>
                  <a:srgbClr val="C00000"/>
                </a:solidFill>
              </a:rPr>
              <a:t>In a true proportion, the product of the extremes is equal to the product of the means. </a:t>
            </a:r>
            <a:r>
              <a:rPr lang="en-US" dirty="0">
                <a:solidFill>
                  <a:srgbClr val="000000"/>
                </a:solidFill>
              </a:rPr>
              <a:t>In symbols,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≠ 0 and </a:t>
            </a:r>
            <a:r>
              <a:rPr lang="en-US" i="1" dirty="0">
                <a:solidFill>
                  <a:srgbClr val="000000"/>
                </a:solidFill>
              </a:rPr>
              <a:t>d </a:t>
            </a:r>
            <a:r>
              <a:rPr lang="en-US" dirty="0">
                <a:solidFill>
                  <a:srgbClr val="000000"/>
                </a:solidFill>
              </a:rPr>
              <a:t>≠ 0.</a:t>
            </a:r>
          </a:p>
        </p:txBody>
      </p:sp>
      <p:graphicFrame>
        <p:nvGraphicFramePr>
          <p:cNvPr id="186370" name="Object 2"/>
          <p:cNvGraphicFramePr>
            <a:graphicFrameLocks noChangeAspect="1"/>
          </p:cNvGraphicFramePr>
          <p:nvPr/>
        </p:nvGraphicFramePr>
        <p:xfrm>
          <a:off x="1955800" y="2971800"/>
          <a:ext cx="523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5232400" imgH="838200" progId="Equation.DSMT4">
                  <p:embed/>
                </p:oleObj>
              </mc:Choice>
              <mc:Fallback>
                <p:oleObj name="Equation" r:id="rId3" imgW="52324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971800"/>
                        <a:ext cx="523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the proportion                  is true or false.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9(6.5) = 13(4.5)</a:t>
            </a:r>
            <a:r>
              <a:rPr lang="en-US" dirty="0"/>
              <a:t>,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the proportion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/>
              <a:t>.</a:t>
            </a:r>
          </a:p>
        </p:txBody>
      </p:sp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5705607" y="1140177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244600" imgH="838200" progId="Equation.DSMT4">
                  <p:embed/>
                </p:oleObj>
              </mc:Choice>
              <mc:Fallback>
                <p:oleObj name="Equation" r:id="rId3" imgW="12446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607" y="1140177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 flipH="1" flipV="1">
            <a:off x="1676401" y="423051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18360" y="4010097"/>
            <a:ext cx="23774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product of extremes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0800000" flipH="1" flipV="1">
            <a:off x="5638800" y="499092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141720" y="4772097"/>
            <a:ext cx="20116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product of means 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914400" y="3082573"/>
          <a:ext cx="685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685800" imgH="850680" progId="Equation.DSMT4">
                  <p:embed/>
                </p:oleObj>
              </mc:Choice>
              <mc:Fallback>
                <p:oleObj name="Equation" r:id="rId5" imgW="68580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82573"/>
                        <a:ext cx="685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945444" y="4073878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647640" imgH="291960" progId="Equation.DSMT4">
                  <p:embed/>
                </p:oleObj>
              </mc:Choice>
              <mc:Fallback>
                <p:oleObj name="Equation" r:id="rId7" imgW="647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444" y="4073878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876800" y="2805288"/>
          <a:ext cx="685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685800" imgH="850680" progId="Equation.DSMT4">
                  <p:embed/>
                </p:oleObj>
              </mc:Choice>
              <mc:Fallback>
                <p:oleObj name="Equation" r:id="rId9" imgW="685800" imgH="850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805288"/>
                        <a:ext cx="685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927600" y="3800122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634680" imgH="291960" progId="Equation.DSMT4">
                  <p:embed/>
                </p:oleObj>
              </mc:Choice>
              <mc:Fallback>
                <p:oleObj name="Equation" r:id="rId11" imgW="6346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800122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28833" y="4240213"/>
          <a:ext cx="63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3" imgW="634680" imgH="495000" progId="Equation.DSMT4">
                  <p:embed/>
                </p:oleObj>
              </mc:Choice>
              <mc:Fallback>
                <p:oleObj name="Equation" r:id="rId13" imgW="63468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8833" y="4240213"/>
                        <a:ext cx="63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914900" y="485281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5" imgW="647640" imgH="291960" progId="Equation.DSMT4">
                  <p:embed/>
                </p:oleObj>
              </mc:Choice>
              <mc:Fallback>
                <p:oleObj name="Equation" r:id="rId15" imgW="647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485281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proportion               true or false? </a:t>
            </a:r>
          </a:p>
          <a:p>
            <a:r>
              <a:rPr lang="en-US" b="1" dirty="0"/>
              <a:t>Solution 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solidFill>
                  <a:srgbClr val="000099"/>
                </a:solidFill>
              </a:rPr>
              <a:t>5 ⋅ 10 = 50  </a:t>
            </a:r>
            <a:r>
              <a:rPr lang="en-US" dirty="0"/>
              <a:t>and  </a:t>
            </a:r>
            <a:r>
              <a:rPr lang="en-US" dirty="0">
                <a:solidFill>
                  <a:srgbClr val="000099"/>
                </a:solidFill>
              </a:rPr>
              <a:t>8 ⋅ 7 = 56 </a:t>
            </a:r>
          </a:p>
          <a:p>
            <a:pPr>
              <a:lnSpc>
                <a:spcPct val="150000"/>
              </a:lnSpc>
            </a:pPr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50 ≠ 56</a:t>
            </a:r>
            <a:r>
              <a:rPr lang="en-US" dirty="0"/>
              <a:t>, the proportion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. </a:t>
            </a: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3090333" y="1131711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990600" imgH="838200" progId="Equation.DSMT4">
                  <p:embed/>
                </p:oleObj>
              </mc:Choice>
              <mc:Fallback>
                <p:oleObj name="Equation" r:id="rId3" imgW="9906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333" y="1131711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377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Section 6.2</vt:lpstr>
      <vt:lpstr>Objectives</vt:lpstr>
      <vt:lpstr>Understanding Proportions </vt:lpstr>
      <vt:lpstr>Understanding Proportions </vt:lpstr>
      <vt:lpstr>Example 1</vt:lpstr>
      <vt:lpstr>Completion Example 2</vt:lpstr>
      <vt:lpstr>Identifying True Proportions</vt:lpstr>
      <vt:lpstr>Example 3</vt:lpstr>
      <vt:lpstr>Example 4</vt:lpstr>
      <vt:lpstr>Example 5</vt:lpstr>
      <vt:lpstr>Example 5 (cont.)</vt:lpstr>
      <vt:lpstr>Completion Example 6</vt:lpstr>
      <vt:lpstr>Completion Example 6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42</cp:revision>
  <dcterms:created xsi:type="dcterms:W3CDTF">2013-04-26T14:43:13Z</dcterms:created>
  <dcterms:modified xsi:type="dcterms:W3CDTF">2016-10-03T15:40:56Z</dcterms:modified>
</cp:coreProperties>
</file>