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F4A5B-AC60-45B0-9C68-4C3D583DDBAB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0B0F5-129B-4777-9D66-0768EDC44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3.bin"/><Relationship Id="rId21" Type="http://schemas.openxmlformats.org/officeDocument/2006/relationships/image" Target="../media/image38.w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oleObject" Target="../embeddings/oleObject42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5.wmf"/><Relationship Id="rId22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Problem Solving with 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Set up a proportion labeling the numerators and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/>
              <a:t>	denominators so that      inch corresponds to 	10 feet.</a:t>
            </a:r>
          </a:p>
        </p:txBody>
      </p:sp>
      <p:graphicFrame>
        <p:nvGraphicFramePr>
          <p:cNvPr id="241666" name="Object 2"/>
          <p:cNvGraphicFramePr>
            <a:graphicFrameLocks noChangeAspect="1"/>
          </p:cNvGraphicFramePr>
          <p:nvPr/>
        </p:nvGraphicFramePr>
        <p:xfrm>
          <a:off x="4241800" y="177517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75178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691" name="Object 3"/>
          <p:cNvGraphicFramePr>
            <a:graphicFrameLocks noChangeAspect="1"/>
          </p:cNvGraphicFramePr>
          <p:nvPr/>
        </p:nvGraphicFramePr>
        <p:xfrm>
          <a:off x="3225800" y="2971800"/>
          <a:ext cx="2692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2692400" imgH="1295400" progId="Equation.DSMT4">
                  <p:embed/>
                </p:oleObj>
              </mc:Choice>
              <mc:Fallback>
                <p:oleObj name="Equation" r:id="rId5" imgW="2692400" imgH="1295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971800"/>
                        <a:ext cx="2692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Solve the proportion</a:t>
            </a:r>
            <a:r>
              <a:rPr lang="en-US" b="1" dirty="0"/>
              <a:t> </a:t>
            </a:r>
            <a:endParaRPr lang="en-US" dirty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2426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494890"/>
              </p:ext>
            </p:extLst>
          </p:nvPr>
        </p:nvGraphicFramePr>
        <p:xfrm>
          <a:off x="4102453" y="1230489"/>
          <a:ext cx="1130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3" imgW="1130040" imgH="1282680" progId="Equation.DSMT4">
                  <p:embed/>
                </p:oleObj>
              </mc:Choice>
              <mc:Fallback>
                <p:oleObj name="Equation" r:id="rId3" imgW="1130040" imgH="12826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453" y="1230489"/>
                        <a:ext cx="1130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693" name="Object 5"/>
          <p:cNvGraphicFramePr>
            <a:graphicFrameLocks noChangeAspect="1"/>
          </p:cNvGraphicFramePr>
          <p:nvPr/>
        </p:nvGraphicFramePr>
        <p:xfrm>
          <a:off x="3783189" y="27432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5" imgW="1600200" imgH="838200" progId="Equation.DSMT4">
                  <p:embed/>
                </p:oleObj>
              </mc:Choice>
              <mc:Fallback>
                <p:oleObj name="Equation" r:id="rId5" imgW="16002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189" y="27432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3752850" y="3824287"/>
          <a:ext cx="13843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7" imgW="1384200" imgH="1676160" progId="Equation.DSMT4">
                  <p:embed/>
                </p:oleObj>
              </mc:Choice>
              <mc:Fallback>
                <p:oleObj name="Equation" r:id="rId7" imgW="1384200" imgH="1676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3824287"/>
                        <a:ext cx="13843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762375" y="3824287"/>
          <a:ext cx="31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9" imgW="317160" imgH="825480" progId="Equation.DSMT4">
                  <p:embed/>
                </p:oleObj>
              </mc:Choice>
              <mc:Fallback>
                <p:oleObj name="Equation" r:id="rId9" imgW="31716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5" y="3824287"/>
                        <a:ext cx="317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917950" y="4684712"/>
          <a:ext cx="31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11" imgW="317160" imgH="825480" progId="Equation.DSMT4">
                  <p:embed/>
                </p:oleObj>
              </mc:Choice>
              <mc:Fallback>
                <p:oleObj name="Equation" r:id="rId11" imgW="31716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4684712"/>
                        <a:ext cx="317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6 inches would represent </a:t>
            </a:r>
            <a:r>
              <a:rPr lang="en-US" dirty="0">
                <a:solidFill>
                  <a:srgbClr val="FF0000"/>
                </a:solidFill>
              </a:rPr>
              <a:t>120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168422" y="23876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1079280" imgH="355320" progId="Equation.DSMT4">
                  <p:embed/>
                </p:oleObj>
              </mc:Choice>
              <mc:Fallback>
                <p:oleObj name="Equation" r:id="rId3" imgW="10792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422" y="23876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164189" y="1416755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1333440" imgH="838080" progId="Equation.DSMT4">
                  <p:embed/>
                </p:oleObj>
              </mc:Choice>
              <mc:Fallback>
                <p:oleObj name="Equation" r:id="rId5" imgW="1333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189" y="1416755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recommended mixture of weed killer is </a:t>
            </a:r>
            <a:r>
              <a:rPr lang="en-US" dirty="0">
                <a:solidFill>
                  <a:srgbClr val="0000FF"/>
                </a:solidFill>
              </a:rPr>
              <a:t>3 capfuls </a:t>
            </a:r>
            <a:r>
              <a:rPr lang="en-US" dirty="0"/>
              <a:t>for </a:t>
            </a:r>
            <a:r>
              <a:rPr lang="en-US" dirty="0">
                <a:solidFill>
                  <a:srgbClr val="0000FF"/>
                </a:solidFill>
              </a:rPr>
              <a:t>2 gallons </a:t>
            </a:r>
            <a:r>
              <a:rPr lang="en-US" dirty="0"/>
              <a:t>of water. How many capfuls should be mixed with </a:t>
            </a:r>
            <a:r>
              <a:rPr lang="en-US" dirty="0">
                <a:solidFill>
                  <a:srgbClr val="0000FF"/>
                </a:solidFill>
              </a:rPr>
              <a:t>5 gallons </a:t>
            </a:r>
            <a:r>
              <a:rPr lang="en-US" dirty="0"/>
              <a:t>of water?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= unknown number of capfuls of weed killer.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4738" name="Object 2"/>
          <p:cNvGraphicFramePr>
            <a:graphicFrameLocks noChangeAspect="1"/>
          </p:cNvGraphicFramePr>
          <p:nvPr/>
        </p:nvGraphicFramePr>
        <p:xfrm>
          <a:off x="528638" y="1295400"/>
          <a:ext cx="41783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4178300" imgH="3086100" progId="Equation.DSMT4">
                  <p:embed/>
                </p:oleObj>
              </mc:Choice>
              <mc:Fallback>
                <p:oleObj name="Equation" r:id="rId3" imgW="4178300" imgH="30861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4178300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7" name="Object 11"/>
          <p:cNvGraphicFramePr>
            <a:graphicFrameLocks noChangeAspect="1"/>
          </p:cNvGraphicFramePr>
          <p:nvPr/>
        </p:nvGraphicFramePr>
        <p:xfrm>
          <a:off x="1524000" y="3479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317362" imgH="457002" progId="Equation.DSMT4">
                  <p:embed/>
                </p:oleObj>
              </mc:Choice>
              <mc:Fallback>
                <p:oleObj name="Equation" r:id="rId5" imgW="317362" imgH="457002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79800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r>
              <a:rPr lang="en-US" dirty="0"/>
              <a:t>___________ capfuls of weed killer should be mixed with 5 gallons of water.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18312" y="2425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8312" y="24257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0" name="Object 4"/>
          <p:cNvGraphicFramePr>
            <a:graphicFrameLocks noChangeAspect="1"/>
          </p:cNvGraphicFramePr>
          <p:nvPr/>
        </p:nvGraphicFramePr>
        <p:xfrm>
          <a:off x="3771900" y="23939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190417" imgH="291973" progId="Equation.DSMT4">
                  <p:embed/>
                </p:oleObj>
              </mc:Choice>
              <mc:Fallback>
                <p:oleObj name="Equation" r:id="rId9" imgW="190417" imgH="29197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393950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1" name="Object 5"/>
          <p:cNvGraphicFramePr>
            <a:graphicFrameLocks noChangeAspect="1"/>
          </p:cNvGraphicFramePr>
          <p:nvPr/>
        </p:nvGraphicFramePr>
        <p:xfrm>
          <a:off x="1587500" y="3022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0226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2" name="Object 6"/>
          <p:cNvGraphicFramePr>
            <a:graphicFrameLocks noChangeAspect="1"/>
          </p:cNvGraphicFramePr>
          <p:nvPr/>
        </p:nvGraphicFramePr>
        <p:xfrm>
          <a:off x="1587500" y="3543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3" imgW="190500" imgH="279400" progId="Equation.DSMT4">
                  <p:embed/>
                </p:oleObj>
              </mc:Choice>
              <mc:Fallback>
                <p:oleObj name="Equation" r:id="rId13" imgW="190500" imgH="2794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5433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3" name="Object 7"/>
          <p:cNvGraphicFramePr>
            <a:graphicFrameLocks noChangeAspect="1"/>
          </p:cNvGraphicFramePr>
          <p:nvPr/>
        </p:nvGraphicFramePr>
        <p:xfrm>
          <a:off x="3354388" y="3568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5" imgW="190500" imgH="279400" progId="Equation.DSMT4">
                  <p:embed/>
                </p:oleObj>
              </mc:Choice>
              <mc:Fallback>
                <p:oleObj name="Equation" r:id="rId15" imgW="190500" imgH="2794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35687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4" name="Object 8"/>
          <p:cNvGraphicFramePr>
            <a:graphicFrameLocks noChangeAspect="1"/>
          </p:cNvGraphicFramePr>
          <p:nvPr/>
        </p:nvGraphicFramePr>
        <p:xfrm>
          <a:off x="3276600" y="4027796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7" imgW="457200" imgH="292100" progId="Equation.DSMT4">
                  <p:embed/>
                </p:oleObj>
              </mc:Choice>
              <mc:Fallback>
                <p:oleObj name="Equation" r:id="rId17" imgW="457200" imgH="2921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27796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5" name="Object 9"/>
          <p:cNvGraphicFramePr>
            <a:graphicFrameLocks noChangeAspect="1"/>
          </p:cNvGraphicFramePr>
          <p:nvPr/>
        </p:nvGraphicFramePr>
        <p:xfrm>
          <a:off x="1752600" y="4910667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9" imgW="457200" imgH="292100" progId="Equation.DSMT4">
                  <p:embed/>
                </p:oleObj>
              </mc:Choice>
              <mc:Fallback>
                <p:oleObj name="Equation" r:id="rId19" imgW="457200" imgH="2921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10667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6" name="Object 10"/>
          <p:cNvGraphicFramePr>
            <a:graphicFrameLocks noChangeAspect="1"/>
          </p:cNvGraphicFramePr>
          <p:nvPr/>
        </p:nvGraphicFramePr>
        <p:xfrm>
          <a:off x="1524000" y="29337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33700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jelly manufacturer puts </a:t>
            </a:r>
            <a:r>
              <a:rPr lang="en-US" dirty="0">
                <a:solidFill>
                  <a:srgbClr val="0000FF"/>
                </a:solidFill>
              </a:rPr>
              <a:t>2.5 ounces </a:t>
            </a:r>
            <a:r>
              <a:rPr lang="en-US" dirty="0"/>
              <a:t>of sugar into every </a:t>
            </a:r>
            <a:r>
              <a:rPr lang="en-US" dirty="0">
                <a:solidFill>
                  <a:srgbClr val="0000FF"/>
                </a:solidFill>
              </a:rPr>
              <a:t>6-ounce</a:t>
            </a:r>
            <a:r>
              <a:rPr lang="en-US" dirty="0"/>
              <a:t> jar of jelly. How many ounces of jelly can be made with </a:t>
            </a:r>
            <a:r>
              <a:rPr lang="en-US" dirty="0">
                <a:solidFill>
                  <a:srgbClr val="0000FF"/>
                </a:solidFill>
              </a:rPr>
              <a:t>300 ounces </a:t>
            </a:r>
            <a:r>
              <a:rPr lang="en-US" dirty="0"/>
              <a:t>of sugar?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Let </a:t>
            </a:r>
            <a:r>
              <a:rPr lang="en-US" i="1" dirty="0"/>
              <a:t>A </a:t>
            </a:r>
            <a:r>
              <a:rPr lang="en-US" dirty="0"/>
              <a:t>= unknown amount of jelly.</a:t>
            </a:r>
            <a:r>
              <a:rPr lang="en-US" b="1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endParaRPr lang="en-US" dirty="0"/>
          </a:p>
          <a:p>
            <a:pPr marL="463550"/>
            <a:r>
              <a:rPr lang="en-US" dirty="0"/>
              <a:t>300 ounces of sugar will make _____________ ounces of jelly. </a:t>
            </a:r>
          </a:p>
        </p:txBody>
      </p:sp>
      <p:graphicFrame>
        <p:nvGraphicFramePr>
          <p:cNvPr id="245762" name="Object 2"/>
          <p:cNvGraphicFramePr>
            <a:graphicFrameLocks noChangeAspect="1"/>
          </p:cNvGraphicFramePr>
          <p:nvPr/>
        </p:nvGraphicFramePr>
        <p:xfrm>
          <a:off x="528638" y="1382889"/>
          <a:ext cx="5029200" cy="314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5029200" imgH="3149600" progId="Equation.DSMT4">
                  <p:embed/>
                </p:oleObj>
              </mc:Choice>
              <mc:Fallback>
                <p:oleObj name="Equation" r:id="rId3" imgW="5029200" imgH="31496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82889"/>
                        <a:ext cx="5029200" cy="314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3" name="Object 3"/>
          <p:cNvGraphicFramePr>
            <a:graphicFrameLocks noChangeAspect="1"/>
          </p:cNvGraphicFramePr>
          <p:nvPr/>
        </p:nvGraphicFramePr>
        <p:xfrm>
          <a:off x="1143000" y="2460801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457200" imgH="292100" progId="Equation.DSMT4">
                  <p:embed/>
                </p:oleObj>
              </mc:Choice>
              <mc:Fallback>
                <p:oleObj name="Equation" r:id="rId5" imgW="457200" imgH="2921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60801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4" name="Object 4"/>
          <p:cNvGraphicFramePr>
            <a:graphicFrameLocks noChangeAspect="1"/>
          </p:cNvGraphicFramePr>
          <p:nvPr/>
        </p:nvGraphicFramePr>
        <p:xfrm>
          <a:off x="2514600" y="2497005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253890" imgH="279279" progId="Equation.DSMT4">
                  <p:embed/>
                </p:oleObj>
              </mc:Choice>
              <mc:Fallback>
                <p:oleObj name="Equation" r:id="rId7" imgW="253890" imgH="279279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97005"/>
                        <a:ext cx="254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5" name="Object 5"/>
          <p:cNvGraphicFramePr>
            <a:graphicFrameLocks noChangeAspect="1"/>
          </p:cNvGraphicFramePr>
          <p:nvPr/>
        </p:nvGraphicFramePr>
        <p:xfrm>
          <a:off x="1939925" y="3070401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457200" imgH="292100" progId="Equation.DSMT4">
                  <p:embed/>
                </p:oleObj>
              </mc:Choice>
              <mc:Fallback>
                <p:oleObj name="Equation" r:id="rId9" imgW="457200" imgH="2921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070401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6" name="Object 6"/>
          <p:cNvGraphicFramePr>
            <a:graphicFrameLocks noChangeAspect="1"/>
          </p:cNvGraphicFramePr>
          <p:nvPr/>
        </p:nvGraphicFramePr>
        <p:xfrm>
          <a:off x="2247900" y="3554589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457200" imgH="292100" progId="Equation.DSMT4">
                  <p:embed/>
                </p:oleObj>
              </mc:Choice>
              <mc:Fallback>
                <p:oleObj name="Equation" r:id="rId11" imgW="457200" imgH="2921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554589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7" name="Object 7"/>
          <p:cNvGraphicFramePr>
            <a:graphicFrameLocks noChangeAspect="1"/>
          </p:cNvGraphicFramePr>
          <p:nvPr/>
        </p:nvGraphicFramePr>
        <p:xfrm>
          <a:off x="2819400" y="3083101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3" imgW="253890" imgH="279279" progId="Equation.DSMT4">
                  <p:embed/>
                </p:oleObj>
              </mc:Choice>
              <mc:Fallback>
                <p:oleObj name="Equation" r:id="rId13" imgW="253890" imgH="279279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83101"/>
                        <a:ext cx="254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8" name="Object 8"/>
          <p:cNvGraphicFramePr>
            <a:graphicFrameLocks noChangeAspect="1"/>
          </p:cNvGraphicFramePr>
          <p:nvPr/>
        </p:nvGraphicFramePr>
        <p:xfrm>
          <a:off x="4280848" y="3568545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5" imgW="457200" imgH="292100" progId="Equation.DSMT4">
                  <p:embed/>
                </p:oleObj>
              </mc:Choice>
              <mc:Fallback>
                <p:oleObj name="Equation" r:id="rId15" imgW="457200" imgH="2921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3568545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9" name="Object 9"/>
          <p:cNvGraphicFramePr>
            <a:graphicFrameLocks noChangeAspect="1"/>
          </p:cNvGraphicFramePr>
          <p:nvPr/>
        </p:nvGraphicFramePr>
        <p:xfrm>
          <a:off x="4191000" y="4172457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7" imgW="558558" imgH="291973" progId="Equation.DSMT4">
                  <p:embed/>
                </p:oleObj>
              </mc:Choice>
              <mc:Fallback>
                <p:oleObj name="Equation" r:id="rId17" imgW="558558" imgH="291973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172457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0" name="Object 10"/>
          <p:cNvGraphicFramePr>
            <a:graphicFrameLocks noChangeAspect="1"/>
          </p:cNvGraphicFramePr>
          <p:nvPr/>
        </p:nvGraphicFramePr>
        <p:xfrm>
          <a:off x="6172200" y="4953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9" imgW="558558" imgH="291973" progId="Equation.DSMT4">
                  <p:embed/>
                </p:oleObj>
              </mc:Choice>
              <mc:Fallback>
                <p:oleObj name="Equation" r:id="rId19" imgW="558558" imgH="291973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9530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1" name="Object 11"/>
          <p:cNvGraphicFramePr>
            <a:graphicFrameLocks noChangeAspect="1"/>
          </p:cNvGraphicFramePr>
          <p:nvPr/>
        </p:nvGraphicFramePr>
        <p:xfrm>
          <a:off x="1905000" y="2981501"/>
          <a:ext cx="482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20" imgW="482600" imgH="457200" progId="Equation.DSMT4">
                  <p:embed/>
                </p:oleObj>
              </mc:Choice>
              <mc:Fallback>
                <p:oleObj name="Equation" r:id="rId20" imgW="482600" imgH="4572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81501"/>
                        <a:ext cx="482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2" name="Object 12"/>
          <p:cNvGraphicFramePr>
            <a:graphicFrameLocks noChangeAspect="1"/>
          </p:cNvGraphicFramePr>
          <p:nvPr/>
        </p:nvGraphicFramePr>
        <p:xfrm>
          <a:off x="2184400" y="3487605"/>
          <a:ext cx="482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22" imgW="482600" imgH="457200" progId="Equation.DSMT4">
                  <p:embed/>
                </p:oleObj>
              </mc:Choice>
              <mc:Fallback>
                <p:oleObj name="Equation" r:id="rId22" imgW="482600" imgH="4572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487605"/>
                        <a:ext cx="482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proportion. 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2 ounces : 40 grams ::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ounces : 100 grams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246786" name="Object 2"/>
          <p:cNvGraphicFramePr>
            <a:graphicFrameLocks noChangeAspect="1"/>
          </p:cNvGraphicFramePr>
          <p:nvPr/>
        </p:nvGraphicFramePr>
        <p:xfrm>
          <a:off x="3619500" y="3852746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1905000" imgH="292100" progId="Equation.DSMT4">
                  <p:embed/>
                </p:oleObj>
              </mc:Choice>
              <mc:Fallback>
                <p:oleObj name="Equation" r:id="rId3" imgW="19050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852746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9"/>
          <p:cNvGrpSpPr/>
          <p:nvPr/>
        </p:nvGrpSpPr>
        <p:grpSpPr>
          <a:xfrm>
            <a:off x="4114006" y="3382846"/>
            <a:ext cx="640080" cy="457200"/>
            <a:chOff x="1751806" y="5334000"/>
            <a:chExt cx="2362994" cy="610394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52600" y="5334000"/>
              <a:ext cx="2362200" cy="158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447800" y="5638800"/>
              <a:ext cx="6096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3809206" y="5638006"/>
              <a:ext cx="6096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3962400" y="2971800"/>
            <a:ext cx="914400" cy="403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means </a:t>
            </a:r>
          </a:p>
        </p:txBody>
      </p:sp>
      <p:grpSp>
        <p:nvGrpSpPr>
          <p:cNvPr id="5" name="Group 11"/>
          <p:cNvGrpSpPr/>
          <p:nvPr/>
        </p:nvGrpSpPr>
        <p:grpSpPr>
          <a:xfrm flipH="1" flipV="1">
            <a:off x="3703320" y="4221046"/>
            <a:ext cx="1554480" cy="457200"/>
            <a:chOff x="1751806" y="5334000"/>
            <a:chExt cx="2362994" cy="610394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752600" y="5334000"/>
              <a:ext cx="2362200" cy="158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447800" y="5638800"/>
              <a:ext cx="6096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809206" y="5638006"/>
              <a:ext cx="6096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3875736" y="4678246"/>
            <a:ext cx="11887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extremes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solution is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5 ounces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35538" y="137160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1892160" imgH="291960" progId="Equation.DSMT4">
                  <p:embed/>
                </p:oleObj>
              </mc:Choice>
              <mc:Fallback>
                <p:oleObj name="Equation" r:id="rId3" imgW="1892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538" y="1371600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807883" y="1887714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1701720" imgH="838080" progId="Equation.DSMT4">
                  <p:embed/>
                </p:oleObj>
              </mc:Choice>
              <mc:Fallback>
                <p:oleObj name="Equation" r:id="rId5" imgW="1701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7883" y="1887714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198761" y="289983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761" y="289983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776611" y="1828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611" y="1828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974167" y="233749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4167" y="233749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Solve the following problems using proportions. </a:t>
            </a:r>
          </a:p>
          <a:p>
            <a:pPr marL="463550" indent="-46355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If a cat normally catches 3 mice in a day, how many would you expect it to catch in a week? </a:t>
            </a:r>
          </a:p>
          <a:p>
            <a:pPr marL="463550" indent="-46355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1 inch represents 35 miles on a map, how many miles do 4.4 inches represent? </a:t>
            </a:r>
          </a:p>
          <a:p>
            <a:pPr marL="463550" indent="-46355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A baseball player gets 22 hits in 4 weeks. How many hits would you expect him to get in 6 weeks? </a:t>
            </a:r>
          </a:p>
          <a:p>
            <a:pPr marL="463550" indent="-46355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You can buy 3 onions for $2.89 at the grocery store. What would be the cost of 9 onions?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the type of problem that can be solved by using a proportion.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how to identify the unknown quantity in a problem.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set up a proportion with an unknown term in one of the appropriate patterns that will lead to a solution of the problem.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05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5.</a:t>
            </a:r>
            <a:r>
              <a:rPr lang="en-US" dirty="0">
                <a:solidFill>
                  <a:srgbClr val="000000"/>
                </a:solidFill>
              </a:rPr>
              <a:t>	If an airplane flies 2120 miles in 4 hours, how far will it fly in five hours?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</a:t>
            </a:r>
            <a:r>
              <a:rPr lang="en-US" dirty="0">
                <a:solidFill>
                  <a:srgbClr val="FF0000"/>
                </a:solidFill>
              </a:rPr>
              <a:t>	21 mice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dirty="0">
                <a:solidFill>
                  <a:srgbClr val="FF0000"/>
                </a:solidFill>
              </a:rPr>
              <a:t>	154 miles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dirty="0">
                <a:solidFill>
                  <a:srgbClr val="FF0000"/>
                </a:solidFill>
              </a:rPr>
              <a:t>	33 hits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4.</a:t>
            </a:r>
            <a:r>
              <a:rPr lang="en-US" dirty="0">
                <a:solidFill>
                  <a:srgbClr val="FF0000"/>
                </a:solidFill>
              </a:rPr>
              <a:t>	$8.67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5.</a:t>
            </a:r>
            <a:r>
              <a:rPr lang="en-US" dirty="0">
                <a:solidFill>
                  <a:srgbClr val="FF0000"/>
                </a:solidFill>
              </a:rPr>
              <a:t>	2650 miles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Solve a Word Problem Using Proportions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Identify the unknown quantity and use a variable to represent this quantity.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Set up a proportion in which the units are compared as in Pattern A or Pattern B shown on the next slide.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	Suppose that a motorcycle will travel 352 miles on 11 gallons of gas. How far would you expect it to travel on 15 gallons of gas?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	(Let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 the unknown number of miles.)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>
              <a:spcBef>
                <a:spcPts val="0"/>
              </a:spcBef>
              <a:tabLst>
                <a:tab pos="18288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Word Problem Using Proportions (cont.)</a:t>
            </a:r>
          </a:p>
          <a:p>
            <a:pPr>
              <a:spcBef>
                <a:spcPts val="0"/>
              </a:spcBef>
              <a:tabLst>
                <a:tab pos="1828800" algn="l"/>
              </a:tabLst>
            </a:pPr>
            <a:r>
              <a:rPr lang="en-US" b="1" dirty="0">
                <a:solidFill>
                  <a:srgbClr val="000000"/>
                </a:solidFill>
              </a:rPr>
              <a:t>Pattern A</a:t>
            </a:r>
            <a:r>
              <a:rPr lang="en-US" dirty="0">
                <a:solidFill>
                  <a:srgbClr val="000000"/>
                </a:solidFill>
              </a:rPr>
              <a:t>	Each ratio has different units, but they are 	in the same order. For example,</a:t>
            </a:r>
          </a:p>
          <a:p>
            <a:pPr>
              <a:spcBef>
                <a:spcPts val="0"/>
              </a:spcBef>
              <a:tabLst>
                <a:tab pos="1828800" algn="l"/>
              </a:tabLst>
            </a:pPr>
            <a:endParaRPr lang="en-US" sz="3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tabLst>
                <a:tab pos="1828800" algn="l"/>
              </a:tabLst>
            </a:pPr>
            <a:endParaRPr lang="en-US" sz="3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tabLst>
                <a:tab pos="1828800" algn="l"/>
              </a:tabLst>
            </a:pPr>
            <a:r>
              <a:rPr lang="en-US" b="1" dirty="0">
                <a:solidFill>
                  <a:srgbClr val="000000"/>
                </a:solidFill>
              </a:rPr>
              <a:t>Pattern B</a:t>
            </a:r>
            <a:r>
              <a:rPr lang="en-US" dirty="0">
                <a:solidFill>
                  <a:srgbClr val="000000"/>
                </a:solidFill>
              </a:rPr>
              <a:t>	Each ratio has the same units, the 	numerators correspond, and the 	denominators correspond. For example,  </a:t>
            </a:r>
          </a:p>
        </p:txBody>
      </p:sp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3403600" y="2613378"/>
          <a:ext cx="345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454200" imgH="901440" progId="Equation.DSMT4">
                  <p:embed/>
                </p:oleObj>
              </mc:Choice>
              <mc:Fallback>
                <p:oleObj name="Equation" r:id="rId3" imgW="3454200" imgH="901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613378"/>
                        <a:ext cx="345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5" name="Object 3"/>
          <p:cNvGraphicFramePr>
            <a:graphicFrameLocks noChangeAspect="1"/>
          </p:cNvGraphicFramePr>
          <p:nvPr/>
        </p:nvGraphicFramePr>
        <p:xfrm>
          <a:off x="3365500" y="4876800"/>
          <a:ext cx="3416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3416040" imgH="901440" progId="Equation.DSMT4">
                  <p:embed/>
                </p:oleObj>
              </mc:Choice>
              <mc:Fallback>
                <p:oleObj name="Equation" r:id="rId5" imgW="3416040" imgH="9014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876800"/>
                        <a:ext cx="3416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>
              <a:tabLst>
                <a:tab pos="463550" algn="l"/>
                <a:tab pos="18288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Word Problem Using Proportions (cont.)</a:t>
            </a:r>
          </a:p>
          <a:p>
            <a:pPr>
              <a:tabLst>
                <a:tab pos="463550" algn="l"/>
                <a:tab pos="1828800" algn="l"/>
              </a:tabLst>
            </a:pPr>
            <a:r>
              <a:rPr lang="en-US" dirty="0">
                <a:solidFill>
                  <a:srgbClr val="000000"/>
                </a:solidFill>
              </a:rPr>
              <a:t>		(352 miles corresponds to 11 gallons, and 		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miles corresponds to 15 gallons.) </a:t>
            </a:r>
          </a:p>
          <a:p>
            <a:pPr>
              <a:tabLst>
                <a:tab pos="463550" algn="l"/>
                <a:tab pos="18288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Solve the proportion.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You drove your car </a:t>
            </a:r>
            <a:r>
              <a:rPr lang="en-US" dirty="0">
                <a:solidFill>
                  <a:srgbClr val="0000FF"/>
                </a:solidFill>
              </a:rPr>
              <a:t>500 miles </a:t>
            </a:r>
            <a:r>
              <a:rPr lang="en-US" dirty="0"/>
              <a:t>and used </a:t>
            </a:r>
            <a:r>
              <a:rPr lang="en-US" dirty="0">
                <a:solidFill>
                  <a:srgbClr val="0000FF"/>
                </a:solidFill>
              </a:rPr>
              <a:t>20 gallons </a:t>
            </a:r>
            <a:r>
              <a:rPr lang="en-US" dirty="0"/>
              <a:t>of gasoline. How many miles would you expect to drive on </a:t>
            </a:r>
            <a:r>
              <a:rPr lang="en-US" dirty="0">
                <a:solidFill>
                  <a:srgbClr val="0000FF"/>
                </a:solidFill>
              </a:rPr>
              <a:t>30 gallons </a:t>
            </a:r>
            <a:r>
              <a:rPr lang="en-US" dirty="0"/>
              <a:t>of gasoline?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represent the unknown number of miles.</a:t>
            </a:r>
            <a:r>
              <a:rPr lang="en-US" b="1" i="1" dirty="0"/>
              <a:t>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Set up a proportion using either Pattern A or 	Pattern B. </a:t>
            </a:r>
            <a:r>
              <a:rPr lang="en-US" b="1" dirty="0"/>
              <a:t>Label the numerators and denominators 	to be sure the units are in the same order. </a:t>
            </a:r>
          </a:p>
        </p:txBody>
      </p:sp>
      <p:graphicFrame>
        <p:nvGraphicFramePr>
          <p:cNvPr id="230402" name="Object 2"/>
          <p:cNvGraphicFramePr>
            <a:graphicFrameLocks noChangeAspect="1"/>
          </p:cNvGraphicFramePr>
          <p:nvPr/>
        </p:nvGraphicFramePr>
        <p:xfrm>
          <a:off x="914400" y="4854222"/>
          <a:ext cx="337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378200" imgH="901700" progId="Equation.DSMT4">
                  <p:embed/>
                </p:oleObj>
              </mc:Choice>
              <mc:Fallback>
                <p:oleObj name="Equation" r:id="rId3" imgW="3378200" imgH="901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54222"/>
                        <a:ext cx="337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343400" y="489570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Pattern A </a:t>
            </a:r>
            <a:r>
              <a:rPr lang="en-US" sz="2000" dirty="0">
                <a:solidFill>
                  <a:srgbClr val="008080"/>
                </a:solidFill>
              </a:rPr>
              <a:t>Each ratio has different units but the numerators are the same units and the denominators are the same units.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Solve the proportion.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dirty="0"/>
              <a:t>	You would expect to drive </a:t>
            </a:r>
            <a:r>
              <a:rPr lang="en-US" dirty="0">
                <a:solidFill>
                  <a:srgbClr val="FF0000"/>
                </a:solidFill>
              </a:rPr>
              <a:t>750 miles </a:t>
            </a:r>
            <a:r>
              <a:rPr lang="en-US" dirty="0"/>
              <a:t>on 30 gallons of 	gas.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949700" y="1848555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1848555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97438" y="2805288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2095200" imgH="291960" progId="Equation.DSMT4">
                  <p:embed/>
                </p:oleObj>
              </mc:Choice>
              <mc:Fallback>
                <p:oleObj name="Equation" r:id="rId5" imgW="2095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438" y="2805288"/>
                        <a:ext cx="209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476272" y="3316288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2145960" imgH="838080" progId="Equation.DSMT4">
                  <p:embed/>
                </p:oleObj>
              </mc:Choice>
              <mc:Fallback>
                <p:oleObj name="Equation" r:id="rId7" imgW="2145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272" y="3316288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977922" y="4333522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922" y="4333522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879623" y="3276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623" y="3276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066242" y="37761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6242" y="37761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 </a:t>
            </a:r>
            <a:r>
              <a:rPr lang="en-US" i="1" dirty="0"/>
              <a:t>Any </a:t>
            </a:r>
            <a:r>
              <a:rPr lang="en-US" dirty="0"/>
              <a:t>of the following proportions yield the same answer.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2396067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Pattern A </a:t>
            </a:r>
            <a:r>
              <a:rPr lang="en-US" sz="2000" dirty="0">
                <a:solidFill>
                  <a:srgbClr val="008080"/>
                </a:solidFill>
              </a:rPr>
              <a:t>Each ratio has different units but the numerators are the same units and the denominators are the same units. </a:t>
            </a:r>
          </a:p>
          <a:p>
            <a:pPr>
              <a:spcBef>
                <a:spcPts val="1800"/>
              </a:spcBef>
            </a:pPr>
            <a:r>
              <a:rPr lang="en-US" sz="2000" b="1" dirty="0">
                <a:solidFill>
                  <a:srgbClr val="008080"/>
                </a:solidFill>
              </a:rPr>
              <a:t>Pattern B </a:t>
            </a:r>
            <a:r>
              <a:rPr lang="en-US" sz="2000" dirty="0">
                <a:solidFill>
                  <a:srgbClr val="008080"/>
                </a:solidFill>
              </a:rPr>
              <a:t>Each ratio has the same units, numerators correspond, and denominators correspond.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b="1" dirty="0">
                <a:solidFill>
                  <a:srgbClr val="008080"/>
                </a:solidFill>
              </a:rPr>
              <a:t>Pattern B </a:t>
            </a:r>
            <a:r>
              <a:rPr lang="en-US" sz="2000" dirty="0">
                <a:solidFill>
                  <a:srgbClr val="008080"/>
                </a:solidFill>
              </a:rPr>
              <a:t>Each ratio has the same units, numerators correspond, and denominators correspond.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94266" y="2328333"/>
          <a:ext cx="341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3416040" imgH="838080" progId="Equation.DSMT4">
                  <p:embed/>
                </p:oleObj>
              </mc:Choice>
              <mc:Fallback>
                <p:oleObj name="Equation" r:id="rId3" imgW="3416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66" y="2328333"/>
                        <a:ext cx="341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42245" y="3440289"/>
          <a:ext cx="335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3352680" imgH="901440" progId="Equation.DSMT4">
                  <p:embed/>
                </p:oleObj>
              </mc:Choice>
              <mc:Fallback>
                <p:oleObj name="Equation" r:id="rId5" imgW="33526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245" y="3440289"/>
                        <a:ext cx="335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50711" y="4618567"/>
          <a:ext cx="335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3352680" imgH="901440" progId="Equation.DSMT4">
                  <p:embed/>
                </p:oleObj>
              </mc:Choice>
              <mc:Fallback>
                <p:oleObj name="Equation" r:id="rId7" imgW="3352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11" y="4618567"/>
                        <a:ext cx="335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An architect draws the plans for a building using a scale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/>
              <a:t>of      </a:t>
            </a:r>
            <a:r>
              <a:rPr lang="en-US" dirty="0">
                <a:solidFill>
                  <a:srgbClr val="0000FF"/>
                </a:solidFill>
              </a:rPr>
              <a:t>inch</a:t>
            </a:r>
            <a:r>
              <a:rPr lang="en-US" dirty="0"/>
              <a:t> to represent </a:t>
            </a:r>
            <a:r>
              <a:rPr lang="en-US" dirty="0">
                <a:solidFill>
                  <a:srgbClr val="0000FF"/>
                </a:solidFill>
              </a:rPr>
              <a:t>10 feet</a:t>
            </a:r>
            <a:r>
              <a:rPr lang="en-US" dirty="0"/>
              <a:t>. How many feet would   6 inches represent?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Let </a:t>
            </a:r>
            <a:r>
              <a:rPr lang="en-US" i="1" dirty="0"/>
              <a:t>y</a:t>
            </a:r>
            <a:r>
              <a:rPr lang="en-US" dirty="0"/>
              <a:t> represent the unknown number of feet. </a:t>
            </a:r>
          </a:p>
        </p:txBody>
      </p:sp>
      <p:graphicFrame>
        <p:nvGraphicFramePr>
          <p:cNvPr id="241666" name="Object 2"/>
          <p:cNvGraphicFramePr>
            <a:graphicFrameLocks noChangeAspect="1"/>
          </p:cNvGraphicFramePr>
          <p:nvPr/>
        </p:nvGraphicFramePr>
        <p:xfrm>
          <a:off x="953911" y="1786467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911" y="1786467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449</Words>
  <Application>Microsoft Office PowerPoint</Application>
  <PresentationFormat>On-screen Show (4:3)</PresentationFormat>
  <Paragraphs>110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6.4</vt:lpstr>
      <vt:lpstr>Objectives</vt:lpstr>
      <vt:lpstr>When to Use Proportions </vt:lpstr>
      <vt:lpstr>When to Use Proportions </vt:lpstr>
      <vt:lpstr>When to Use Proportions </vt:lpstr>
      <vt:lpstr>Example 1</vt:lpstr>
      <vt:lpstr>Example 1 (cont.)</vt:lpstr>
      <vt:lpstr>Example 1 (cont.)</vt:lpstr>
      <vt:lpstr>Example 2</vt:lpstr>
      <vt:lpstr>Example 2 (cont.)</vt:lpstr>
      <vt:lpstr>Example 2 (cont.)</vt:lpstr>
      <vt:lpstr>Example 2 (cont.)</vt:lpstr>
      <vt:lpstr>Completion Example 3</vt:lpstr>
      <vt:lpstr>Completion Example 3 (cont.)</vt:lpstr>
      <vt:lpstr>Completion Example 4</vt:lpstr>
      <vt:lpstr>Completion Example 4 (cont.)</vt:lpstr>
      <vt:lpstr>Example 5</vt:lpstr>
      <vt:lpstr>Example 5 (cont.)</vt:lpstr>
      <vt:lpstr>Practice Problems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49</cp:revision>
  <dcterms:created xsi:type="dcterms:W3CDTF">2013-04-26T14:43:13Z</dcterms:created>
  <dcterms:modified xsi:type="dcterms:W3CDTF">2016-10-03T15:42:54Z</dcterms:modified>
</cp:coreProperties>
</file>