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0"/>
  </p:notesMasterIdLst>
  <p:handoutMasterIdLst>
    <p:handoutMasterId r:id="rId41"/>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Lst>
  <p:sldSz cx="9144000" cy="6858000" type="screen4x3"/>
  <p:notesSz cx="6858000" cy="9144000"/>
  <p:embeddedFontLst>
    <p:embeddedFont>
      <p:font typeface="Calibri" panose="020F0502020204030204" pitchFamily="34" charset="0"/>
      <p:regular r:id="rId42"/>
      <p:bold r:id="rId43"/>
      <p:italic r:id="rId44"/>
      <p:boldItalic r:id="rId4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FFFFCC"/>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1" autoAdjust="0"/>
    <p:restoredTop sz="94707" autoAdjust="0"/>
  </p:normalViewPr>
  <p:slideViewPr>
    <p:cSldViewPr>
      <p:cViewPr varScale="1">
        <p:scale>
          <a:sx n="73" d="100"/>
          <a:sy n="73" d="100"/>
        </p:scale>
        <p:origin x="522" y="78"/>
      </p:cViewPr>
      <p:guideLst>
        <p:guide orient="horz" pos="2160"/>
        <p:guide pos="2880"/>
      </p:guideLst>
    </p:cSldViewPr>
  </p:slideViewPr>
  <p:outlineViewPr>
    <p:cViewPr>
      <p:scale>
        <a:sx n="33" d="100"/>
        <a:sy n="33" d="100"/>
      </p:scale>
      <p:origin x="0" y="11586"/>
    </p:cViewPr>
  </p:outlin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1.fntdata"/><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2.fntdata"/><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53.wmf"/><Relationship Id="rId1" Type="http://schemas.openxmlformats.org/officeDocument/2006/relationships/image" Target="../media/image5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15.wmf"/><Relationship Id="rId7" Type="http://schemas.openxmlformats.org/officeDocument/2006/relationships/image" Target="../media/image19.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4" Type="http://schemas.openxmlformats.org/officeDocument/2006/relationships/image" Target="../media/image25.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image" Target="../media/image3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45.wmf"/><Relationship Id="rId1" Type="http://schemas.openxmlformats.org/officeDocument/2006/relationships/image" Target="../media/image4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5670325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E844B8-4BFB-4DD4-AEF7-566A5E6342A0}" type="datetimeFigureOut">
              <a:rPr lang="en-US" smtClean="0"/>
              <a:pPr/>
              <a:t>10/3/2016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9C6C52-0127-45F7-BA80-B4433C381397}" type="slidenum">
              <a:rPr lang="en-US" smtClean="0"/>
              <a:pPr/>
              <a:t>‹#›</a:t>
            </a:fld>
            <a:endParaRPr lang="en-US" dirty="0"/>
          </a:p>
        </p:txBody>
      </p:sp>
    </p:spTree>
    <p:extLst>
      <p:ext uri="{BB962C8B-B14F-4D97-AF65-F5344CB8AC3E}">
        <p14:creationId xmlns:p14="http://schemas.microsoft.com/office/powerpoint/2010/main" val="29380485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oleObject" Target="../embeddings/oleObject3.bin"/><Relationship Id="rId7"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0.wmf"/><Relationship Id="rId5" Type="http://schemas.openxmlformats.org/officeDocument/2006/relationships/oleObject" Target="../embeddings/oleObject4.bin"/><Relationship Id="rId4" Type="http://schemas.openxmlformats.org/officeDocument/2006/relationships/image" Target="../media/image9.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7.bin"/><Relationship Id="rId13" Type="http://schemas.openxmlformats.org/officeDocument/2006/relationships/image" Target="../media/image17.wmf"/><Relationship Id="rId18" Type="http://schemas.openxmlformats.org/officeDocument/2006/relationships/oleObject" Target="../embeddings/oleObject12.bin"/><Relationship Id="rId3" Type="http://schemas.openxmlformats.org/officeDocument/2006/relationships/image" Target="../media/image21.png"/><Relationship Id="rId7" Type="http://schemas.openxmlformats.org/officeDocument/2006/relationships/image" Target="../media/image14.wmf"/><Relationship Id="rId12" Type="http://schemas.openxmlformats.org/officeDocument/2006/relationships/oleObject" Target="../embeddings/oleObject9.bin"/><Relationship Id="rId17" Type="http://schemas.openxmlformats.org/officeDocument/2006/relationships/image" Target="../media/image19.wmf"/><Relationship Id="rId2" Type="http://schemas.openxmlformats.org/officeDocument/2006/relationships/slideLayout" Target="../slideLayouts/slideLayout2.xml"/><Relationship Id="rId16" Type="http://schemas.openxmlformats.org/officeDocument/2006/relationships/oleObject" Target="../embeddings/oleObject11.bin"/><Relationship Id="rId1" Type="http://schemas.openxmlformats.org/officeDocument/2006/relationships/vmlDrawing" Target="../drawings/vmlDrawing3.vml"/><Relationship Id="rId6" Type="http://schemas.openxmlformats.org/officeDocument/2006/relationships/oleObject" Target="../embeddings/oleObject6.bin"/><Relationship Id="rId11" Type="http://schemas.openxmlformats.org/officeDocument/2006/relationships/image" Target="../media/image16.wmf"/><Relationship Id="rId5" Type="http://schemas.openxmlformats.org/officeDocument/2006/relationships/image" Target="../media/image13.wmf"/><Relationship Id="rId15" Type="http://schemas.openxmlformats.org/officeDocument/2006/relationships/image" Target="../media/image18.wmf"/><Relationship Id="rId10" Type="http://schemas.openxmlformats.org/officeDocument/2006/relationships/oleObject" Target="../embeddings/oleObject8.bin"/><Relationship Id="rId19" Type="http://schemas.openxmlformats.org/officeDocument/2006/relationships/image" Target="../media/image20.wmf"/><Relationship Id="rId4" Type="http://schemas.openxmlformats.org/officeDocument/2006/relationships/oleObject" Target="../embeddings/oleObject5.bin"/><Relationship Id="rId9" Type="http://schemas.openxmlformats.org/officeDocument/2006/relationships/image" Target="../media/image15.wmf"/><Relationship Id="rId14" Type="http://schemas.openxmlformats.org/officeDocument/2006/relationships/oleObject" Target="../embeddings/oleObject10.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15.bin"/><Relationship Id="rId3" Type="http://schemas.openxmlformats.org/officeDocument/2006/relationships/oleObject" Target="../embeddings/oleObject13.bin"/><Relationship Id="rId7"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4.bin"/><Relationship Id="rId11" Type="http://schemas.openxmlformats.org/officeDocument/2006/relationships/image" Target="../media/image25.wmf"/><Relationship Id="rId5" Type="http://schemas.openxmlformats.org/officeDocument/2006/relationships/image" Target="../media/image21.png"/><Relationship Id="rId10" Type="http://schemas.openxmlformats.org/officeDocument/2006/relationships/oleObject" Target="../embeddings/oleObject16.bin"/><Relationship Id="rId4" Type="http://schemas.openxmlformats.org/officeDocument/2006/relationships/image" Target="../media/image22.wmf"/><Relationship Id="rId9" Type="http://schemas.openxmlformats.org/officeDocument/2006/relationships/image" Target="../media/image24.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27.wmf"/><Relationship Id="rId4" Type="http://schemas.openxmlformats.org/officeDocument/2006/relationships/oleObject" Target="../embeddings/oleObject17.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9.wmf"/></Relationships>
</file>

<file path=ppt/slides/_rels/slide19.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40.wmf"/><Relationship Id="rId5" Type="http://schemas.openxmlformats.org/officeDocument/2006/relationships/oleObject" Target="../embeddings/oleObject20.bin"/><Relationship Id="rId4" Type="http://schemas.openxmlformats.org/officeDocument/2006/relationships/image" Target="../media/image39.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41.wmf"/></Relationships>
</file>

<file path=ppt/slides/_rels/slide31.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5.wmf"/><Relationship Id="rId5" Type="http://schemas.openxmlformats.org/officeDocument/2006/relationships/oleObject" Target="../embeddings/oleObject23.bin"/><Relationship Id="rId4" Type="http://schemas.openxmlformats.org/officeDocument/2006/relationships/image" Target="../media/image44.wmf"/></Relationships>
</file>

<file path=ppt/slides/_rels/slide36.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29.bin"/><Relationship Id="rId3" Type="http://schemas.openxmlformats.org/officeDocument/2006/relationships/oleObject" Target="../embeddings/oleObject24.bin"/><Relationship Id="rId7" Type="http://schemas.openxmlformats.org/officeDocument/2006/relationships/oleObject" Target="../embeddings/oleObject26.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7.wmf"/><Relationship Id="rId11" Type="http://schemas.openxmlformats.org/officeDocument/2006/relationships/oleObject" Target="../embeddings/oleObject28.bin"/><Relationship Id="rId5" Type="http://schemas.openxmlformats.org/officeDocument/2006/relationships/oleObject" Target="../embeddings/oleObject25.bin"/><Relationship Id="rId15" Type="http://schemas.openxmlformats.org/officeDocument/2006/relationships/oleObject" Target="../embeddings/oleObject30.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27.bin"/><Relationship Id="rId14" Type="http://schemas.openxmlformats.org/officeDocument/2006/relationships/image" Target="../media/image51.w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3.wmf"/><Relationship Id="rId5" Type="http://schemas.openxmlformats.org/officeDocument/2006/relationships/oleObject" Target="../embeddings/oleObject32.bin"/><Relationship Id="rId4" Type="http://schemas.openxmlformats.org/officeDocument/2006/relationships/image" Target="../media/image52.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oleObject" Target="../embeddings/oleObject1.bin"/><Relationship Id="rId7"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wmf"/><Relationship Id="rId5" Type="http://schemas.openxmlformats.org/officeDocument/2006/relationships/oleObject" Target="../embeddings/oleObject2.bin"/><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6.5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Geometry: Angles and Triangles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Classifying Angles</a:t>
            </a:r>
          </a:p>
        </p:txBody>
      </p:sp>
      <p:sp>
        <p:nvSpPr>
          <p:cNvPr id="3" name="Content Placeholder 2"/>
          <p:cNvSpPr>
            <a:spLocks noGrp="1"/>
          </p:cNvSpPr>
          <p:nvPr>
            <p:ph idx="1"/>
          </p:nvPr>
        </p:nvSpPr>
        <p:spPr>
          <a:solidFill>
            <a:srgbClr val="FFFFCC"/>
          </a:solidFill>
          <a:ln w="28575">
            <a:solidFill>
              <a:srgbClr val="000000"/>
            </a:solidFill>
          </a:ln>
        </p:spPr>
        <p:txBody>
          <a:bodyPr>
            <a:noAutofit/>
          </a:bodyPr>
          <a:lstStyle/>
          <a:p>
            <a:pPr algn="ctr">
              <a:spcBef>
                <a:spcPts val="0"/>
              </a:spcBef>
            </a:pPr>
            <a:r>
              <a:rPr lang="en-US" b="1" dirty="0">
                <a:solidFill>
                  <a:srgbClr val="000000"/>
                </a:solidFill>
              </a:rPr>
              <a:t>Angles Classified by Measure (cont.)</a:t>
            </a:r>
          </a:p>
          <a:p>
            <a:pPr>
              <a:spcBef>
                <a:spcPts val="0"/>
              </a:spcBef>
              <a:tabLst>
                <a:tab pos="2224088" algn="l"/>
                <a:tab pos="5486400" algn="l"/>
              </a:tabLst>
            </a:pPr>
            <a:r>
              <a:rPr lang="en-US" b="1" dirty="0">
                <a:solidFill>
                  <a:srgbClr val="000000"/>
                </a:solidFill>
              </a:rPr>
              <a:t>  Name	  Measure 	Illustration</a:t>
            </a:r>
            <a:endParaRPr lang="en-US" dirty="0">
              <a:solidFill>
                <a:srgbClr val="000000"/>
              </a:solidFill>
            </a:endParaRPr>
          </a:p>
        </p:txBody>
      </p:sp>
      <p:graphicFrame>
        <p:nvGraphicFramePr>
          <p:cNvPr id="358404" name="Object 4"/>
          <p:cNvGraphicFramePr>
            <a:graphicFrameLocks noChangeAspect="1"/>
          </p:cNvGraphicFramePr>
          <p:nvPr>
            <p:extLst>
              <p:ext uri="{D42A27DB-BD31-4B8C-83A1-F6EECF244321}">
                <p14:modId xmlns:p14="http://schemas.microsoft.com/office/powerpoint/2010/main" val="1503822274"/>
              </p:ext>
            </p:extLst>
          </p:nvPr>
        </p:nvGraphicFramePr>
        <p:xfrm>
          <a:off x="2438400" y="2326944"/>
          <a:ext cx="2578100" cy="317500"/>
        </p:xfrm>
        <a:graphic>
          <a:graphicData uri="http://schemas.openxmlformats.org/presentationml/2006/ole">
            <mc:AlternateContent xmlns:mc="http://schemas.openxmlformats.org/markup-compatibility/2006">
              <mc:Choice xmlns:v="urn:schemas-microsoft-com:vml" Requires="v">
                <p:oleObj spid="_x0000_s2054" name="Equation" r:id="rId3" imgW="2578100" imgH="317500" progId="Equation.DSMT4">
                  <p:embed/>
                </p:oleObj>
              </mc:Choice>
              <mc:Fallback>
                <p:oleObj name="Equation" r:id="rId3" imgW="2578100" imgH="31750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2326944"/>
                        <a:ext cx="25781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05" name="Object 5"/>
          <p:cNvGraphicFramePr>
            <a:graphicFrameLocks noChangeAspect="1"/>
          </p:cNvGraphicFramePr>
          <p:nvPr/>
        </p:nvGraphicFramePr>
        <p:xfrm>
          <a:off x="2438400" y="4126719"/>
          <a:ext cx="1765300" cy="317500"/>
        </p:xfrm>
        <a:graphic>
          <a:graphicData uri="http://schemas.openxmlformats.org/presentationml/2006/ole">
            <mc:AlternateContent xmlns:mc="http://schemas.openxmlformats.org/markup-compatibility/2006">
              <mc:Choice xmlns:v="urn:schemas-microsoft-com:vml" Requires="v">
                <p:oleObj spid="_x0000_s2055" name="Equation" r:id="rId5" imgW="1764534" imgH="317362" progId="Equation.DSMT4">
                  <p:embed/>
                </p:oleObj>
              </mc:Choice>
              <mc:Fallback>
                <p:oleObj name="Equation" r:id="rId5" imgW="1764534" imgH="317362"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4126719"/>
                        <a:ext cx="1765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358406" name="Picture 6" descr="E:\Book work\BAM PPT\BAM_Chapter_6\4.png"/>
          <p:cNvPicPr>
            <a:picLocks noChangeAspect="1" noChangeArrowheads="1"/>
          </p:cNvPicPr>
          <p:nvPr/>
        </p:nvPicPr>
        <p:blipFill>
          <a:blip r:embed="rId7" cstate="print"/>
          <a:srcRect/>
          <a:stretch>
            <a:fillRect/>
          </a:stretch>
        </p:blipFill>
        <p:spPr bwMode="auto">
          <a:xfrm>
            <a:off x="5822550" y="5376333"/>
            <a:ext cx="2246813" cy="457200"/>
          </a:xfrm>
          <a:prstGeom prst="rect">
            <a:avLst/>
          </a:prstGeom>
          <a:noFill/>
        </p:spPr>
      </p:pic>
      <p:pic>
        <p:nvPicPr>
          <p:cNvPr id="358409" name="Picture 9" descr="E:\Book work\BAM PPT\BAM_Chapter_6\3.png"/>
          <p:cNvPicPr>
            <a:picLocks noChangeAspect="1" noChangeArrowheads="1"/>
          </p:cNvPicPr>
          <p:nvPr/>
        </p:nvPicPr>
        <p:blipFill>
          <a:blip r:embed="rId8" cstate="print"/>
          <a:srcRect/>
          <a:stretch>
            <a:fillRect/>
          </a:stretch>
        </p:blipFill>
        <p:spPr bwMode="auto">
          <a:xfrm>
            <a:off x="6055821" y="2667000"/>
            <a:ext cx="1945179" cy="1188720"/>
          </a:xfrm>
          <a:prstGeom prst="rect">
            <a:avLst/>
          </a:prstGeom>
          <a:noFill/>
        </p:spPr>
      </p:pic>
      <p:sp>
        <p:nvSpPr>
          <p:cNvPr id="13" name="Rectangle 12"/>
          <p:cNvSpPr/>
          <p:nvPr/>
        </p:nvSpPr>
        <p:spPr>
          <a:xfrm>
            <a:off x="5334000" y="2133600"/>
            <a:ext cx="3474720" cy="523220"/>
          </a:xfrm>
          <a:prstGeom prst="rect">
            <a:avLst/>
          </a:prstGeom>
        </p:spPr>
        <p:txBody>
          <a:bodyPr wrap="square">
            <a:spAutoFit/>
          </a:bodyPr>
          <a:lstStyle/>
          <a:p>
            <a:r>
              <a:rPr lang="en-US" sz="2800" i="1" dirty="0">
                <a:solidFill>
                  <a:srgbClr val="000000"/>
                </a:solidFill>
                <a:sym typeface="Symbol"/>
              </a:rPr>
              <a:t></a:t>
            </a:r>
            <a:r>
              <a:rPr lang="en-US" sz="2800" i="1" dirty="0">
                <a:solidFill>
                  <a:srgbClr val="000000"/>
                </a:solidFill>
              </a:rPr>
              <a:t>A </a:t>
            </a:r>
            <a:r>
              <a:rPr lang="en-US" sz="2800" dirty="0">
                <a:solidFill>
                  <a:srgbClr val="000000"/>
                </a:solidFill>
              </a:rPr>
              <a:t>is an obtuse angle. </a:t>
            </a:r>
          </a:p>
        </p:txBody>
      </p:sp>
      <p:sp>
        <p:nvSpPr>
          <p:cNvPr id="14" name="Rectangle 13"/>
          <p:cNvSpPr/>
          <p:nvPr/>
        </p:nvSpPr>
        <p:spPr>
          <a:xfrm>
            <a:off x="457200" y="2199620"/>
            <a:ext cx="1645920" cy="523220"/>
          </a:xfrm>
          <a:prstGeom prst="rect">
            <a:avLst/>
          </a:prstGeom>
        </p:spPr>
        <p:txBody>
          <a:bodyPr wrap="square">
            <a:spAutoFit/>
          </a:bodyPr>
          <a:lstStyle/>
          <a:p>
            <a:r>
              <a:rPr lang="en-US" sz="2800" b="1" dirty="0">
                <a:solidFill>
                  <a:srgbClr val="000000"/>
                </a:solidFill>
              </a:rPr>
              <a:t>3. </a:t>
            </a:r>
            <a:r>
              <a:rPr lang="en-US" sz="2800" b="1" dirty="0">
                <a:solidFill>
                  <a:srgbClr val="C00000"/>
                </a:solidFill>
              </a:rPr>
              <a:t>Obtuse</a:t>
            </a:r>
            <a:r>
              <a:rPr lang="en-US" sz="2800" b="1" dirty="0">
                <a:solidFill>
                  <a:srgbClr val="000000"/>
                </a:solidFill>
              </a:rPr>
              <a:t> </a:t>
            </a:r>
            <a:endParaRPr lang="en-US" sz="2800" dirty="0">
              <a:solidFill>
                <a:srgbClr val="000000"/>
              </a:solidFill>
            </a:endParaRPr>
          </a:p>
        </p:txBody>
      </p:sp>
      <p:sp>
        <p:nvSpPr>
          <p:cNvPr id="16" name="Rectangle 15"/>
          <p:cNvSpPr/>
          <p:nvPr/>
        </p:nvSpPr>
        <p:spPr>
          <a:xfrm>
            <a:off x="5303520" y="3897489"/>
            <a:ext cx="3383280" cy="1384995"/>
          </a:xfrm>
          <a:prstGeom prst="rect">
            <a:avLst/>
          </a:prstGeom>
        </p:spPr>
        <p:txBody>
          <a:bodyPr wrap="square">
            <a:spAutoFit/>
          </a:bodyPr>
          <a:lstStyle/>
          <a:p>
            <a:r>
              <a:rPr lang="en-US" sz="2800" dirty="0">
                <a:solidFill>
                  <a:srgbClr val="000000"/>
                </a:solidFill>
              </a:rPr>
              <a:t>The rays are in opposite directions. </a:t>
            </a:r>
            <a:r>
              <a:rPr lang="en-US" sz="2800" i="1" dirty="0">
                <a:solidFill>
                  <a:srgbClr val="000000"/>
                </a:solidFill>
                <a:sym typeface="Symbol"/>
              </a:rPr>
              <a:t></a:t>
            </a:r>
            <a:r>
              <a:rPr lang="en-US" sz="2800" i="1" dirty="0">
                <a:solidFill>
                  <a:srgbClr val="000000"/>
                </a:solidFill>
              </a:rPr>
              <a:t>A </a:t>
            </a:r>
            <a:r>
              <a:rPr lang="en-US" sz="2800" dirty="0">
                <a:solidFill>
                  <a:srgbClr val="000000"/>
                </a:solidFill>
              </a:rPr>
              <a:t>is a straight angle. </a:t>
            </a:r>
          </a:p>
        </p:txBody>
      </p:sp>
      <p:sp>
        <p:nvSpPr>
          <p:cNvPr id="17" name="Rectangle 16"/>
          <p:cNvSpPr/>
          <p:nvPr/>
        </p:nvSpPr>
        <p:spPr>
          <a:xfrm>
            <a:off x="457200" y="4051755"/>
            <a:ext cx="1737360" cy="523220"/>
          </a:xfrm>
          <a:prstGeom prst="rect">
            <a:avLst/>
          </a:prstGeom>
        </p:spPr>
        <p:txBody>
          <a:bodyPr wrap="square">
            <a:spAutoFit/>
          </a:bodyPr>
          <a:lstStyle/>
          <a:p>
            <a:r>
              <a:rPr lang="en-US" sz="2800" b="1" dirty="0">
                <a:solidFill>
                  <a:srgbClr val="000000"/>
                </a:solidFill>
              </a:rPr>
              <a:t>4. </a:t>
            </a:r>
            <a:r>
              <a:rPr lang="en-US" sz="2800" b="1" dirty="0">
                <a:solidFill>
                  <a:srgbClr val="C00000"/>
                </a:solidFill>
              </a:rPr>
              <a:t>Straight </a:t>
            </a:r>
            <a:endParaRPr lang="en-US" sz="2800" dirty="0">
              <a:solidFill>
                <a:srgbClr val="C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t>
            </a:r>
          </a:p>
        </p:txBody>
      </p:sp>
      <p:sp>
        <p:nvSpPr>
          <p:cNvPr id="3" name="Content Placeholder 2"/>
          <p:cNvSpPr>
            <a:spLocks noGrp="1"/>
          </p:cNvSpPr>
          <p:nvPr>
            <p:ph idx="1"/>
          </p:nvPr>
        </p:nvSpPr>
        <p:spPr/>
        <p:txBody>
          <a:bodyPr/>
          <a:lstStyle/>
          <a:p>
            <a:r>
              <a:rPr lang="en-US" dirty="0"/>
              <a:t>Use a protractor to check the measures of the angles. </a:t>
            </a:r>
          </a:p>
          <a:p>
            <a:r>
              <a:rPr lang="en-US" b="1" dirty="0"/>
              <a:t>Solution </a:t>
            </a:r>
            <a:endParaRPr lang="en-US" dirty="0"/>
          </a:p>
        </p:txBody>
      </p:sp>
      <p:pic>
        <p:nvPicPr>
          <p:cNvPr id="370691" name="Picture 3"/>
          <p:cNvPicPr>
            <a:picLocks noChangeAspect="1" noChangeArrowheads="1"/>
          </p:cNvPicPr>
          <p:nvPr/>
        </p:nvPicPr>
        <p:blipFill>
          <a:blip r:embed="rId3" cstate="print"/>
          <a:srcRect/>
          <a:stretch>
            <a:fillRect/>
          </a:stretch>
        </p:blipFill>
        <p:spPr bwMode="auto">
          <a:xfrm>
            <a:off x="4752979" y="2224727"/>
            <a:ext cx="3480867" cy="2743200"/>
          </a:xfrm>
          <a:prstGeom prst="rect">
            <a:avLst/>
          </a:prstGeom>
          <a:noFill/>
          <a:ln w="9525">
            <a:noFill/>
            <a:miter lim="800000"/>
            <a:headEnd/>
            <a:tailEnd/>
          </a:ln>
          <a:effectLst/>
        </p:spPr>
      </p:pic>
      <p:graphicFrame>
        <p:nvGraphicFramePr>
          <p:cNvPr id="3075" name="Object 3"/>
          <p:cNvGraphicFramePr>
            <a:graphicFrameLocks noChangeAspect="1"/>
          </p:cNvGraphicFramePr>
          <p:nvPr/>
        </p:nvGraphicFramePr>
        <p:xfrm>
          <a:off x="550335" y="2438400"/>
          <a:ext cx="1181100" cy="304800"/>
        </p:xfrm>
        <a:graphic>
          <a:graphicData uri="http://schemas.openxmlformats.org/presentationml/2006/ole">
            <mc:AlternateContent xmlns:mc="http://schemas.openxmlformats.org/markup-compatibility/2006">
              <mc:Choice xmlns:v="urn:schemas-microsoft-com:vml" Requires="v">
                <p:oleObj spid="_x0000_s3091" name="Equation" r:id="rId4" imgW="1180800" imgH="304560" progId="Equation.DSMT4">
                  <p:embed/>
                </p:oleObj>
              </mc:Choice>
              <mc:Fallback>
                <p:oleObj name="Equation" r:id="rId4" imgW="1180800" imgH="3045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0335" y="2438400"/>
                        <a:ext cx="1181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1751013" y="2427288"/>
          <a:ext cx="800100" cy="317500"/>
        </p:xfrm>
        <a:graphic>
          <a:graphicData uri="http://schemas.openxmlformats.org/presentationml/2006/ole">
            <mc:AlternateContent xmlns:mc="http://schemas.openxmlformats.org/markup-compatibility/2006">
              <mc:Choice xmlns:v="urn:schemas-microsoft-com:vml" Requires="v">
                <p:oleObj spid="_x0000_s3092" name="Equation" r:id="rId6" imgW="799920" imgH="317160" progId="Equation.DSMT4">
                  <p:embed/>
                </p:oleObj>
              </mc:Choice>
              <mc:Fallback>
                <p:oleObj name="Equation" r:id="rId6" imgW="799920" imgH="3171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1013" y="2427288"/>
                        <a:ext cx="8001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55978" y="3321756"/>
          <a:ext cx="1193800" cy="304800"/>
        </p:xfrm>
        <a:graphic>
          <a:graphicData uri="http://schemas.openxmlformats.org/presentationml/2006/ole">
            <mc:AlternateContent xmlns:mc="http://schemas.openxmlformats.org/markup-compatibility/2006">
              <mc:Choice xmlns:v="urn:schemas-microsoft-com:vml" Requires="v">
                <p:oleObj spid="_x0000_s3093" name="Equation" r:id="rId8" imgW="1193760" imgH="304560" progId="Equation.DSMT4">
                  <p:embed/>
                </p:oleObj>
              </mc:Choice>
              <mc:Fallback>
                <p:oleObj name="Equation" r:id="rId8" imgW="1193760" imgH="3045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5978" y="3321756"/>
                        <a:ext cx="1193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1783644" y="3304117"/>
          <a:ext cx="800100" cy="317500"/>
        </p:xfrm>
        <a:graphic>
          <a:graphicData uri="http://schemas.openxmlformats.org/presentationml/2006/ole">
            <mc:AlternateContent xmlns:mc="http://schemas.openxmlformats.org/markup-compatibility/2006">
              <mc:Choice xmlns:v="urn:schemas-microsoft-com:vml" Requires="v">
                <p:oleObj spid="_x0000_s3094" name="Equation" r:id="rId10" imgW="799920" imgH="317160" progId="Equation.DSMT4">
                  <p:embed/>
                </p:oleObj>
              </mc:Choice>
              <mc:Fallback>
                <p:oleObj name="Equation" r:id="rId10" imgW="799920" imgH="3171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83644" y="3304117"/>
                        <a:ext cx="8001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544689" y="4213578"/>
          <a:ext cx="1193800" cy="304800"/>
        </p:xfrm>
        <a:graphic>
          <a:graphicData uri="http://schemas.openxmlformats.org/presentationml/2006/ole">
            <mc:AlternateContent xmlns:mc="http://schemas.openxmlformats.org/markup-compatibility/2006">
              <mc:Choice xmlns:v="urn:schemas-microsoft-com:vml" Requires="v">
                <p:oleObj spid="_x0000_s3095" name="Equation" r:id="rId12" imgW="1193760" imgH="304560" progId="Equation.DSMT4">
                  <p:embed/>
                </p:oleObj>
              </mc:Choice>
              <mc:Fallback>
                <p:oleObj name="Equation" r:id="rId12" imgW="1193760" imgH="30456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4689" y="4213578"/>
                        <a:ext cx="1193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1759656" y="4198055"/>
          <a:ext cx="800100" cy="317500"/>
        </p:xfrm>
        <a:graphic>
          <a:graphicData uri="http://schemas.openxmlformats.org/presentationml/2006/ole">
            <mc:AlternateContent xmlns:mc="http://schemas.openxmlformats.org/markup-compatibility/2006">
              <mc:Choice xmlns:v="urn:schemas-microsoft-com:vml" Requires="v">
                <p:oleObj spid="_x0000_s3096" name="Equation" r:id="rId14" imgW="799920" imgH="317160" progId="Equation.DSMT4">
                  <p:embed/>
                </p:oleObj>
              </mc:Choice>
              <mc:Fallback>
                <p:oleObj name="Equation" r:id="rId14" imgW="799920" imgH="31716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59656" y="4198055"/>
                        <a:ext cx="8001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544689" y="5085645"/>
          <a:ext cx="1219200" cy="304800"/>
        </p:xfrm>
        <a:graphic>
          <a:graphicData uri="http://schemas.openxmlformats.org/presentationml/2006/ole">
            <mc:AlternateContent xmlns:mc="http://schemas.openxmlformats.org/markup-compatibility/2006">
              <mc:Choice xmlns:v="urn:schemas-microsoft-com:vml" Requires="v">
                <p:oleObj spid="_x0000_s3097" name="Equation" r:id="rId16" imgW="1218960" imgH="304560" progId="Equation.DSMT4">
                  <p:embed/>
                </p:oleObj>
              </mc:Choice>
              <mc:Fallback>
                <p:oleObj name="Equation" r:id="rId16" imgW="1218960" imgH="30456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44689" y="5085645"/>
                        <a:ext cx="1219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1789289" y="5084234"/>
          <a:ext cx="965200" cy="317500"/>
        </p:xfrm>
        <a:graphic>
          <a:graphicData uri="http://schemas.openxmlformats.org/presentationml/2006/ole">
            <mc:AlternateContent xmlns:mc="http://schemas.openxmlformats.org/markup-compatibility/2006">
              <mc:Choice xmlns:v="urn:schemas-microsoft-com:vml" Requires="v">
                <p:oleObj spid="_x0000_s3098" name="Equation" r:id="rId18" imgW="965160" imgH="317160" progId="Equation.DSMT4">
                  <p:embed/>
                </p:oleObj>
              </mc:Choice>
              <mc:Fallback>
                <p:oleObj name="Equation" r:id="rId18" imgW="965160" imgH="31716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789289" y="5084234"/>
                        <a:ext cx="9652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7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a:t>
            </a:r>
          </a:p>
        </p:txBody>
      </p:sp>
      <p:sp>
        <p:nvSpPr>
          <p:cNvPr id="3" name="Content Placeholder 2"/>
          <p:cNvSpPr>
            <a:spLocks noGrp="1"/>
          </p:cNvSpPr>
          <p:nvPr>
            <p:ph idx="1"/>
          </p:nvPr>
        </p:nvSpPr>
        <p:spPr/>
        <p:txBody>
          <a:bodyPr/>
          <a:lstStyle/>
          <a:p>
            <a:r>
              <a:rPr lang="en-US" dirty="0"/>
              <a:t>Tell whether each of the following angles is acute, right, obtuse, or straight.</a:t>
            </a:r>
          </a:p>
          <a:p>
            <a:endParaRPr lang="en-US" dirty="0"/>
          </a:p>
          <a:p>
            <a:pPr>
              <a:spcBef>
                <a:spcPts val="1200"/>
              </a:spcBef>
            </a:pPr>
            <a:r>
              <a:rPr lang="en-US" b="1" dirty="0"/>
              <a:t>Solution </a:t>
            </a:r>
            <a:endParaRPr lang="en-US" dirty="0"/>
          </a:p>
        </p:txBody>
      </p:sp>
      <p:graphicFrame>
        <p:nvGraphicFramePr>
          <p:cNvPr id="371715" name="Object 3"/>
          <p:cNvGraphicFramePr>
            <a:graphicFrameLocks noChangeAspect="1"/>
          </p:cNvGraphicFramePr>
          <p:nvPr>
            <p:extLst>
              <p:ext uri="{D42A27DB-BD31-4B8C-83A1-F6EECF244321}">
                <p14:modId xmlns:p14="http://schemas.microsoft.com/office/powerpoint/2010/main" val="3588277836"/>
              </p:ext>
            </p:extLst>
          </p:nvPr>
        </p:nvGraphicFramePr>
        <p:xfrm>
          <a:off x="547688" y="2282119"/>
          <a:ext cx="4191000" cy="393700"/>
        </p:xfrm>
        <a:graphic>
          <a:graphicData uri="http://schemas.openxmlformats.org/presentationml/2006/ole">
            <mc:AlternateContent xmlns:mc="http://schemas.openxmlformats.org/markup-compatibility/2006">
              <mc:Choice xmlns:v="urn:schemas-microsoft-com:vml" Requires="v">
                <p:oleObj spid="_x0000_s4107" name="Equation" r:id="rId3" imgW="4190760" imgH="393480" progId="Equation.DSMT4">
                  <p:embed/>
                </p:oleObj>
              </mc:Choice>
              <mc:Fallback>
                <p:oleObj name="Equation" r:id="rId3" imgW="4190760" imgH="393480" progId="Equation.DSMT4">
                  <p:embed/>
                  <p:pic>
                    <p:nvPicPr>
                      <p:cNvPr id="0" name="Object 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2282119"/>
                        <a:ext cx="4191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371717" name="Picture 5"/>
          <p:cNvPicPr>
            <a:picLocks noChangeAspect="1" noChangeArrowheads="1"/>
          </p:cNvPicPr>
          <p:nvPr/>
        </p:nvPicPr>
        <p:blipFill>
          <a:blip r:embed="rId5" cstate="print"/>
          <a:srcRect/>
          <a:stretch>
            <a:fillRect/>
          </a:stretch>
        </p:blipFill>
        <p:spPr bwMode="auto">
          <a:xfrm>
            <a:off x="6014677" y="1981200"/>
            <a:ext cx="2900723" cy="2286000"/>
          </a:xfrm>
          <a:prstGeom prst="rect">
            <a:avLst/>
          </a:prstGeom>
          <a:noFill/>
          <a:ln w="9525">
            <a:noFill/>
            <a:miter lim="800000"/>
            <a:headEnd/>
            <a:tailEnd/>
          </a:ln>
          <a:effectLst/>
        </p:spPr>
      </p:pic>
      <p:graphicFrame>
        <p:nvGraphicFramePr>
          <p:cNvPr id="4100" name="Object 4"/>
          <p:cNvGraphicFramePr>
            <a:graphicFrameLocks noChangeAspect="1"/>
          </p:cNvGraphicFramePr>
          <p:nvPr/>
        </p:nvGraphicFramePr>
        <p:xfrm>
          <a:off x="555625" y="3505200"/>
          <a:ext cx="5410200" cy="406400"/>
        </p:xfrm>
        <a:graphic>
          <a:graphicData uri="http://schemas.openxmlformats.org/presentationml/2006/ole">
            <mc:AlternateContent xmlns:mc="http://schemas.openxmlformats.org/markup-compatibility/2006">
              <mc:Choice xmlns:v="urn:schemas-microsoft-com:vml" Requires="v">
                <p:oleObj spid="_x0000_s4108" name="Equation" r:id="rId6" imgW="5410080" imgH="406080" progId="Equation.DSMT4">
                  <p:embed/>
                </p:oleObj>
              </mc:Choice>
              <mc:Fallback>
                <p:oleObj name="Equation" r:id="rId6" imgW="5410080" imgH="406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5625" y="3505200"/>
                        <a:ext cx="5410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555625" y="4385734"/>
          <a:ext cx="5537200" cy="406400"/>
        </p:xfrm>
        <a:graphic>
          <a:graphicData uri="http://schemas.openxmlformats.org/presentationml/2006/ole">
            <mc:AlternateContent xmlns:mc="http://schemas.openxmlformats.org/markup-compatibility/2006">
              <mc:Choice xmlns:v="urn:schemas-microsoft-com:vml" Requires="v">
                <p:oleObj spid="_x0000_s4109" name="Equation" r:id="rId8" imgW="5537160" imgH="406080" progId="Equation.DSMT4">
                  <p:embed/>
                </p:oleObj>
              </mc:Choice>
              <mc:Fallback>
                <p:oleObj name="Equation" r:id="rId8" imgW="5537160" imgH="4060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55625" y="4385734"/>
                        <a:ext cx="5537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555625" y="5181600"/>
          <a:ext cx="8547100" cy="406400"/>
        </p:xfrm>
        <a:graphic>
          <a:graphicData uri="http://schemas.openxmlformats.org/presentationml/2006/ole">
            <mc:AlternateContent xmlns:mc="http://schemas.openxmlformats.org/markup-compatibility/2006">
              <mc:Choice xmlns:v="urn:schemas-microsoft-com:vml" Requires="v">
                <p:oleObj spid="_x0000_s4110" name="Equation" r:id="rId10" imgW="8546760" imgH="406080" progId="Equation.DSMT4">
                  <p:embed/>
                </p:oleObj>
              </mc:Choice>
              <mc:Fallback>
                <p:oleObj name="Equation" r:id="rId10" imgW="8546760" imgH="4060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55625" y="5181600"/>
                        <a:ext cx="8547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Classifying Angles </a:t>
            </a:r>
          </a:p>
        </p:txBody>
      </p:sp>
      <p:sp>
        <p:nvSpPr>
          <p:cNvPr id="3" name="Content Placeholder 2"/>
          <p:cNvSpPr>
            <a:spLocks noGrp="1"/>
          </p:cNvSpPr>
          <p:nvPr>
            <p:ph idx="1"/>
          </p:nvPr>
        </p:nvSpPr>
        <p:spPr>
          <a:xfrm>
            <a:off x="457200" y="1280160"/>
            <a:ext cx="8229600" cy="2301240"/>
          </a:xfrm>
          <a:solidFill>
            <a:srgbClr val="FFFFCC"/>
          </a:solidFill>
          <a:ln w="28575">
            <a:solidFill>
              <a:srgbClr val="000000"/>
            </a:solidFill>
          </a:ln>
        </p:spPr>
        <p:txBody>
          <a:bodyPr wrap="square">
            <a:spAutoFit/>
          </a:bodyPr>
          <a:lstStyle/>
          <a:p>
            <a:pPr algn="ctr">
              <a:tabLst>
                <a:tab pos="463550" algn="l"/>
              </a:tabLst>
            </a:pPr>
            <a:r>
              <a:rPr lang="en-US" b="1" dirty="0">
                <a:solidFill>
                  <a:srgbClr val="000000"/>
                </a:solidFill>
              </a:rPr>
              <a:t>Two Angles are </a:t>
            </a:r>
          </a:p>
          <a:p>
            <a:pPr marL="463550" indent="-463550">
              <a:spcBef>
                <a:spcPts val="1200"/>
              </a:spcBef>
              <a:tabLst>
                <a:tab pos="463550" algn="l"/>
              </a:tabLst>
            </a:pPr>
            <a:r>
              <a:rPr lang="en-US" b="1" dirty="0">
                <a:solidFill>
                  <a:srgbClr val="000000"/>
                </a:solidFill>
              </a:rPr>
              <a:t>1.	</a:t>
            </a:r>
            <a:r>
              <a:rPr lang="en-US" b="1" dirty="0">
                <a:solidFill>
                  <a:srgbClr val="C00000"/>
                </a:solidFill>
              </a:rPr>
              <a:t>Complementary</a:t>
            </a:r>
            <a:r>
              <a:rPr lang="en-US" dirty="0">
                <a:solidFill>
                  <a:srgbClr val="000000"/>
                </a:solidFill>
              </a:rPr>
              <a:t> if the sum of their measures is 90</a:t>
            </a:r>
            <a:r>
              <a:rPr lang="en-US" dirty="0">
                <a:solidFill>
                  <a:srgbClr val="000000"/>
                </a:solidFill>
                <a:sym typeface="Symbol"/>
              </a:rPr>
              <a:t></a:t>
            </a:r>
            <a:r>
              <a:rPr lang="en-US" dirty="0">
                <a:solidFill>
                  <a:srgbClr val="000000"/>
                </a:solidFill>
              </a:rPr>
              <a:t>. </a:t>
            </a:r>
          </a:p>
          <a:p>
            <a:pPr marL="463550" indent="-463550">
              <a:spcBef>
                <a:spcPts val="1200"/>
              </a:spcBef>
              <a:tabLst>
                <a:tab pos="463550" algn="l"/>
              </a:tabLst>
            </a:pPr>
            <a:r>
              <a:rPr lang="en-US" b="1" dirty="0">
                <a:solidFill>
                  <a:srgbClr val="000000"/>
                </a:solidFill>
              </a:rPr>
              <a:t>2.	</a:t>
            </a:r>
            <a:r>
              <a:rPr lang="en-US" b="1" dirty="0">
                <a:solidFill>
                  <a:srgbClr val="C00000"/>
                </a:solidFill>
              </a:rPr>
              <a:t>Supplementary</a:t>
            </a:r>
            <a:r>
              <a:rPr lang="en-US" dirty="0">
                <a:solidFill>
                  <a:srgbClr val="000000"/>
                </a:solidFill>
              </a:rPr>
              <a:t> if the sum of their measures is 180</a:t>
            </a:r>
            <a:r>
              <a:rPr lang="en-US" dirty="0">
                <a:solidFill>
                  <a:srgbClr val="000000"/>
                </a:solidFill>
                <a:sym typeface="Symbol"/>
              </a:rPr>
              <a:t></a:t>
            </a:r>
            <a:r>
              <a:rPr lang="en-US" dirty="0">
                <a:solidFill>
                  <a:srgbClr val="000000"/>
                </a:solidFill>
              </a:rPr>
              <a:t>.</a:t>
            </a:r>
            <a:r>
              <a:rPr lang="en-US" b="1" dirty="0">
                <a:solidFill>
                  <a:srgbClr val="000000"/>
                </a:solidFill>
              </a:rPr>
              <a:t> </a:t>
            </a:r>
          </a:p>
          <a:p>
            <a:pPr marL="463550" indent="-463550">
              <a:spcBef>
                <a:spcPts val="1200"/>
              </a:spcBef>
              <a:tabLst>
                <a:tab pos="463550" algn="l"/>
              </a:tabLst>
            </a:pPr>
            <a:r>
              <a:rPr lang="en-US" b="1" dirty="0">
                <a:solidFill>
                  <a:srgbClr val="000000"/>
                </a:solidFill>
              </a:rPr>
              <a:t>3.	</a:t>
            </a:r>
            <a:r>
              <a:rPr lang="en-US" b="1" dirty="0">
                <a:solidFill>
                  <a:srgbClr val="C00000"/>
                </a:solidFill>
              </a:rPr>
              <a:t>Equal</a:t>
            </a:r>
            <a:r>
              <a:rPr lang="en-US" dirty="0">
                <a:solidFill>
                  <a:srgbClr val="000000"/>
                </a:solidFill>
              </a:rPr>
              <a:t> if they have the same measure.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t>
            </a:r>
          </a:p>
        </p:txBody>
      </p:sp>
      <p:sp>
        <p:nvSpPr>
          <p:cNvPr id="3" name="Content Placeholder 2"/>
          <p:cNvSpPr>
            <a:spLocks noGrp="1"/>
          </p:cNvSpPr>
          <p:nvPr>
            <p:ph idx="1"/>
          </p:nvPr>
        </p:nvSpPr>
        <p:spPr/>
        <p:txBody>
          <a:bodyPr/>
          <a:lstStyle/>
          <a:p>
            <a:r>
              <a:rPr lang="en-US" dirty="0"/>
              <a:t>In the figure shown on the next slide, </a:t>
            </a:r>
          </a:p>
          <a:p>
            <a:pPr marL="463550" indent="-463550">
              <a:spcBef>
                <a:spcPts val="1200"/>
              </a:spcBef>
            </a:pPr>
            <a:r>
              <a:rPr lang="en-US" b="1" dirty="0"/>
              <a:t>a.	</a:t>
            </a:r>
            <a:r>
              <a:rPr lang="en-US" dirty="0">
                <a:solidFill>
                  <a:srgbClr val="0000FF"/>
                </a:solidFill>
              </a:rPr>
              <a:t>∠1</a:t>
            </a:r>
            <a:r>
              <a:rPr lang="en-US" dirty="0"/>
              <a:t> and </a:t>
            </a:r>
            <a:r>
              <a:rPr lang="en-US" dirty="0">
                <a:solidFill>
                  <a:srgbClr val="0000FF"/>
                </a:solidFill>
              </a:rPr>
              <a:t>∠2</a:t>
            </a:r>
            <a:r>
              <a:rPr lang="en-US" dirty="0"/>
              <a:t> are </a:t>
            </a:r>
            <a:r>
              <a:rPr lang="en-US" dirty="0">
                <a:solidFill>
                  <a:srgbClr val="FF0000"/>
                </a:solidFill>
              </a:rPr>
              <a:t>complementary</a:t>
            </a:r>
            <a:r>
              <a:rPr lang="en-US" dirty="0"/>
              <a:t> since </a:t>
            </a:r>
          </a:p>
          <a:p>
            <a:pPr marL="463550" indent="-463550">
              <a:spcBef>
                <a:spcPts val="600"/>
              </a:spcBef>
            </a:pPr>
            <a:r>
              <a:rPr lang="en-US" dirty="0"/>
              <a:t>	</a:t>
            </a:r>
            <a:r>
              <a:rPr lang="en-US" dirty="0">
                <a:solidFill>
                  <a:srgbClr val="9900FF"/>
                </a:solidFill>
              </a:rPr>
              <a:t>m∠1 + m∠2 =  90</a:t>
            </a:r>
            <a:r>
              <a:rPr lang="en-US" dirty="0">
                <a:solidFill>
                  <a:srgbClr val="7030A0"/>
                </a:solidFill>
                <a:sym typeface="Symbol"/>
              </a:rPr>
              <a:t></a:t>
            </a:r>
            <a:r>
              <a:rPr lang="en-US" dirty="0"/>
              <a:t>; </a:t>
            </a:r>
          </a:p>
          <a:p>
            <a:pPr marL="463550" indent="-463550">
              <a:spcBef>
                <a:spcPts val="1200"/>
              </a:spcBef>
            </a:pPr>
            <a:r>
              <a:rPr lang="en-US" b="1" dirty="0"/>
              <a:t>b.	</a:t>
            </a:r>
            <a:r>
              <a:rPr lang="en-US" dirty="0">
                <a:solidFill>
                  <a:srgbClr val="0000FF"/>
                </a:solidFill>
              </a:rPr>
              <a:t>∠</a:t>
            </a:r>
            <a:r>
              <a:rPr lang="en-US" i="1" dirty="0">
                <a:solidFill>
                  <a:srgbClr val="0000FF"/>
                </a:solidFill>
              </a:rPr>
              <a:t>COD</a:t>
            </a:r>
            <a:r>
              <a:rPr lang="en-US" i="1" dirty="0"/>
              <a:t> </a:t>
            </a:r>
            <a:r>
              <a:rPr lang="en-US" dirty="0"/>
              <a:t>and</a:t>
            </a:r>
            <a:r>
              <a:rPr lang="en-US" i="1" dirty="0"/>
              <a:t> </a:t>
            </a:r>
            <a:r>
              <a:rPr lang="en-US" dirty="0">
                <a:solidFill>
                  <a:srgbClr val="0000FF"/>
                </a:solidFill>
              </a:rPr>
              <a:t>∠</a:t>
            </a:r>
            <a:r>
              <a:rPr lang="en-US" i="1" dirty="0">
                <a:solidFill>
                  <a:srgbClr val="0000FF"/>
                </a:solidFill>
              </a:rPr>
              <a:t>COA</a:t>
            </a:r>
            <a:r>
              <a:rPr lang="en-US" i="1" dirty="0"/>
              <a:t> </a:t>
            </a:r>
            <a:r>
              <a:rPr lang="en-US" dirty="0"/>
              <a:t>are </a:t>
            </a:r>
            <a:r>
              <a:rPr lang="en-US" dirty="0">
                <a:solidFill>
                  <a:srgbClr val="FF0000"/>
                </a:solidFill>
              </a:rPr>
              <a:t>supplementary </a:t>
            </a:r>
            <a:r>
              <a:rPr lang="en-US" dirty="0"/>
              <a:t>since </a:t>
            </a:r>
          </a:p>
          <a:p>
            <a:pPr marL="463550" indent="-463550">
              <a:spcBef>
                <a:spcPts val="600"/>
              </a:spcBef>
            </a:pPr>
            <a:r>
              <a:rPr lang="en-US" dirty="0"/>
              <a:t>	</a:t>
            </a:r>
            <a:r>
              <a:rPr lang="en-US" dirty="0">
                <a:solidFill>
                  <a:srgbClr val="9900FF"/>
                </a:solidFill>
              </a:rPr>
              <a:t>m∠</a:t>
            </a:r>
            <a:r>
              <a:rPr lang="en-US" i="1" dirty="0">
                <a:solidFill>
                  <a:srgbClr val="9900FF"/>
                </a:solidFill>
              </a:rPr>
              <a:t>COD</a:t>
            </a:r>
            <a:r>
              <a:rPr lang="en-US" dirty="0">
                <a:solidFill>
                  <a:srgbClr val="9900FF"/>
                </a:solidFill>
              </a:rPr>
              <a:t> + m∠</a:t>
            </a:r>
            <a:r>
              <a:rPr lang="en-US" i="1" dirty="0">
                <a:solidFill>
                  <a:srgbClr val="9900FF"/>
                </a:solidFill>
              </a:rPr>
              <a:t>COA </a:t>
            </a:r>
            <a:r>
              <a:rPr lang="en-US" dirty="0">
                <a:solidFill>
                  <a:srgbClr val="9900FF"/>
                </a:solidFill>
              </a:rPr>
              <a:t>= 70</a:t>
            </a:r>
            <a:r>
              <a:rPr lang="en-US" dirty="0">
                <a:solidFill>
                  <a:srgbClr val="9900FF"/>
                </a:solidFill>
                <a:sym typeface="Symbol"/>
              </a:rPr>
              <a:t> </a:t>
            </a:r>
            <a:r>
              <a:rPr lang="en-US" dirty="0">
                <a:solidFill>
                  <a:srgbClr val="9900FF"/>
                </a:solidFill>
              </a:rPr>
              <a:t>+ 110</a:t>
            </a:r>
            <a:r>
              <a:rPr lang="en-US" dirty="0">
                <a:solidFill>
                  <a:srgbClr val="9900FF"/>
                </a:solidFill>
                <a:sym typeface="Symbol"/>
              </a:rPr>
              <a:t> = </a:t>
            </a:r>
            <a:r>
              <a:rPr lang="en-US" dirty="0">
                <a:solidFill>
                  <a:srgbClr val="9900FF"/>
                </a:solidFill>
              </a:rPr>
              <a:t>180</a:t>
            </a:r>
            <a:r>
              <a:rPr lang="en-US" dirty="0">
                <a:solidFill>
                  <a:srgbClr val="7030A0"/>
                </a:solidFill>
                <a:sym typeface="Symbol"/>
              </a:rPr>
              <a:t></a:t>
            </a:r>
            <a:r>
              <a:rPr lang="en-US" dirty="0"/>
              <a:t>;</a:t>
            </a:r>
            <a:r>
              <a:rPr lang="en-US" b="1" dirty="0"/>
              <a:t> </a:t>
            </a:r>
          </a:p>
          <a:p>
            <a:pPr marL="463550" indent="-463550">
              <a:spcBef>
                <a:spcPts val="1200"/>
              </a:spcBef>
            </a:pPr>
            <a:r>
              <a:rPr lang="en-US" b="1" dirty="0"/>
              <a:t>c.	</a:t>
            </a:r>
            <a:r>
              <a:rPr lang="en-US" dirty="0">
                <a:solidFill>
                  <a:srgbClr val="0000FF"/>
                </a:solidFill>
              </a:rPr>
              <a:t>∠</a:t>
            </a:r>
            <a:r>
              <a:rPr lang="en-US" i="1" dirty="0">
                <a:solidFill>
                  <a:srgbClr val="0000FF"/>
                </a:solidFill>
              </a:rPr>
              <a:t>AOD</a:t>
            </a:r>
            <a:r>
              <a:rPr lang="en-US" dirty="0"/>
              <a:t> is a </a:t>
            </a:r>
            <a:r>
              <a:rPr lang="en-US" dirty="0">
                <a:solidFill>
                  <a:srgbClr val="FF0000"/>
                </a:solidFill>
              </a:rPr>
              <a:t>straight angle</a:t>
            </a:r>
            <a:r>
              <a:rPr lang="en-US" dirty="0"/>
              <a:t> since </a:t>
            </a:r>
            <a:r>
              <a:rPr lang="en-US" dirty="0">
                <a:solidFill>
                  <a:srgbClr val="9900FF"/>
                </a:solidFill>
              </a:rPr>
              <a:t>m∠</a:t>
            </a:r>
            <a:r>
              <a:rPr lang="en-US" i="1" dirty="0">
                <a:solidFill>
                  <a:srgbClr val="9900FF"/>
                </a:solidFill>
              </a:rPr>
              <a:t>AOD</a:t>
            </a:r>
            <a:r>
              <a:rPr lang="en-US" dirty="0">
                <a:solidFill>
                  <a:srgbClr val="9900FF"/>
                </a:solidFill>
                <a:sym typeface="Symbol"/>
              </a:rPr>
              <a:t> = </a:t>
            </a:r>
            <a:r>
              <a:rPr lang="en-US" dirty="0">
                <a:solidFill>
                  <a:srgbClr val="9900FF"/>
                </a:solidFill>
              </a:rPr>
              <a:t>180</a:t>
            </a:r>
            <a:r>
              <a:rPr lang="en-US" dirty="0">
                <a:solidFill>
                  <a:srgbClr val="9900FF"/>
                </a:solidFill>
                <a:sym typeface="Symbol"/>
              </a:rPr>
              <a:t></a:t>
            </a:r>
            <a:r>
              <a:rPr lang="en-US" dirty="0"/>
              <a:t>;</a:t>
            </a:r>
            <a:r>
              <a:rPr lang="en-US" b="1" i="1" dirty="0"/>
              <a:t> </a:t>
            </a:r>
          </a:p>
          <a:p>
            <a:pPr marL="463550" indent="-463550">
              <a:spcBef>
                <a:spcPts val="1200"/>
              </a:spcBef>
            </a:pPr>
            <a:r>
              <a:rPr lang="en-US" b="1" dirty="0"/>
              <a:t>d.	</a:t>
            </a:r>
            <a:r>
              <a:rPr lang="en-US" dirty="0">
                <a:solidFill>
                  <a:srgbClr val="0000FF"/>
                </a:solidFill>
              </a:rPr>
              <a:t>∠</a:t>
            </a:r>
            <a:r>
              <a:rPr lang="en-US" i="1" dirty="0">
                <a:solidFill>
                  <a:srgbClr val="0000FF"/>
                </a:solidFill>
              </a:rPr>
              <a:t>BOA</a:t>
            </a:r>
            <a:r>
              <a:rPr lang="en-US" i="1" dirty="0"/>
              <a:t> </a:t>
            </a:r>
            <a:r>
              <a:rPr lang="en-US" dirty="0"/>
              <a:t>and</a:t>
            </a:r>
            <a:r>
              <a:rPr lang="en-US" i="1" dirty="0"/>
              <a:t> </a:t>
            </a:r>
            <a:r>
              <a:rPr lang="en-US" dirty="0">
                <a:solidFill>
                  <a:srgbClr val="0000FF"/>
                </a:solidFill>
              </a:rPr>
              <a:t>∠</a:t>
            </a:r>
            <a:r>
              <a:rPr lang="en-US" i="1" dirty="0">
                <a:solidFill>
                  <a:srgbClr val="0000FF"/>
                </a:solidFill>
              </a:rPr>
              <a:t>BOD </a:t>
            </a:r>
            <a:r>
              <a:rPr lang="en-US" dirty="0"/>
              <a:t>are </a:t>
            </a:r>
            <a:r>
              <a:rPr lang="en-US" dirty="0">
                <a:solidFill>
                  <a:srgbClr val="FF0000"/>
                </a:solidFill>
              </a:rPr>
              <a:t>supplementary</a:t>
            </a:r>
            <a:r>
              <a:rPr lang="en-US" dirty="0"/>
              <a:t>; and in this case </a:t>
            </a:r>
            <a:r>
              <a:rPr lang="en-US" dirty="0">
                <a:solidFill>
                  <a:srgbClr val="9900FF"/>
                </a:solidFill>
              </a:rPr>
              <a:t>m∠</a:t>
            </a:r>
            <a:r>
              <a:rPr lang="en-US" i="1" dirty="0">
                <a:solidFill>
                  <a:srgbClr val="9900FF"/>
                </a:solidFill>
              </a:rPr>
              <a:t>BOD </a:t>
            </a:r>
            <a:r>
              <a:rPr lang="en-US" dirty="0">
                <a:solidFill>
                  <a:srgbClr val="9900FF"/>
                </a:solidFill>
              </a:rPr>
              <a:t>= 90</a:t>
            </a:r>
            <a:r>
              <a:rPr lang="en-US" dirty="0">
                <a:solidFill>
                  <a:srgbClr val="9900FF"/>
                </a:solidFill>
                <a:sym typeface="Symbol"/>
              </a:rPr>
              <a:t></a:t>
            </a:r>
            <a:r>
              <a:rPr lang="en-US" dirty="0"/>
              <a:t>.</a:t>
            </a:r>
            <a:r>
              <a:rPr lang="en-US" b="1" i="1" dirty="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(cont.) </a:t>
            </a:r>
          </a:p>
        </p:txBody>
      </p:sp>
      <p:sp>
        <p:nvSpPr>
          <p:cNvPr id="4" name="Content Placeholder 3"/>
          <p:cNvSpPr>
            <a:spLocks noGrp="1"/>
          </p:cNvSpPr>
          <p:nvPr>
            <p:ph idx="1"/>
          </p:nvPr>
        </p:nvSpPr>
        <p:spPr/>
        <p:txBody>
          <a:bodyPr/>
          <a:lstStyle/>
          <a:p>
            <a:endParaRPr lang="en-US" dirty="0"/>
          </a:p>
          <a:p>
            <a:endParaRPr lang="en-US" dirty="0"/>
          </a:p>
        </p:txBody>
      </p:sp>
      <p:pic>
        <p:nvPicPr>
          <p:cNvPr id="372738" name="Picture 2" descr="E:\Book work\BAM PPT\BAM_Chapter_6\5.png"/>
          <p:cNvPicPr>
            <a:picLocks noChangeAspect="1" noChangeArrowheads="1"/>
          </p:cNvPicPr>
          <p:nvPr/>
        </p:nvPicPr>
        <p:blipFill>
          <a:blip r:embed="rId2" cstate="print"/>
          <a:srcRect/>
          <a:stretch>
            <a:fillRect/>
          </a:stretch>
        </p:blipFill>
        <p:spPr bwMode="auto">
          <a:xfrm>
            <a:off x="1171575" y="1295400"/>
            <a:ext cx="6800850" cy="35814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a:t>
            </a:r>
          </a:p>
        </p:txBody>
      </p:sp>
      <p:sp>
        <p:nvSpPr>
          <p:cNvPr id="3" name="Content Placeholder 2"/>
          <p:cNvSpPr>
            <a:spLocks noGrp="1"/>
          </p:cNvSpPr>
          <p:nvPr>
            <p:ph idx="1"/>
          </p:nvPr>
        </p:nvSpPr>
        <p:spPr/>
        <p:txBody>
          <a:bodyPr/>
          <a:lstStyle/>
          <a:p>
            <a:r>
              <a:rPr lang="en-US" dirty="0"/>
              <a:t>In the figure below,       is a straight line and </a:t>
            </a:r>
          </a:p>
          <a:p>
            <a:r>
              <a:rPr lang="en-US" dirty="0">
                <a:solidFill>
                  <a:srgbClr val="0000FF"/>
                </a:solidFill>
              </a:rPr>
              <a:t>m∠</a:t>
            </a:r>
            <a:r>
              <a:rPr lang="en-US" i="1" dirty="0">
                <a:solidFill>
                  <a:srgbClr val="0000FF"/>
                </a:solidFill>
              </a:rPr>
              <a:t>QOP</a:t>
            </a:r>
            <a:r>
              <a:rPr lang="en-US" dirty="0">
                <a:solidFill>
                  <a:srgbClr val="0000FF"/>
                </a:solidFill>
              </a:rPr>
              <a:t> = 30</a:t>
            </a:r>
            <a:r>
              <a:rPr lang="en-US" dirty="0">
                <a:solidFill>
                  <a:srgbClr val="0000FF"/>
                </a:solidFill>
                <a:sym typeface="Symbol"/>
              </a:rPr>
              <a:t></a:t>
            </a:r>
            <a:r>
              <a:rPr lang="en-US" dirty="0"/>
              <a:t>. Find the measures of </a:t>
            </a:r>
          </a:p>
          <a:p>
            <a:pPr>
              <a:tabLst>
                <a:tab pos="463550" algn="l"/>
                <a:tab pos="1828800" algn="l"/>
                <a:tab pos="2743200" algn="l"/>
                <a:tab pos="3206750" algn="l"/>
              </a:tabLst>
            </a:pPr>
            <a:r>
              <a:rPr lang="en-US" b="1" dirty="0"/>
              <a:t>a.	</a:t>
            </a:r>
            <a:r>
              <a:rPr lang="en-US" dirty="0">
                <a:solidFill>
                  <a:srgbClr val="0000FF"/>
                </a:solidFill>
              </a:rPr>
              <a:t>∠</a:t>
            </a:r>
            <a:r>
              <a:rPr lang="en-US" i="1" dirty="0">
                <a:solidFill>
                  <a:srgbClr val="0000FF"/>
                </a:solidFill>
              </a:rPr>
              <a:t>QOS</a:t>
            </a:r>
            <a:r>
              <a:rPr lang="en-US" dirty="0">
                <a:solidFill>
                  <a:srgbClr val="0000FF"/>
                </a:solidFill>
              </a:rPr>
              <a:t> </a:t>
            </a:r>
            <a:r>
              <a:rPr lang="en-US" dirty="0"/>
              <a:t>	and 	</a:t>
            </a:r>
            <a:r>
              <a:rPr lang="en-US" b="1" dirty="0"/>
              <a:t>b.	</a:t>
            </a:r>
            <a:r>
              <a:rPr lang="en-US" dirty="0">
                <a:solidFill>
                  <a:srgbClr val="0000FF"/>
                </a:solidFill>
              </a:rPr>
              <a:t>∠</a:t>
            </a:r>
            <a:r>
              <a:rPr lang="en-US" i="1" dirty="0">
                <a:solidFill>
                  <a:srgbClr val="0000FF"/>
                </a:solidFill>
              </a:rPr>
              <a:t>SOP</a:t>
            </a:r>
            <a:r>
              <a:rPr lang="en-US" dirty="0"/>
              <a:t>.</a:t>
            </a:r>
            <a:r>
              <a:rPr lang="en-US" b="1" i="1" dirty="0"/>
              <a:t> </a:t>
            </a:r>
          </a:p>
          <a:p>
            <a:pPr>
              <a:tabLst>
                <a:tab pos="463550" algn="l"/>
              </a:tabLst>
            </a:pPr>
            <a:r>
              <a:rPr lang="en-US" b="1" dirty="0"/>
              <a:t>c.	</a:t>
            </a:r>
            <a:r>
              <a:rPr lang="en-US" dirty="0"/>
              <a:t>Are any pairs supplementary?</a:t>
            </a:r>
          </a:p>
        </p:txBody>
      </p:sp>
      <p:pic>
        <p:nvPicPr>
          <p:cNvPr id="373762" name="Picture 2" descr="E:\Book work\BAM PPT\BAM_Chapter_6\6.png"/>
          <p:cNvPicPr>
            <a:picLocks noChangeAspect="1" noChangeArrowheads="1"/>
          </p:cNvPicPr>
          <p:nvPr/>
        </p:nvPicPr>
        <p:blipFill>
          <a:blip r:embed="rId3" cstate="print"/>
          <a:srcRect/>
          <a:stretch>
            <a:fillRect/>
          </a:stretch>
        </p:blipFill>
        <p:spPr bwMode="auto">
          <a:xfrm>
            <a:off x="2233320" y="3352800"/>
            <a:ext cx="4677361" cy="2560320"/>
          </a:xfrm>
          <a:prstGeom prst="rect">
            <a:avLst/>
          </a:prstGeom>
          <a:noFill/>
        </p:spPr>
      </p:pic>
      <p:graphicFrame>
        <p:nvGraphicFramePr>
          <p:cNvPr id="5" name="Object 4"/>
          <p:cNvGraphicFramePr>
            <a:graphicFrameLocks noChangeAspect="1"/>
          </p:cNvGraphicFramePr>
          <p:nvPr/>
        </p:nvGraphicFramePr>
        <p:xfrm>
          <a:off x="3380096" y="1272822"/>
          <a:ext cx="381000" cy="419100"/>
        </p:xfrm>
        <a:graphic>
          <a:graphicData uri="http://schemas.openxmlformats.org/presentationml/2006/ole">
            <mc:AlternateContent xmlns:mc="http://schemas.openxmlformats.org/markup-compatibility/2006">
              <mc:Choice xmlns:v="urn:schemas-microsoft-com:vml" Requires="v">
                <p:oleObj spid="_x0000_s5124" name="Equation" r:id="rId4" imgW="380835" imgH="418918" progId="Equation.DSMT4">
                  <p:embed/>
                </p:oleObj>
              </mc:Choice>
              <mc:Fallback>
                <p:oleObj name="Equation" r:id="rId4" imgW="380835" imgH="418918" progId="Equation.DSMT4">
                  <p:embed/>
                  <p:pic>
                    <p:nvPicPr>
                      <p:cNvPr id="0" name="Object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80096" y="1272822"/>
                        <a:ext cx="381000" cy="419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a:t>
            </a:r>
          </a:p>
        </p:txBody>
      </p:sp>
      <p:sp>
        <p:nvSpPr>
          <p:cNvPr id="3" name="Content Placeholder 2"/>
          <p:cNvSpPr>
            <a:spLocks noGrp="1"/>
          </p:cNvSpPr>
          <p:nvPr>
            <p:ph idx="1"/>
          </p:nvPr>
        </p:nvSpPr>
        <p:spPr/>
        <p:txBody>
          <a:bodyPr/>
          <a:lstStyle/>
          <a:p>
            <a:r>
              <a:rPr lang="en-US" b="1" dirty="0"/>
              <a:t>Solution </a:t>
            </a:r>
          </a:p>
          <a:p>
            <a:pPr marL="463550" indent="-463550"/>
            <a:r>
              <a:rPr lang="en-US" b="1" dirty="0"/>
              <a:t>a.	</a:t>
            </a:r>
            <a:r>
              <a:rPr lang="en-US" dirty="0"/>
              <a:t> </a:t>
            </a:r>
            <a:r>
              <a:rPr lang="en-US" dirty="0">
                <a:solidFill>
                  <a:srgbClr val="0000FF"/>
                </a:solidFill>
              </a:rPr>
              <a:t>m∠</a:t>
            </a:r>
            <a:r>
              <a:rPr lang="en-US" i="1" dirty="0">
                <a:solidFill>
                  <a:srgbClr val="0000FF"/>
                </a:solidFill>
              </a:rPr>
              <a:t>QOS</a:t>
            </a:r>
            <a:r>
              <a:rPr lang="en-US" dirty="0"/>
              <a:t> = </a:t>
            </a:r>
            <a:r>
              <a:rPr lang="en-US" dirty="0">
                <a:solidFill>
                  <a:srgbClr val="FF0000"/>
                </a:solidFill>
              </a:rPr>
              <a:t>150</a:t>
            </a:r>
            <a:r>
              <a:rPr lang="en-US" dirty="0">
                <a:solidFill>
                  <a:srgbClr val="FF0000"/>
                </a:solidFill>
                <a:sym typeface="Symbol"/>
              </a:rPr>
              <a:t></a:t>
            </a:r>
            <a:r>
              <a:rPr lang="en-US" i="1" dirty="0"/>
              <a:t>.</a:t>
            </a:r>
            <a:r>
              <a:rPr lang="en-US" b="1" i="1" dirty="0"/>
              <a:t> </a:t>
            </a:r>
          </a:p>
          <a:p>
            <a:pPr marL="463550" indent="-463550">
              <a:spcBef>
                <a:spcPts val="1800"/>
              </a:spcBef>
            </a:pPr>
            <a:r>
              <a:rPr lang="en-US" b="1" dirty="0"/>
              <a:t>b.	</a:t>
            </a:r>
            <a:r>
              <a:rPr lang="en-US" dirty="0"/>
              <a:t> </a:t>
            </a:r>
            <a:r>
              <a:rPr lang="en-US" dirty="0">
                <a:solidFill>
                  <a:srgbClr val="0000FF"/>
                </a:solidFill>
              </a:rPr>
              <a:t>m∠</a:t>
            </a:r>
            <a:r>
              <a:rPr lang="en-US" i="1" dirty="0">
                <a:solidFill>
                  <a:srgbClr val="0000FF"/>
                </a:solidFill>
              </a:rPr>
              <a:t>SOP</a:t>
            </a:r>
            <a:r>
              <a:rPr lang="en-US" dirty="0"/>
              <a:t> = </a:t>
            </a:r>
            <a:r>
              <a:rPr lang="en-US" dirty="0">
                <a:solidFill>
                  <a:srgbClr val="FF0000"/>
                </a:solidFill>
              </a:rPr>
              <a:t>180</a:t>
            </a:r>
            <a:r>
              <a:rPr lang="en-US" dirty="0">
                <a:solidFill>
                  <a:srgbClr val="FF0000"/>
                </a:solidFill>
                <a:sym typeface="Symbol"/>
              </a:rPr>
              <a:t></a:t>
            </a:r>
            <a:r>
              <a:rPr lang="en-US" dirty="0"/>
              <a:t>.</a:t>
            </a:r>
            <a:r>
              <a:rPr lang="en-US" b="1" i="1" dirty="0"/>
              <a:t> </a:t>
            </a:r>
          </a:p>
          <a:p>
            <a:pPr marL="463550" indent="-463550">
              <a:spcBef>
                <a:spcPts val="1800"/>
              </a:spcBef>
            </a:pPr>
            <a:r>
              <a:rPr lang="en-US" b="1" dirty="0"/>
              <a:t>c.	</a:t>
            </a:r>
            <a:r>
              <a:rPr lang="en-US" dirty="0"/>
              <a:t>Yes, </a:t>
            </a:r>
            <a:r>
              <a:rPr lang="en-US" dirty="0">
                <a:solidFill>
                  <a:srgbClr val="0000FF"/>
                </a:solidFill>
              </a:rPr>
              <a:t>∠</a:t>
            </a:r>
            <a:r>
              <a:rPr lang="en-US" i="1" dirty="0">
                <a:solidFill>
                  <a:srgbClr val="0000FF"/>
                </a:solidFill>
              </a:rPr>
              <a:t>QOP</a:t>
            </a:r>
            <a:r>
              <a:rPr lang="en-US" dirty="0"/>
              <a:t> and </a:t>
            </a:r>
            <a:r>
              <a:rPr lang="en-US" dirty="0">
                <a:solidFill>
                  <a:srgbClr val="0000FF"/>
                </a:solidFill>
              </a:rPr>
              <a:t>∠</a:t>
            </a:r>
            <a:r>
              <a:rPr lang="en-US" i="1" dirty="0">
                <a:solidFill>
                  <a:srgbClr val="0000FF"/>
                </a:solidFill>
              </a:rPr>
              <a:t>QOS</a:t>
            </a:r>
            <a:r>
              <a:rPr lang="en-US" dirty="0"/>
              <a:t> are </a:t>
            </a:r>
            <a:r>
              <a:rPr lang="en-US" dirty="0">
                <a:solidFill>
                  <a:srgbClr val="FF0000"/>
                </a:solidFill>
              </a:rPr>
              <a:t>supplementary</a:t>
            </a:r>
            <a:r>
              <a:rPr lang="en-US" dirty="0"/>
              <a:t> and </a:t>
            </a:r>
            <a:r>
              <a:rPr lang="en-US" dirty="0">
                <a:solidFill>
                  <a:srgbClr val="0000FF"/>
                </a:solidFill>
              </a:rPr>
              <a:t>∠</a:t>
            </a:r>
            <a:r>
              <a:rPr lang="en-US" i="1" dirty="0">
                <a:solidFill>
                  <a:srgbClr val="0000FF"/>
                </a:solidFill>
              </a:rPr>
              <a:t>ROP</a:t>
            </a:r>
            <a:r>
              <a:rPr lang="en-US" dirty="0"/>
              <a:t> and </a:t>
            </a:r>
            <a:r>
              <a:rPr lang="en-US" dirty="0">
                <a:solidFill>
                  <a:srgbClr val="0000FF"/>
                </a:solidFill>
              </a:rPr>
              <a:t>∠</a:t>
            </a:r>
            <a:r>
              <a:rPr lang="en-US" i="1" dirty="0">
                <a:solidFill>
                  <a:srgbClr val="0000FF"/>
                </a:solidFill>
              </a:rPr>
              <a:t>ROS</a:t>
            </a:r>
            <a:r>
              <a:rPr lang="en-US" dirty="0">
                <a:solidFill>
                  <a:srgbClr val="0000FF"/>
                </a:solidFill>
              </a:rPr>
              <a:t> </a:t>
            </a:r>
            <a:r>
              <a:rPr lang="en-US" dirty="0"/>
              <a:t>are </a:t>
            </a:r>
            <a:r>
              <a:rPr lang="en-US" dirty="0">
                <a:solidFill>
                  <a:srgbClr val="FF0000"/>
                </a:solidFill>
              </a:rPr>
              <a:t>supplementary</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Classifying Triangles</a:t>
            </a:r>
          </a:p>
        </p:txBody>
      </p:sp>
      <p:sp>
        <p:nvSpPr>
          <p:cNvPr id="3" name="Content Placeholder 2"/>
          <p:cNvSpPr>
            <a:spLocks noGrp="1"/>
          </p:cNvSpPr>
          <p:nvPr>
            <p:ph idx="1"/>
          </p:nvPr>
        </p:nvSpPr>
        <p:spPr>
          <a:xfrm>
            <a:off x="457200" y="1280160"/>
            <a:ext cx="8229600" cy="2148840"/>
          </a:xfrm>
          <a:ln w="28575">
            <a:solidFill>
              <a:srgbClr val="FF0000"/>
            </a:solidFill>
          </a:ln>
        </p:spPr>
        <p:txBody>
          <a:bodyPr>
            <a:normAutofit lnSpcReduction="10000"/>
          </a:bodyPr>
          <a:lstStyle/>
          <a:p>
            <a:pPr algn="ctr"/>
            <a:r>
              <a:rPr lang="en-US" b="1" dirty="0">
                <a:solidFill>
                  <a:srgbClr val="000000"/>
                </a:solidFill>
              </a:rPr>
              <a:t>Special Note </a:t>
            </a:r>
          </a:p>
          <a:p>
            <a:r>
              <a:rPr lang="en-US" dirty="0">
                <a:solidFill>
                  <a:srgbClr val="000000"/>
                </a:solidFill>
              </a:rPr>
              <a:t>The line segment with endpoints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is indicated by placing a bar over the letters, as in         The length of the segment is indicated by writing only the letters, as in </a:t>
            </a:r>
            <a:r>
              <a:rPr lang="en-US" i="1" dirty="0">
                <a:solidFill>
                  <a:srgbClr val="000000"/>
                </a:solidFill>
              </a:rPr>
              <a:t>AB</a:t>
            </a:r>
            <a:r>
              <a:rPr lang="en-US" dirty="0">
                <a:solidFill>
                  <a:srgbClr val="000000"/>
                </a:solidFill>
              </a:rPr>
              <a:t>.</a:t>
            </a:r>
          </a:p>
        </p:txBody>
      </p:sp>
      <p:graphicFrame>
        <p:nvGraphicFramePr>
          <p:cNvPr id="374786" name="Object 2"/>
          <p:cNvGraphicFramePr>
            <a:graphicFrameLocks noChangeAspect="1"/>
          </p:cNvGraphicFramePr>
          <p:nvPr/>
        </p:nvGraphicFramePr>
        <p:xfrm>
          <a:off x="5996296" y="2103282"/>
          <a:ext cx="508000" cy="393700"/>
        </p:xfrm>
        <a:graphic>
          <a:graphicData uri="http://schemas.openxmlformats.org/presentationml/2006/ole">
            <mc:AlternateContent xmlns:mc="http://schemas.openxmlformats.org/markup-compatibility/2006">
              <mc:Choice xmlns:v="urn:schemas-microsoft-com:vml" Requires="v">
                <p:oleObj spid="_x0000_s6148" name="Equation" r:id="rId3" imgW="507780" imgH="393529" progId="Equation.DSMT4">
                  <p:embed/>
                </p:oleObj>
              </mc:Choice>
              <mc:Fallback>
                <p:oleObj name="Equation" r:id="rId3" imgW="507780" imgH="393529"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96296" y="2103282"/>
                        <a:ext cx="508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Classifying Triangles</a:t>
            </a:r>
          </a:p>
        </p:txBody>
      </p:sp>
      <p:sp>
        <p:nvSpPr>
          <p:cNvPr id="5" name="Content Placeholder 2"/>
          <p:cNvSpPr>
            <a:spLocks noGrp="1"/>
          </p:cNvSpPr>
          <p:nvPr>
            <p:ph idx="1"/>
          </p:nvPr>
        </p:nvSpPr>
        <p:spPr>
          <a:solidFill>
            <a:srgbClr val="FFFFCC"/>
          </a:solidFill>
          <a:ln w="28575">
            <a:solidFill>
              <a:srgbClr val="000000"/>
            </a:solidFill>
          </a:ln>
        </p:spPr>
        <p:txBody>
          <a:bodyPr>
            <a:noAutofit/>
          </a:bodyPr>
          <a:lstStyle/>
          <a:p>
            <a:pPr algn="ctr">
              <a:spcBef>
                <a:spcPts val="0"/>
              </a:spcBef>
            </a:pPr>
            <a:r>
              <a:rPr lang="en-US" b="1" dirty="0">
                <a:solidFill>
                  <a:srgbClr val="000000"/>
                </a:solidFill>
              </a:rPr>
              <a:t>Triangles Classified by Sides</a:t>
            </a:r>
          </a:p>
          <a:p>
            <a:pPr>
              <a:spcBef>
                <a:spcPts val="0"/>
              </a:spcBef>
              <a:tabLst>
                <a:tab pos="2401888" algn="l"/>
                <a:tab pos="5827713" algn="l"/>
              </a:tabLst>
            </a:pPr>
            <a:r>
              <a:rPr lang="en-US" b="1" dirty="0">
                <a:solidFill>
                  <a:srgbClr val="000000"/>
                </a:solidFill>
              </a:rPr>
              <a:t>Name	Property 	Example</a:t>
            </a:r>
            <a:endParaRPr lang="en-US" dirty="0">
              <a:solidFill>
                <a:srgbClr val="000000"/>
              </a:solidFill>
            </a:endParaRPr>
          </a:p>
        </p:txBody>
      </p:sp>
      <p:sp>
        <p:nvSpPr>
          <p:cNvPr id="6" name="Rectangle 5"/>
          <p:cNvSpPr/>
          <p:nvPr/>
        </p:nvSpPr>
        <p:spPr>
          <a:xfrm>
            <a:off x="457200" y="2133600"/>
            <a:ext cx="1676400" cy="523220"/>
          </a:xfrm>
          <a:prstGeom prst="rect">
            <a:avLst/>
          </a:prstGeom>
        </p:spPr>
        <p:txBody>
          <a:bodyPr wrap="square">
            <a:spAutoFit/>
          </a:bodyPr>
          <a:lstStyle/>
          <a:p>
            <a:r>
              <a:rPr lang="en-US" sz="2800" b="1" dirty="0">
                <a:solidFill>
                  <a:srgbClr val="000000"/>
                </a:solidFill>
              </a:rPr>
              <a:t>1. </a:t>
            </a:r>
            <a:r>
              <a:rPr lang="en-US" sz="2800" b="1" dirty="0">
                <a:solidFill>
                  <a:srgbClr val="C00000"/>
                </a:solidFill>
              </a:rPr>
              <a:t>Scalene </a:t>
            </a:r>
            <a:endParaRPr lang="en-US" sz="2800" dirty="0">
              <a:solidFill>
                <a:srgbClr val="C00000"/>
              </a:solidFill>
            </a:endParaRPr>
          </a:p>
        </p:txBody>
      </p:sp>
      <p:sp>
        <p:nvSpPr>
          <p:cNvPr id="7" name="Rectangle 6"/>
          <p:cNvSpPr/>
          <p:nvPr/>
        </p:nvSpPr>
        <p:spPr>
          <a:xfrm>
            <a:off x="457200" y="3728112"/>
            <a:ext cx="1905000" cy="523220"/>
          </a:xfrm>
          <a:prstGeom prst="rect">
            <a:avLst/>
          </a:prstGeom>
        </p:spPr>
        <p:txBody>
          <a:bodyPr wrap="square">
            <a:spAutoFit/>
          </a:bodyPr>
          <a:lstStyle/>
          <a:p>
            <a:r>
              <a:rPr lang="en-US" sz="2800" b="1" dirty="0">
                <a:solidFill>
                  <a:srgbClr val="000000"/>
                </a:solidFill>
              </a:rPr>
              <a:t>2. </a:t>
            </a:r>
            <a:r>
              <a:rPr lang="en-US" sz="2800" b="1" dirty="0">
                <a:solidFill>
                  <a:srgbClr val="C00000"/>
                </a:solidFill>
              </a:rPr>
              <a:t>Isosceles</a:t>
            </a:r>
            <a:r>
              <a:rPr lang="en-US" sz="2800" b="1" dirty="0">
                <a:solidFill>
                  <a:srgbClr val="000000"/>
                </a:solidFill>
              </a:rPr>
              <a:t>  </a:t>
            </a:r>
            <a:endParaRPr lang="en-US" sz="2800" dirty="0">
              <a:solidFill>
                <a:srgbClr val="000000"/>
              </a:solidFill>
            </a:endParaRPr>
          </a:p>
        </p:txBody>
      </p:sp>
      <p:sp>
        <p:nvSpPr>
          <p:cNvPr id="8" name="Rectangle 7"/>
          <p:cNvSpPr/>
          <p:nvPr/>
        </p:nvSpPr>
        <p:spPr>
          <a:xfrm>
            <a:off x="2286000" y="2160896"/>
            <a:ext cx="4572000" cy="523220"/>
          </a:xfrm>
          <a:prstGeom prst="rect">
            <a:avLst/>
          </a:prstGeom>
        </p:spPr>
        <p:txBody>
          <a:bodyPr>
            <a:spAutoFit/>
          </a:bodyPr>
          <a:lstStyle/>
          <a:p>
            <a:r>
              <a:rPr lang="en-US" sz="2800" dirty="0">
                <a:solidFill>
                  <a:srgbClr val="000000"/>
                </a:solidFill>
              </a:rPr>
              <a:t>No two sides are equal. </a:t>
            </a:r>
          </a:p>
        </p:txBody>
      </p:sp>
      <p:sp>
        <p:nvSpPr>
          <p:cNvPr id="9" name="Rectangle 8"/>
          <p:cNvSpPr/>
          <p:nvPr/>
        </p:nvSpPr>
        <p:spPr>
          <a:xfrm>
            <a:off x="2286000" y="3739488"/>
            <a:ext cx="4572000" cy="954107"/>
          </a:xfrm>
          <a:prstGeom prst="rect">
            <a:avLst/>
          </a:prstGeom>
        </p:spPr>
        <p:txBody>
          <a:bodyPr>
            <a:spAutoFit/>
          </a:bodyPr>
          <a:lstStyle/>
          <a:p>
            <a:r>
              <a:rPr lang="en-US" sz="2800" dirty="0">
                <a:solidFill>
                  <a:srgbClr val="000000"/>
                </a:solidFill>
              </a:rPr>
              <a:t>At least two sides are </a:t>
            </a:r>
          </a:p>
          <a:p>
            <a:r>
              <a:rPr lang="en-US" sz="2800" dirty="0">
                <a:solidFill>
                  <a:srgbClr val="000000"/>
                </a:solidFill>
              </a:rPr>
              <a:t>equal. </a:t>
            </a:r>
          </a:p>
        </p:txBody>
      </p:sp>
      <p:sp>
        <p:nvSpPr>
          <p:cNvPr id="10" name="Rectangle 9"/>
          <p:cNvSpPr/>
          <p:nvPr/>
        </p:nvSpPr>
        <p:spPr>
          <a:xfrm>
            <a:off x="5867400" y="2201840"/>
            <a:ext cx="3048000" cy="1384995"/>
          </a:xfrm>
          <a:prstGeom prst="rect">
            <a:avLst/>
          </a:prstGeom>
        </p:spPr>
        <p:txBody>
          <a:bodyPr wrap="square">
            <a:spAutoFit/>
          </a:bodyPr>
          <a:lstStyle/>
          <a:p>
            <a:r>
              <a:rPr lang="en-US" sz="2800" dirty="0">
                <a:solidFill>
                  <a:srgbClr val="000000"/>
                </a:solidFill>
                <a:sym typeface="Symbol"/>
              </a:rPr>
              <a:t></a:t>
            </a:r>
            <a:r>
              <a:rPr lang="en-US" sz="2800" i="1" dirty="0">
                <a:solidFill>
                  <a:srgbClr val="000000"/>
                </a:solidFill>
              </a:rPr>
              <a:t>ABC </a:t>
            </a:r>
            <a:r>
              <a:rPr lang="en-US" sz="2800" dirty="0">
                <a:solidFill>
                  <a:srgbClr val="000000"/>
                </a:solidFill>
              </a:rPr>
              <a:t>is scalene since no two sides are equal. </a:t>
            </a:r>
          </a:p>
        </p:txBody>
      </p:sp>
      <p:sp>
        <p:nvSpPr>
          <p:cNvPr id="11" name="Rectangle 10"/>
          <p:cNvSpPr/>
          <p:nvPr/>
        </p:nvSpPr>
        <p:spPr>
          <a:xfrm>
            <a:off x="5870448" y="3775981"/>
            <a:ext cx="2895600" cy="954107"/>
          </a:xfrm>
          <a:prstGeom prst="rect">
            <a:avLst/>
          </a:prstGeom>
        </p:spPr>
        <p:txBody>
          <a:bodyPr wrap="square">
            <a:spAutoFit/>
          </a:bodyPr>
          <a:lstStyle/>
          <a:p>
            <a:r>
              <a:rPr lang="en-US" sz="2800" dirty="0">
                <a:solidFill>
                  <a:srgbClr val="000000"/>
                </a:solidFill>
                <a:sym typeface="Symbol"/>
              </a:rPr>
              <a:t></a:t>
            </a:r>
            <a:r>
              <a:rPr lang="en-US" sz="2800" i="1" dirty="0">
                <a:solidFill>
                  <a:srgbClr val="000000"/>
                </a:solidFill>
              </a:rPr>
              <a:t>PQR</a:t>
            </a:r>
            <a:r>
              <a:rPr lang="en-US" sz="2800" dirty="0">
                <a:solidFill>
                  <a:srgbClr val="000000"/>
                </a:solidFill>
              </a:rPr>
              <a:t> is isosceles since </a:t>
            </a:r>
            <a:r>
              <a:rPr lang="en-US" sz="2800" i="1" dirty="0">
                <a:solidFill>
                  <a:srgbClr val="000000"/>
                </a:solidFill>
              </a:rPr>
              <a:t>PR </a:t>
            </a:r>
            <a:r>
              <a:rPr lang="en-US" sz="2800" dirty="0">
                <a:solidFill>
                  <a:srgbClr val="000000"/>
                </a:solidFill>
              </a:rPr>
              <a:t>=</a:t>
            </a:r>
            <a:r>
              <a:rPr lang="en-US" sz="2800" i="1" dirty="0">
                <a:solidFill>
                  <a:srgbClr val="000000"/>
                </a:solidFill>
              </a:rPr>
              <a:t> QR. </a:t>
            </a:r>
            <a:endParaRPr lang="en-US" sz="2800" dirty="0">
              <a:solidFill>
                <a:srgbClr val="000000"/>
              </a:solidFill>
            </a:endParaRPr>
          </a:p>
        </p:txBody>
      </p:sp>
      <p:pic>
        <p:nvPicPr>
          <p:cNvPr id="375810" name="Picture 2" descr="E:\Book work\BAM PPT\BAM_Chapter_6\1.png"/>
          <p:cNvPicPr>
            <a:picLocks noChangeAspect="1" noChangeArrowheads="1"/>
          </p:cNvPicPr>
          <p:nvPr/>
        </p:nvPicPr>
        <p:blipFill>
          <a:blip r:embed="rId2" cstate="print"/>
          <a:srcRect/>
          <a:stretch>
            <a:fillRect/>
          </a:stretch>
        </p:blipFill>
        <p:spPr bwMode="auto">
          <a:xfrm>
            <a:off x="2743200" y="2568222"/>
            <a:ext cx="2277624" cy="1188720"/>
          </a:xfrm>
          <a:prstGeom prst="rect">
            <a:avLst/>
          </a:prstGeom>
          <a:noFill/>
        </p:spPr>
      </p:pic>
      <p:pic>
        <p:nvPicPr>
          <p:cNvPr id="375811" name="Picture 3" descr="E:\Book work\BAM PPT\BAM_Chapter_6\2png.png"/>
          <p:cNvPicPr>
            <a:picLocks noChangeAspect="1" noChangeArrowheads="1"/>
          </p:cNvPicPr>
          <p:nvPr/>
        </p:nvPicPr>
        <p:blipFill>
          <a:blip r:embed="rId3" cstate="print"/>
          <a:srcRect/>
          <a:stretch>
            <a:fillRect/>
          </a:stretch>
        </p:blipFill>
        <p:spPr bwMode="auto">
          <a:xfrm>
            <a:off x="3718264" y="4244622"/>
            <a:ext cx="1006136" cy="15240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a:t>Know the definition of a </a:t>
            </a:r>
            <a:r>
              <a:rPr lang="en-US" b="1" dirty="0"/>
              <a:t>ray </a:t>
            </a:r>
            <a:r>
              <a:rPr lang="en-US" dirty="0"/>
              <a:t>and an</a:t>
            </a:r>
            <a:r>
              <a:rPr lang="en-US" b="1" dirty="0"/>
              <a:t> angle</a:t>
            </a:r>
            <a:r>
              <a:rPr lang="en-US" dirty="0"/>
              <a:t>.</a:t>
            </a:r>
            <a:r>
              <a:rPr lang="en-US" b="1" dirty="0"/>
              <a:t> </a:t>
            </a:r>
          </a:p>
          <a:p>
            <a:pPr marL="341313" indent="-341313">
              <a:buFont typeface="Courier New" pitchFamily="49" charset="0"/>
              <a:buChar char="o"/>
            </a:pPr>
            <a:r>
              <a:rPr lang="en-US" dirty="0"/>
              <a:t>Learn how to classify an angle by its measure as </a:t>
            </a:r>
            <a:r>
              <a:rPr lang="en-US" b="1" dirty="0"/>
              <a:t>acute</a:t>
            </a:r>
            <a:r>
              <a:rPr lang="en-US" dirty="0"/>
              <a:t>,</a:t>
            </a:r>
            <a:r>
              <a:rPr lang="en-US" b="1" dirty="0"/>
              <a:t> right</a:t>
            </a:r>
            <a:r>
              <a:rPr lang="en-US" dirty="0"/>
              <a:t>,</a:t>
            </a:r>
            <a:r>
              <a:rPr lang="en-US" b="1" dirty="0"/>
              <a:t> obtuse</a:t>
            </a:r>
            <a:r>
              <a:rPr lang="en-US" dirty="0"/>
              <a:t>,</a:t>
            </a:r>
            <a:r>
              <a:rPr lang="en-US" b="1" dirty="0"/>
              <a:t> </a:t>
            </a:r>
            <a:r>
              <a:rPr lang="en-US" dirty="0"/>
              <a:t>or</a:t>
            </a:r>
            <a:r>
              <a:rPr lang="en-US" b="1" dirty="0"/>
              <a:t> straight</a:t>
            </a:r>
            <a:r>
              <a:rPr lang="en-US" dirty="0"/>
              <a:t>.</a:t>
            </a:r>
            <a:r>
              <a:rPr lang="en-US" b="1" dirty="0"/>
              <a:t> </a:t>
            </a:r>
          </a:p>
          <a:p>
            <a:pPr marL="341313" indent="-341313">
              <a:buFont typeface="Courier New" pitchFamily="49" charset="0"/>
              <a:buChar char="o"/>
            </a:pPr>
            <a:r>
              <a:rPr lang="en-US" dirty="0"/>
              <a:t>Know the meanings of the terms </a:t>
            </a:r>
            <a:r>
              <a:rPr lang="en-US" b="1" dirty="0"/>
              <a:t>complementary angles</a:t>
            </a:r>
            <a:r>
              <a:rPr lang="en-US" dirty="0"/>
              <a:t> and</a:t>
            </a:r>
            <a:r>
              <a:rPr lang="en-US" b="1" dirty="0"/>
              <a:t> supplementary angles</a:t>
            </a:r>
            <a:r>
              <a:rPr lang="en-US" dirty="0"/>
              <a:t>. </a:t>
            </a:r>
          </a:p>
          <a:p>
            <a:pPr marL="341313" indent="-341313">
              <a:buFont typeface="Courier New" pitchFamily="49" charset="0"/>
              <a:buChar char="o"/>
            </a:pPr>
            <a:r>
              <a:rPr lang="en-US" dirty="0"/>
              <a:t>Learn how to classify a triangle by its sides: </a:t>
            </a:r>
            <a:r>
              <a:rPr lang="en-US" b="1" dirty="0"/>
              <a:t>scalene</a:t>
            </a:r>
            <a:r>
              <a:rPr lang="en-US" dirty="0"/>
              <a:t>,</a:t>
            </a:r>
            <a:r>
              <a:rPr lang="en-US" b="1" dirty="0"/>
              <a:t> isosceles</a:t>
            </a:r>
            <a:r>
              <a:rPr lang="en-US" dirty="0"/>
              <a:t>, or </a:t>
            </a:r>
            <a:r>
              <a:rPr lang="en-US" b="1" dirty="0"/>
              <a:t>equilateral</a:t>
            </a:r>
            <a:r>
              <a:rPr lang="en-US" dirty="0"/>
              <a:t>.</a:t>
            </a:r>
            <a:r>
              <a:rPr lang="en-US" b="1" dirty="0"/>
              <a:t> </a:t>
            </a:r>
          </a:p>
          <a:p>
            <a:pPr marL="341313" indent="-341313">
              <a:buFont typeface="Courier New" pitchFamily="49" charset="0"/>
              <a:buChar char="o"/>
            </a:pPr>
            <a:r>
              <a:rPr lang="en-US" dirty="0"/>
              <a:t>Learn how to classify a triangle by its angles: </a:t>
            </a:r>
            <a:r>
              <a:rPr lang="en-US" b="1" dirty="0"/>
              <a:t>acute</a:t>
            </a:r>
            <a:r>
              <a:rPr lang="en-US" dirty="0"/>
              <a:t>,</a:t>
            </a:r>
            <a:r>
              <a:rPr lang="en-US" b="1" dirty="0"/>
              <a:t> right</a:t>
            </a:r>
            <a:r>
              <a:rPr lang="en-US" dirty="0"/>
              <a:t>,</a:t>
            </a:r>
            <a:r>
              <a:rPr lang="en-US" b="1" dirty="0"/>
              <a:t> </a:t>
            </a:r>
            <a:r>
              <a:rPr lang="en-US" dirty="0"/>
              <a:t>or</a:t>
            </a:r>
            <a:r>
              <a:rPr lang="en-US" b="1" dirty="0"/>
              <a:t> obtuse</a:t>
            </a:r>
            <a:r>
              <a:rPr lang="en-US" dirty="0"/>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Classifying Triangles</a:t>
            </a:r>
          </a:p>
        </p:txBody>
      </p:sp>
      <p:sp>
        <p:nvSpPr>
          <p:cNvPr id="5" name="Content Placeholder 2"/>
          <p:cNvSpPr>
            <a:spLocks noGrp="1"/>
          </p:cNvSpPr>
          <p:nvPr>
            <p:ph idx="1"/>
          </p:nvPr>
        </p:nvSpPr>
        <p:spPr>
          <a:solidFill>
            <a:srgbClr val="FFFFCC"/>
          </a:solidFill>
          <a:ln w="28575">
            <a:solidFill>
              <a:srgbClr val="000000"/>
            </a:solidFill>
          </a:ln>
        </p:spPr>
        <p:txBody>
          <a:bodyPr>
            <a:noAutofit/>
          </a:bodyPr>
          <a:lstStyle/>
          <a:p>
            <a:pPr algn="ctr"/>
            <a:r>
              <a:rPr lang="en-US" b="1" dirty="0">
                <a:solidFill>
                  <a:srgbClr val="000000"/>
                </a:solidFill>
              </a:rPr>
              <a:t>Triangles Classified by Sides (cont.)</a:t>
            </a:r>
          </a:p>
          <a:p>
            <a:pPr>
              <a:tabLst>
                <a:tab pos="2689225" algn="l"/>
                <a:tab pos="5827713" algn="l"/>
              </a:tabLst>
            </a:pPr>
            <a:r>
              <a:rPr lang="en-US" b="1" dirty="0">
                <a:solidFill>
                  <a:srgbClr val="000000"/>
                </a:solidFill>
              </a:rPr>
              <a:t>Name	Property 	Example</a:t>
            </a:r>
            <a:endParaRPr lang="en-US" dirty="0">
              <a:solidFill>
                <a:srgbClr val="000000"/>
              </a:solidFill>
            </a:endParaRPr>
          </a:p>
        </p:txBody>
      </p:sp>
      <p:sp>
        <p:nvSpPr>
          <p:cNvPr id="6" name="Rectangle 5"/>
          <p:cNvSpPr/>
          <p:nvPr/>
        </p:nvSpPr>
        <p:spPr>
          <a:xfrm>
            <a:off x="457200" y="2362200"/>
            <a:ext cx="2194560" cy="523220"/>
          </a:xfrm>
          <a:prstGeom prst="rect">
            <a:avLst/>
          </a:prstGeom>
        </p:spPr>
        <p:txBody>
          <a:bodyPr wrap="square">
            <a:spAutoFit/>
          </a:bodyPr>
          <a:lstStyle/>
          <a:p>
            <a:r>
              <a:rPr lang="en-US" sz="2800" b="1" dirty="0">
                <a:solidFill>
                  <a:srgbClr val="000000"/>
                </a:solidFill>
              </a:rPr>
              <a:t>3. </a:t>
            </a:r>
            <a:r>
              <a:rPr lang="en-US" sz="2800" b="1" dirty="0">
                <a:solidFill>
                  <a:srgbClr val="C00000"/>
                </a:solidFill>
              </a:rPr>
              <a:t>Equilateral </a:t>
            </a:r>
            <a:r>
              <a:rPr lang="en-US" sz="2800" b="1" dirty="0">
                <a:solidFill>
                  <a:srgbClr val="000000"/>
                </a:solidFill>
              </a:rPr>
              <a:t> </a:t>
            </a:r>
            <a:endParaRPr lang="en-US" sz="2800" dirty="0">
              <a:solidFill>
                <a:srgbClr val="000000"/>
              </a:solidFill>
            </a:endParaRPr>
          </a:p>
        </p:txBody>
      </p:sp>
      <p:sp>
        <p:nvSpPr>
          <p:cNvPr id="8" name="Rectangle 7"/>
          <p:cNvSpPr/>
          <p:nvPr/>
        </p:nvSpPr>
        <p:spPr>
          <a:xfrm>
            <a:off x="2971800" y="2389496"/>
            <a:ext cx="2743200" cy="954107"/>
          </a:xfrm>
          <a:prstGeom prst="rect">
            <a:avLst/>
          </a:prstGeom>
        </p:spPr>
        <p:txBody>
          <a:bodyPr>
            <a:spAutoFit/>
          </a:bodyPr>
          <a:lstStyle/>
          <a:p>
            <a:r>
              <a:rPr lang="en-US" sz="2800" dirty="0">
                <a:solidFill>
                  <a:srgbClr val="000000"/>
                </a:solidFill>
              </a:rPr>
              <a:t>All three sides are equal. </a:t>
            </a:r>
          </a:p>
        </p:txBody>
      </p:sp>
      <p:sp>
        <p:nvSpPr>
          <p:cNvPr id="10" name="Rectangle 9"/>
          <p:cNvSpPr/>
          <p:nvPr/>
        </p:nvSpPr>
        <p:spPr>
          <a:xfrm>
            <a:off x="5867400" y="2430440"/>
            <a:ext cx="3048000" cy="954107"/>
          </a:xfrm>
          <a:prstGeom prst="rect">
            <a:avLst/>
          </a:prstGeom>
        </p:spPr>
        <p:txBody>
          <a:bodyPr wrap="square">
            <a:spAutoFit/>
          </a:bodyPr>
          <a:lstStyle/>
          <a:p>
            <a:r>
              <a:rPr lang="en-US" sz="2800" dirty="0">
                <a:solidFill>
                  <a:srgbClr val="000000"/>
                </a:solidFill>
                <a:sym typeface="Symbol"/>
              </a:rPr>
              <a:t></a:t>
            </a:r>
            <a:r>
              <a:rPr lang="en-US" sz="2800" i="1" dirty="0">
                <a:solidFill>
                  <a:srgbClr val="000000"/>
                </a:solidFill>
              </a:rPr>
              <a:t>XYZ</a:t>
            </a:r>
            <a:r>
              <a:rPr lang="en-US" sz="2800" dirty="0">
                <a:solidFill>
                  <a:srgbClr val="000000"/>
                </a:solidFill>
              </a:rPr>
              <a:t> is equilateral since </a:t>
            </a:r>
            <a:r>
              <a:rPr lang="en-US" sz="2800" i="1" dirty="0">
                <a:solidFill>
                  <a:srgbClr val="000000"/>
                </a:solidFill>
              </a:rPr>
              <a:t>XY </a:t>
            </a:r>
            <a:r>
              <a:rPr lang="en-US" sz="2800" dirty="0">
                <a:solidFill>
                  <a:srgbClr val="000000"/>
                </a:solidFill>
              </a:rPr>
              <a:t>=</a:t>
            </a:r>
            <a:r>
              <a:rPr lang="en-US" sz="2800" i="1" dirty="0">
                <a:solidFill>
                  <a:srgbClr val="000000"/>
                </a:solidFill>
              </a:rPr>
              <a:t> XZ </a:t>
            </a:r>
            <a:r>
              <a:rPr lang="en-US" sz="2800" dirty="0">
                <a:solidFill>
                  <a:srgbClr val="000000"/>
                </a:solidFill>
              </a:rPr>
              <a:t>=</a:t>
            </a:r>
            <a:r>
              <a:rPr lang="en-US" sz="2800" i="1" dirty="0">
                <a:solidFill>
                  <a:srgbClr val="000000"/>
                </a:solidFill>
              </a:rPr>
              <a:t> YZ. </a:t>
            </a:r>
            <a:endParaRPr lang="en-US" sz="2800" dirty="0">
              <a:solidFill>
                <a:srgbClr val="000000"/>
              </a:solidFill>
            </a:endParaRPr>
          </a:p>
        </p:txBody>
      </p:sp>
      <p:pic>
        <p:nvPicPr>
          <p:cNvPr id="376834" name="Picture 2" descr="E:\Book work\BAM PPT\BAM_Chapter_6\1.png"/>
          <p:cNvPicPr>
            <a:picLocks noChangeAspect="1" noChangeArrowheads="1"/>
          </p:cNvPicPr>
          <p:nvPr/>
        </p:nvPicPr>
        <p:blipFill>
          <a:blip r:embed="rId2" cstate="print"/>
          <a:srcRect/>
          <a:stretch>
            <a:fillRect/>
          </a:stretch>
        </p:blipFill>
        <p:spPr bwMode="auto">
          <a:xfrm>
            <a:off x="2819400" y="3397956"/>
            <a:ext cx="2324100" cy="2352675"/>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Classifying Triangles</a:t>
            </a:r>
          </a:p>
        </p:txBody>
      </p:sp>
      <p:sp>
        <p:nvSpPr>
          <p:cNvPr id="5" name="Content Placeholder 2"/>
          <p:cNvSpPr>
            <a:spLocks noGrp="1"/>
          </p:cNvSpPr>
          <p:nvPr>
            <p:ph idx="1"/>
          </p:nvPr>
        </p:nvSpPr>
        <p:spPr>
          <a:solidFill>
            <a:srgbClr val="FFFFCC"/>
          </a:solidFill>
          <a:ln w="28575">
            <a:solidFill>
              <a:srgbClr val="000000"/>
            </a:solidFill>
          </a:ln>
        </p:spPr>
        <p:txBody>
          <a:bodyPr>
            <a:noAutofit/>
          </a:bodyPr>
          <a:lstStyle/>
          <a:p>
            <a:pPr algn="ctr"/>
            <a:r>
              <a:rPr lang="en-US" b="1" dirty="0">
                <a:solidFill>
                  <a:srgbClr val="000000"/>
                </a:solidFill>
              </a:rPr>
              <a:t>Triangles Classified by Angles</a:t>
            </a:r>
          </a:p>
          <a:p>
            <a:pPr>
              <a:tabLst>
                <a:tab pos="2689225" algn="l"/>
                <a:tab pos="5827713" algn="l"/>
              </a:tabLst>
            </a:pPr>
            <a:r>
              <a:rPr lang="en-US" b="1" dirty="0">
                <a:solidFill>
                  <a:srgbClr val="000000"/>
                </a:solidFill>
              </a:rPr>
              <a:t>Name	Property 	Example</a:t>
            </a:r>
            <a:endParaRPr lang="en-US" dirty="0">
              <a:solidFill>
                <a:srgbClr val="000000"/>
              </a:solidFill>
            </a:endParaRPr>
          </a:p>
        </p:txBody>
      </p:sp>
      <p:sp>
        <p:nvSpPr>
          <p:cNvPr id="6" name="Rectangle 5"/>
          <p:cNvSpPr/>
          <p:nvPr/>
        </p:nvSpPr>
        <p:spPr>
          <a:xfrm>
            <a:off x="457200" y="2286000"/>
            <a:ext cx="2194560" cy="523220"/>
          </a:xfrm>
          <a:prstGeom prst="rect">
            <a:avLst/>
          </a:prstGeom>
        </p:spPr>
        <p:txBody>
          <a:bodyPr wrap="square">
            <a:spAutoFit/>
          </a:bodyPr>
          <a:lstStyle/>
          <a:p>
            <a:r>
              <a:rPr lang="en-US" sz="2800" b="1" dirty="0">
                <a:solidFill>
                  <a:srgbClr val="000000"/>
                </a:solidFill>
              </a:rPr>
              <a:t>1. </a:t>
            </a:r>
            <a:r>
              <a:rPr lang="en-US" sz="2800" b="1" dirty="0">
                <a:solidFill>
                  <a:srgbClr val="C00000"/>
                </a:solidFill>
              </a:rPr>
              <a:t>Acute</a:t>
            </a:r>
            <a:endParaRPr lang="en-US" sz="2800" dirty="0">
              <a:solidFill>
                <a:srgbClr val="C00000"/>
              </a:solidFill>
            </a:endParaRPr>
          </a:p>
        </p:txBody>
      </p:sp>
      <p:sp>
        <p:nvSpPr>
          <p:cNvPr id="8" name="Rectangle 7"/>
          <p:cNvSpPr/>
          <p:nvPr/>
        </p:nvSpPr>
        <p:spPr>
          <a:xfrm>
            <a:off x="2971800" y="2313296"/>
            <a:ext cx="2743200" cy="954107"/>
          </a:xfrm>
          <a:prstGeom prst="rect">
            <a:avLst/>
          </a:prstGeom>
        </p:spPr>
        <p:txBody>
          <a:bodyPr>
            <a:spAutoFit/>
          </a:bodyPr>
          <a:lstStyle/>
          <a:p>
            <a:r>
              <a:rPr lang="en-US" sz="2800" dirty="0">
                <a:solidFill>
                  <a:srgbClr val="000000"/>
                </a:solidFill>
              </a:rPr>
              <a:t>All three angles are acute. </a:t>
            </a:r>
          </a:p>
        </p:txBody>
      </p:sp>
      <p:sp>
        <p:nvSpPr>
          <p:cNvPr id="10" name="Rectangle 9"/>
          <p:cNvSpPr/>
          <p:nvPr/>
        </p:nvSpPr>
        <p:spPr>
          <a:xfrm>
            <a:off x="5715000" y="2354240"/>
            <a:ext cx="3048000" cy="1384995"/>
          </a:xfrm>
          <a:prstGeom prst="rect">
            <a:avLst/>
          </a:prstGeom>
        </p:spPr>
        <p:txBody>
          <a:bodyPr wrap="square">
            <a:spAutoFit/>
          </a:bodyPr>
          <a:lstStyle/>
          <a:p>
            <a:r>
              <a:rPr lang="en-US" sz="2800" dirty="0">
                <a:solidFill>
                  <a:srgbClr val="000000"/>
                </a:solidFill>
              </a:rPr>
              <a:t>∠</a:t>
            </a:r>
            <a:r>
              <a:rPr lang="en-US" sz="2800" i="1" dirty="0">
                <a:solidFill>
                  <a:srgbClr val="000000"/>
                </a:solidFill>
              </a:rPr>
              <a:t>A</a:t>
            </a:r>
            <a:r>
              <a:rPr lang="en-US" sz="2800" dirty="0">
                <a:solidFill>
                  <a:srgbClr val="000000"/>
                </a:solidFill>
              </a:rPr>
              <a:t>, ∠</a:t>
            </a:r>
            <a:r>
              <a:rPr lang="en-US" sz="2800" i="1" dirty="0">
                <a:solidFill>
                  <a:srgbClr val="000000"/>
                </a:solidFill>
              </a:rPr>
              <a:t>B</a:t>
            </a:r>
            <a:r>
              <a:rPr lang="en-US" sz="2800" dirty="0">
                <a:solidFill>
                  <a:srgbClr val="000000"/>
                </a:solidFill>
              </a:rPr>
              <a:t>, ∠</a:t>
            </a:r>
            <a:r>
              <a:rPr lang="en-US" sz="2800" i="1" dirty="0">
                <a:solidFill>
                  <a:srgbClr val="000000"/>
                </a:solidFill>
              </a:rPr>
              <a:t>C </a:t>
            </a:r>
            <a:r>
              <a:rPr lang="en-US" sz="2800" dirty="0">
                <a:solidFill>
                  <a:srgbClr val="000000"/>
                </a:solidFill>
              </a:rPr>
              <a:t>and are all acute so </a:t>
            </a:r>
            <a:r>
              <a:rPr lang="en-US" sz="2800" dirty="0">
                <a:solidFill>
                  <a:srgbClr val="000000"/>
                </a:solidFill>
                <a:sym typeface="Symbol"/>
              </a:rPr>
              <a:t></a:t>
            </a:r>
            <a:r>
              <a:rPr lang="en-US" sz="2800" i="1" dirty="0">
                <a:solidFill>
                  <a:srgbClr val="000000"/>
                </a:solidFill>
              </a:rPr>
              <a:t>ABC</a:t>
            </a:r>
            <a:r>
              <a:rPr lang="en-US" sz="2800" dirty="0">
                <a:solidFill>
                  <a:srgbClr val="000000"/>
                </a:solidFill>
              </a:rPr>
              <a:t> is acute. </a:t>
            </a:r>
          </a:p>
        </p:txBody>
      </p:sp>
      <p:pic>
        <p:nvPicPr>
          <p:cNvPr id="377858" name="Picture 2" descr="E:\Book work\BAM PPT\BAM_Chapter_6\1.png"/>
          <p:cNvPicPr>
            <a:picLocks noChangeAspect="1" noChangeArrowheads="1"/>
          </p:cNvPicPr>
          <p:nvPr/>
        </p:nvPicPr>
        <p:blipFill>
          <a:blip r:embed="rId2" cstate="print"/>
          <a:srcRect/>
          <a:stretch>
            <a:fillRect/>
          </a:stretch>
        </p:blipFill>
        <p:spPr bwMode="auto">
          <a:xfrm>
            <a:off x="3152775" y="3429000"/>
            <a:ext cx="1800225" cy="2076450"/>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Classifying Triangles</a:t>
            </a:r>
          </a:p>
        </p:txBody>
      </p:sp>
      <p:sp>
        <p:nvSpPr>
          <p:cNvPr id="5" name="Content Placeholder 2"/>
          <p:cNvSpPr>
            <a:spLocks noGrp="1"/>
          </p:cNvSpPr>
          <p:nvPr>
            <p:ph idx="1"/>
          </p:nvPr>
        </p:nvSpPr>
        <p:spPr>
          <a:solidFill>
            <a:srgbClr val="FFFFCC"/>
          </a:solidFill>
          <a:ln w="28575">
            <a:solidFill>
              <a:srgbClr val="000000"/>
            </a:solidFill>
          </a:ln>
        </p:spPr>
        <p:txBody>
          <a:bodyPr>
            <a:noAutofit/>
          </a:bodyPr>
          <a:lstStyle/>
          <a:p>
            <a:pPr algn="ctr"/>
            <a:r>
              <a:rPr lang="en-US" b="1" dirty="0">
                <a:solidFill>
                  <a:srgbClr val="000000"/>
                </a:solidFill>
              </a:rPr>
              <a:t>Triangles Classified by Angles (cont.)</a:t>
            </a:r>
          </a:p>
          <a:p>
            <a:pPr>
              <a:tabLst>
                <a:tab pos="2689225" algn="l"/>
                <a:tab pos="5827713" algn="l"/>
              </a:tabLst>
            </a:pPr>
            <a:r>
              <a:rPr lang="en-US" b="1" dirty="0">
                <a:solidFill>
                  <a:srgbClr val="000000"/>
                </a:solidFill>
              </a:rPr>
              <a:t>Name	Property 	Example</a:t>
            </a:r>
            <a:endParaRPr lang="en-US" dirty="0">
              <a:solidFill>
                <a:srgbClr val="000000"/>
              </a:solidFill>
            </a:endParaRPr>
          </a:p>
        </p:txBody>
      </p:sp>
      <p:sp>
        <p:nvSpPr>
          <p:cNvPr id="6" name="Rectangle 5"/>
          <p:cNvSpPr/>
          <p:nvPr/>
        </p:nvSpPr>
        <p:spPr>
          <a:xfrm>
            <a:off x="457200" y="2286000"/>
            <a:ext cx="2194560" cy="523220"/>
          </a:xfrm>
          <a:prstGeom prst="rect">
            <a:avLst/>
          </a:prstGeom>
        </p:spPr>
        <p:txBody>
          <a:bodyPr wrap="square">
            <a:spAutoFit/>
          </a:bodyPr>
          <a:lstStyle/>
          <a:p>
            <a:r>
              <a:rPr lang="en-US" sz="2800" b="1" dirty="0">
                <a:solidFill>
                  <a:srgbClr val="000000"/>
                </a:solidFill>
              </a:rPr>
              <a:t>2. </a:t>
            </a:r>
            <a:r>
              <a:rPr lang="en-US" sz="2800" b="1" dirty="0">
                <a:solidFill>
                  <a:srgbClr val="C00000"/>
                </a:solidFill>
              </a:rPr>
              <a:t>Right</a:t>
            </a:r>
            <a:endParaRPr lang="en-US" sz="2800" dirty="0">
              <a:solidFill>
                <a:srgbClr val="C00000"/>
              </a:solidFill>
            </a:endParaRPr>
          </a:p>
        </p:txBody>
      </p:sp>
      <p:sp>
        <p:nvSpPr>
          <p:cNvPr id="8" name="Rectangle 7"/>
          <p:cNvSpPr/>
          <p:nvPr/>
        </p:nvSpPr>
        <p:spPr>
          <a:xfrm>
            <a:off x="2971800" y="2313296"/>
            <a:ext cx="2743200" cy="954107"/>
          </a:xfrm>
          <a:prstGeom prst="rect">
            <a:avLst/>
          </a:prstGeom>
        </p:spPr>
        <p:txBody>
          <a:bodyPr>
            <a:spAutoFit/>
          </a:bodyPr>
          <a:lstStyle/>
          <a:p>
            <a:r>
              <a:rPr lang="en-US" sz="2800" dirty="0">
                <a:solidFill>
                  <a:srgbClr val="000000"/>
                </a:solidFill>
              </a:rPr>
              <a:t>One angle is a right angle.</a:t>
            </a:r>
          </a:p>
        </p:txBody>
      </p:sp>
      <p:sp>
        <p:nvSpPr>
          <p:cNvPr id="10" name="Rectangle 9"/>
          <p:cNvSpPr/>
          <p:nvPr/>
        </p:nvSpPr>
        <p:spPr>
          <a:xfrm>
            <a:off x="5562600" y="2354240"/>
            <a:ext cx="3108960" cy="954107"/>
          </a:xfrm>
          <a:prstGeom prst="rect">
            <a:avLst/>
          </a:prstGeom>
        </p:spPr>
        <p:txBody>
          <a:bodyPr wrap="square">
            <a:spAutoFit/>
          </a:bodyPr>
          <a:lstStyle/>
          <a:p>
            <a:r>
              <a:rPr lang="en-US" sz="2800" dirty="0">
                <a:solidFill>
                  <a:srgbClr val="000000"/>
                </a:solidFill>
              </a:rPr>
              <a:t>m∠</a:t>
            </a:r>
            <a:r>
              <a:rPr lang="en-US" sz="2800" i="1" dirty="0">
                <a:solidFill>
                  <a:srgbClr val="000000"/>
                </a:solidFill>
              </a:rPr>
              <a:t>P </a:t>
            </a:r>
            <a:r>
              <a:rPr lang="en-US" sz="2800" dirty="0">
                <a:solidFill>
                  <a:srgbClr val="000000"/>
                </a:solidFill>
              </a:rPr>
              <a:t>= 90</a:t>
            </a:r>
            <a:r>
              <a:rPr lang="en-US" sz="2800" dirty="0">
                <a:solidFill>
                  <a:srgbClr val="000000"/>
                </a:solidFill>
                <a:sym typeface="Symbol"/>
              </a:rPr>
              <a:t></a:t>
            </a:r>
            <a:r>
              <a:rPr lang="en-US" sz="2800" dirty="0">
                <a:solidFill>
                  <a:srgbClr val="000000"/>
                </a:solidFill>
              </a:rPr>
              <a:t> so </a:t>
            </a:r>
            <a:r>
              <a:rPr lang="en-US" sz="2800" dirty="0">
                <a:solidFill>
                  <a:srgbClr val="000000"/>
                </a:solidFill>
                <a:sym typeface="Symbol"/>
              </a:rPr>
              <a:t></a:t>
            </a:r>
            <a:r>
              <a:rPr lang="en-US" sz="2800" i="1" dirty="0">
                <a:solidFill>
                  <a:srgbClr val="000000"/>
                </a:solidFill>
              </a:rPr>
              <a:t>PQR</a:t>
            </a:r>
            <a:r>
              <a:rPr lang="en-US" sz="2800" dirty="0">
                <a:solidFill>
                  <a:srgbClr val="000000"/>
                </a:solidFill>
              </a:rPr>
              <a:t> is a right triangle.</a:t>
            </a:r>
          </a:p>
        </p:txBody>
      </p:sp>
      <p:pic>
        <p:nvPicPr>
          <p:cNvPr id="378882" name="Picture 2" descr="E:\Book work\BAM PPT\BAM_Chapter_6\1.png"/>
          <p:cNvPicPr>
            <a:picLocks noChangeAspect="1" noChangeArrowheads="1"/>
          </p:cNvPicPr>
          <p:nvPr/>
        </p:nvPicPr>
        <p:blipFill>
          <a:blip r:embed="rId2" cstate="print"/>
          <a:srcRect/>
          <a:stretch>
            <a:fillRect/>
          </a:stretch>
        </p:blipFill>
        <p:spPr bwMode="auto">
          <a:xfrm>
            <a:off x="3248025" y="3276600"/>
            <a:ext cx="1933575" cy="2228850"/>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Classifying Triangles</a:t>
            </a:r>
          </a:p>
        </p:txBody>
      </p:sp>
      <p:sp>
        <p:nvSpPr>
          <p:cNvPr id="5" name="Content Placeholder 2"/>
          <p:cNvSpPr>
            <a:spLocks noGrp="1"/>
          </p:cNvSpPr>
          <p:nvPr>
            <p:ph idx="1"/>
          </p:nvPr>
        </p:nvSpPr>
        <p:spPr>
          <a:xfrm>
            <a:off x="457200" y="1280160"/>
            <a:ext cx="8229600" cy="4053840"/>
          </a:xfrm>
          <a:solidFill>
            <a:srgbClr val="FFFFCC"/>
          </a:solidFill>
          <a:ln w="28575">
            <a:solidFill>
              <a:srgbClr val="000000"/>
            </a:solidFill>
          </a:ln>
        </p:spPr>
        <p:txBody>
          <a:bodyPr>
            <a:noAutofit/>
          </a:bodyPr>
          <a:lstStyle/>
          <a:p>
            <a:pPr algn="ctr"/>
            <a:r>
              <a:rPr lang="en-US" b="1" dirty="0">
                <a:solidFill>
                  <a:srgbClr val="000000"/>
                </a:solidFill>
              </a:rPr>
              <a:t>Triangles Classified by Angles (cont.)</a:t>
            </a:r>
          </a:p>
          <a:p>
            <a:pPr>
              <a:tabLst>
                <a:tab pos="2689225" algn="l"/>
                <a:tab pos="5827713" algn="l"/>
              </a:tabLst>
            </a:pPr>
            <a:r>
              <a:rPr lang="en-US" b="1" dirty="0">
                <a:solidFill>
                  <a:srgbClr val="000000"/>
                </a:solidFill>
              </a:rPr>
              <a:t>Name	Property 	Example</a:t>
            </a:r>
            <a:endParaRPr lang="en-US" dirty="0">
              <a:solidFill>
                <a:srgbClr val="000000"/>
              </a:solidFill>
            </a:endParaRPr>
          </a:p>
        </p:txBody>
      </p:sp>
      <p:sp>
        <p:nvSpPr>
          <p:cNvPr id="6" name="Rectangle 5"/>
          <p:cNvSpPr/>
          <p:nvPr/>
        </p:nvSpPr>
        <p:spPr>
          <a:xfrm>
            <a:off x="457200" y="2263422"/>
            <a:ext cx="2194560" cy="523220"/>
          </a:xfrm>
          <a:prstGeom prst="rect">
            <a:avLst/>
          </a:prstGeom>
        </p:spPr>
        <p:txBody>
          <a:bodyPr wrap="square">
            <a:spAutoFit/>
          </a:bodyPr>
          <a:lstStyle/>
          <a:p>
            <a:r>
              <a:rPr lang="en-US" sz="2800" b="1" dirty="0">
                <a:solidFill>
                  <a:srgbClr val="000000"/>
                </a:solidFill>
              </a:rPr>
              <a:t>3. </a:t>
            </a:r>
            <a:r>
              <a:rPr lang="en-US" sz="2800" b="1" dirty="0">
                <a:solidFill>
                  <a:srgbClr val="C00000"/>
                </a:solidFill>
              </a:rPr>
              <a:t>Obtuse</a:t>
            </a:r>
            <a:endParaRPr lang="en-US" sz="2800" dirty="0">
              <a:solidFill>
                <a:srgbClr val="C00000"/>
              </a:solidFill>
            </a:endParaRPr>
          </a:p>
        </p:txBody>
      </p:sp>
      <p:sp>
        <p:nvSpPr>
          <p:cNvPr id="8" name="Rectangle 7"/>
          <p:cNvSpPr/>
          <p:nvPr/>
        </p:nvSpPr>
        <p:spPr>
          <a:xfrm>
            <a:off x="2971800" y="2290718"/>
            <a:ext cx="2743200" cy="954107"/>
          </a:xfrm>
          <a:prstGeom prst="rect">
            <a:avLst/>
          </a:prstGeom>
        </p:spPr>
        <p:txBody>
          <a:bodyPr>
            <a:spAutoFit/>
          </a:bodyPr>
          <a:lstStyle/>
          <a:p>
            <a:r>
              <a:rPr lang="en-US" sz="2800" dirty="0">
                <a:solidFill>
                  <a:srgbClr val="000000"/>
                </a:solidFill>
              </a:rPr>
              <a:t>One angle is obtuse.</a:t>
            </a:r>
          </a:p>
        </p:txBody>
      </p:sp>
      <p:sp>
        <p:nvSpPr>
          <p:cNvPr id="10" name="Rectangle 9"/>
          <p:cNvSpPr/>
          <p:nvPr/>
        </p:nvSpPr>
        <p:spPr>
          <a:xfrm>
            <a:off x="5715000" y="2331662"/>
            <a:ext cx="3048000" cy="1384995"/>
          </a:xfrm>
          <a:prstGeom prst="rect">
            <a:avLst/>
          </a:prstGeom>
        </p:spPr>
        <p:txBody>
          <a:bodyPr wrap="square">
            <a:spAutoFit/>
          </a:bodyPr>
          <a:lstStyle/>
          <a:p>
            <a:r>
              <a:rPr lang="en-US" sz="2800" dirty="0">
                <a:solidFill>
                  <a:srgbClr val="000000"/>
                </a:solidFill>
              </a:rPr>
              <a:t>∠</a:t>
            </a:r>
            <a:r>
              <a:rPr lang="en-US" sz="2800" i="1" dirty="0">
                <a:solidFill>
                  <a:srgbClr val="000000"/>
                </a:solidFill>
              </a:rPr>
              <a:t>X </a:t>
            </a:r>
            <a:r>
              <a:rPr lang="en-US" sz="2800" dirty="0">
                <a:solidFill>
                  <a:srgbClr val="000000"/>
                </a:solidFill>
              </a:rPr>
              <a:t>is obtuse so </a:t>
            </a:r>
            <a:r>
              <a:rPr lang="en-US" sz="2800" dirty="0">
                <a:solidFill>
                  <a:srgbClr val="000000"/>
                </a:solidFill>
                <a:sym typeface="Symbol"/>
              </a:rPr>
              <a:t></a:t>
            </a:r>
            <a:r>
              <a:rPr lang="en-US" sz="2800" i="1" dirty="0">
                <a:solidFill>
                  <a:srgbClr val="000000"/>
                </a:solidFill>
              </a:rPr>
              <a:t>XYZ</a:t>
            </a:r>
            <a:r>
              <a:rPr lang="en-US" sz="2800" dirty="0">
                <a:solidFill>
                  <a:srgbClr val="000000"/>
                </a:solidFill>
              </a:rPr>
              <a:t> is an obtuse triangle.</a:t>
            </a:r>
          </a:p>
        </p:txBody>
      </p:sp>
      <p:pic>
        <p:nvPicPr>
          <p:cNvPr id="379906" name="Picture 2" descr="E:\Book work\BAM PPT\BAM_Chapter_6\2png.png"/>
          <p:cNvPicPr>
            <a:picLocks noChangeAspect="1" noChangeArrowheads="1"/>
          </p:cNvPicPr>
          <p:nvPr/>
        </p:nvPicPr>
        <p:blipFill>
          <a:blip r:embed="rId2" cstate="print"/>
          <a:srcRect/>
          <a:stretch>
            <a:fillRect/>
          </a:stretch>
        </p:blipFill>
        <p:spPr bwMode="auto">
          <a:xfrm>
            <a:off x="2657475" y="3200400"/>
            <a:ext cx="2981325" cy="1800225"/>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Classifying Triangles</a:t>
            </a:r>
          </a:p>
        </p:txBody>
      </p:sp>
      <p:sp>
        <p:nvSpPr>
          <p:cNvPr id="3" name="Content Placeholder 2"/>
          <p:cNvSpPr>
            <a:spLocks noGrp="1"/>
          </p:cNvSpPr>
          <p:nvPr>
            <p:ph idx="1"/>
          </p:nvPr>
        </p:nvSpPr>
        <p:spPr>
          <a:xfrm>
            <a:off x="457200" y="1280160"/>
            <a:ext cx="8229600" cy="2148840"/>
          </a:xfrm>
          <a:solidFill>
            <a:srgbClr val="FFFFCC"/>
          </a:solidFill>
          <a:ln w="2857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algn="ctr"/>
            <a:r>
              <a:rPr lang="en-US" b="1" dirty="0">
                <a:solidFill>
                  <a:srgbClr val="000000"/>
                </a:solidFill>
              </a:rPr>
              <a:t>Two Important Statements about any Triangle </a:t>
            </a:r>
          </a:p>
          <a:p>
            <a:pPr marL="463550" indent="-463550">
              <a:spcBef>
                <a:spcPts val="1200"/>
              </a:spcBef>
            </a:pPr>
            <a:r>
              <a:rPr lang="en-US" b="1" dirty="0">
                <a:solidFill>
                  <a:srgbClr val="000000"/>
                </a:solidFill>
              </a:rPr>
              <a:t>1.	</a:t>
            </a:r>
            <a:r>
              <a:rPr lang="en-US" dirty="0">
                <a:solidFill>
                  <a:srgbClr val="000000"/>
                </a:solidFill>
              </a:rPr>
              <a:t>The sum of the measures of the angles is 180</a:t>
            </a:r>
            <a:r>
              <a:rPr lang="en-US" dirty="0">
                <a:solidFill>
                  <a:srgbClr val="000000"/>
                </a:solidFill>
                <a:sym typeface="Symbol"/>
              </a:rPr>
              <a:t></a:t>
            </a:r>
            <a:r>
              <a:rPr lang="en-US" dirty="0">
                <a:solidFill>
                  <a:srgbClr val="000000"/>
                </a:solidFill>
              </a:rPr>
              <a:t>. </a:t>
            </a:r>
          </a:p>
          <a:p>
            <a:pPr marL="463550" indent="-463550">
              <a:spcBef>
                <a:spcPts val="1200"/>
              </a:spcBef>
            </a:pPr>
            <a:r>
              <a:rPr lang="en-US" b="1" dirty="0">
                <a:solidFill>
                  <a:srgbClr val="000000"/>
                </a:solidFill>
              </a:rPr>
              <a:t>2.	</a:t>
            </a:r>
            <a:r>
              <a:rPr lang="en-US" dirty="0">
                <a:solidFill>
                  <a:srgbClr val="000000"/>
                </a:solidFill>
              </a:rPr>
              <a:t>The sum of the lengths of any two sides must be greater than the length of the third side.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a:t>
            </a:r>
          </a:p>
        </p:txBody>
      </p:sp>
      <p:sp>
        <p:nvSpPr>
          <p:cNvPr id="3" name="Content Placeholder 2"/>
          <p:cNvSpPr>
            <a:spLocks noGrp="1"/>
          </p:cNvSpPr>
          <p:nvPr>
            <p:ph idx="1"/>
          </p:nvPr>
        </p:nvSpPr>
        <p:spPr/>
        <p:txBody>
          <a:bodyPr/>
          <a:lstStyle/>
          <a:p>
            <a:r>
              <a:rPr lang="en-US" dirty="0"/>
              <a:t>In </a:t>
            </a:r>
            <a:r>
              <a:rPr lang="en-US" dirty="0">
                <a:sym typeface="Symbol"/>
              </a:rPr>
              <a:t></a:t>
            </a:r>
            <a:r>
              <a:rPr lang="en-US" i="1" dirty="0"/>
              <a:t>ABC</a:t>
            </a:r>
            <a:r>
              <a:rPr lang="en-US" dirty="0"/>
              <a:t> below, </a:t>
            </a:r>
            <a:r>
              <a:rPr lang="en-US" i="1" dirty="0">
                <a:solidFill>
                  <a:srgbClr val="0000FF"/>
                </a:solidFill>
              </a:rPr>
              <a:t>AB </a:t>
            </a:r>
            <a:r>
              <a:rPr lang="en-US" dirty="0">
                <a:solidFill>
                  <a:srgbClr val="0000FF"/>
                </a:solidFill>
              </a:rPr>
              <a:t>= </a:t>
            </a:r>
            <a:r>
              <a:rPr lang="en-US" i="1" dirty="0">
                <a:solidFill>
                  <a:srgbClr val="0000FF"/>
                </a:solidFill>
              </a:rPr>
              <a:t>AC</a:t>
            </a:r>
            <a:r>
              <a:rPr lang="en-US" dirty="0">
                <a:solidFill>
                  <a:srgbClr val="0000FF"/>
                </a:solidFill>
              </a:rPr>
              <a:t>.</a:t>
            </a:r>
            <a:r>
              <a:rPr lang="en-US" dirty="0"/>
              <a:t> What kind of triangle is </a:t>
            </a:r>
            <a:r>
              <a:rPr lang="en-US" dirty="0">
                <a:solidFill>
                  <a:srgbClr val="0000FF"/>
                </a:solidFill>
                <a:sym typeface="Symbol"/>
              </a:rPr>
              <a:t></a:t>
            </a:r>
            <a:r>
              <a:rPr lang="en-US" i="1" dirty="0">
                <a:solidFill>
                  <a:srgbClr val="0000FF"/>
                </a:solidFill>
              </a:rPr>
              <a:t>ABC</a:t>
            </a:r>
            <a:r>
              <a:rPr lang="en-US" dirty="0"/>
              <a:t>?</a:t>
            </a:r>
          </a:p>
          <a:p>
            <a:endParaRPr lang="en-US" b="1" dirty="0"/>
          </a:p>
          <a:p>
            <a:endParaRPr lang="en-US" b="1" dirty="0"/>
          </a:p>
          <a:p>
            <a:endParaRPr lang="en-US" b="1" dirty="0"/>
          </a:p>
          <a:p>
            <a:endParaRPr lang="en-US" b="1" dirty="0"/>
          </a:p>
          <a:p>
            <a:r>
              <a:rPr lang="en-US" b="1" dirty="0"/>
              <a:t>Solution </a:t>
            </a:r>
          </a:p>
          <a:p>
            <a:r>
              <a:rPr lang="en-US" dirty="0">
                <a:sym typeface="Symbol"/>
              </a:rPr>
              <a:t></a:t>
            </a:r>
            <a:r>
              <a:rPr lang="en-US" i="1" dirty="0"/>
              <a:t>ABC</a:t>
            </a:r>
            <a:r>
              <a:rPr lang="en-US" dirty="0"/>
              <a:t> is </a:t>
            </a:r>
            <a:r>
              <a:rPr lang="en-US" dirty="0">
                <a:solidFill>
                  <a:srgbClr val="FF0000"/>
                </a:solidFill>
              </a:rPr>
              <a:t>isosceles</a:t>
            </a:r>
            <a:r>
              <a:rPr lang="en-US" dirty="0"/>
              <a:t> because </a:t>
            </a:r>
            <a:r>
              <a:rPr lang="en-US" dirty="0">
                <a:solidFill>
                  <a:srgbClr val="9900FF"/>
                </a:solidFill>
              </a:rPr>
              <a:t>two sides are equal</a:t>
            </a:r>
            <a:r>
              <a:rPr lang="en-US" dirty="0"/>
              <a:t>. </a:t>
            </a:r>
          </a:p>
          <a:p>
            <a:endParaRPr lang="en-US" dirty="0"/>
          </a:p>
        </p:txBody>
      </p:sp>
      <p:pic>
        <p:nvPicPr>
          <p:cNvPr id="380930" name="Picture 2"/>
          <p:cNvPicPr>
            <a:picLocks noChangeAspect="1" noChangeArrowheads="1"/>
          </p:cNvPicPr>
          <p:nvPr/>
        </p:nvPicPr>
        <p:blipFill>
          <a:blip r:embed="rId2" cstate="print"/>
          <a:srcRect/>
          <a:stretch>
            <a:fillRect/>
          </a:stretch>
        </p:blipFill>
        <p:spPr bwMode="auto">
          <a:xfrm>
            <a:off x="3124200" y="1915758"/>
            <a:ext cx="2895600" cy="196215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a:t>
            </a:r>
          </a:p>
        </p:txBody>
      </p:sp>
      <p:sp>
        <p:nvSpPr>
          <p:cNvPr id="3" name="Content Placeholder 2"/>
          <p:cNvSpPr>
            <a:spLocks noGrp="1"/>
          </p:cNvSpPr>
          <p:nvPr>
            <p:ph idx="1"/>
          </p:nvPr>
        </p:nvSpPr>
        <p:spPr/>
        <p:txBody>
          <a:bodyPr/>
          <a:lstStyle/>
          <a:p>
            <a:r>
              <a:rPr lang="en-US" dirty="0"/>
              <a:t>Suppose the lengths of the sides of </a:t>
            </a:r>
            <a:r>
              <a:rPr lang="en-US" dirty="0">
                <a:solidFill>
                  <a:srgbClr val="0000FF"/>
                </a:solidFill>
                <a:sym typeface="Symbol"/>
              </a:rPr>
              <a:t></a:t>
            </a:r>
            <a:r>
              <a:rPr lang="en-US" i="1" dirty="0">
                <a:solidFill>
                  <a:srgbClr val="0000FF"/>
                </a:solidFill>
              </a:rPr>
              <a:t>PQR</a:t>
            </a:r>
            <a:r>
              <a:rPr lang="en-US" dirty="0"/>
              <a:t> are as shown in the figure below. Is this possible?</a:t>
            </a:r>
          </a:p>
        </p:txBody>
      </p:sp>
      <p:pic>
        <p:nvPicPr>
          <p:cNvPr id="381954" name="Picture 2"/>
          <p:cNvPicPr>
            <a:picLocks noChangeAspect="1" noChangeArrowheads="1"/>
          </p:cNvPicPr>
          <p:nvPr/>
        </p:nvPicPr>
        <p:blipFill>
          <a:blip r:embed="rId2" cstate="print"/>
          <a:srcRect/>
          <a:stretch>
            <a:fillRect/>
          </a:stretch>
        </p:blipFill>
        <p:spPr bwMode="auto">
          <a:xfrm>
            <a:off x="2424113" y="2362200"/>
            <a:ext cx="4295775" cy="2476500"/>
          </a:xfrm>
          <a:prstGeom prst="rect">
            <a:avLst/>
          </a:prstGeom>
          <a:noFill/>
          <a:ln w="9525">
            <a:noFill/>
            <a:miter lim="800000"/>
            <a:headEnd/>
            <a:tailEnd/>
          </a:ln>
          <a:effec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(cont.)</a:t>
            </a:r>
          </a:p>
        </p:txBody>
      </p:sp>
      <p:sp>
        <p:nvSpPr>
          <p:cNvPr id="3" name="Content Placeholder 2"/>
          <p:cNvSpPr>
            <a:spLocks noGrp="1"/>
          </p:cNvSpPr>
          <p:nvPr>
            <p:ph idx="1"/>
          </p:nvPr>
        </p:nvSpPr>
        <p:spPr>
          <a:xfrm>
            <a:off x="457200" y="1280160"/>
            <a:ext cx="8458200" cy="4572000"/>
          </a:xfrm>
        </p:spPr>
        <p:txBody>
          <a:bodyPr/>
          <a:lstStyle/>
          <a:p>
            <a:r>
              <a:rPr lang="en-US" b="1" dirty="0"/>
              <a:t>Solution </a:t>
            </a:r>
          </a:p>
          <a:p>
            <a:r>
              <a:rPr lang="en-US" dirty="0"/>
              <a:t>This is </a:t>
            </a:r>
            <a:r>
              <a:rPr lang="en-US" dirty="0">
                <a:solidFill>
                  <a:srgbClr val="FF0000"/>
                </a:solidFill>
              </a:rPr>
              <a:t>not possible </a:t>
            </a:r>
            <a:r>
              <a:rPr lang="en-US" dirty="0"/>
              <a:t>because </a:t>
            </a:r>
            <a:r>
              <a:rPr lang="en-US" i="1" dirty="0">
                <a:solidFill>
                  <a:srgbClr val="0000FF"/>
                </a:solidFill>
              </a:rPr>
              <a:t>PR </a:t>
            </a:r>
            <a:r>
              <a:rPr lang="en-US" dirty="0">
                <a:solidFill>
                  <a:srgbClr val="0000FF"/>
                </a:solidFill>
              </a:rPr>
              <a:t>+ </a:t>
            </a:r>
            <a:r>
              <a:rPr lang="en-US" i="1" dirty="0">
                <a:solidFill>
                  <a:srgbClr val="0000FF"/>
                </a:solidFill>
              </a:rPr>
              <a:t>QR</a:t>
            </a:r>
            <a:r>
              <a:rPr lang="en-US" i="1" dirty="0"/>
              <a:t> </a:t>
            </a:r>
            <a:r>
              <a:rPr lang="en-US" dirty="0"/>
              <a:t>= </a:t>
            </a:r>
            <a:r>
              <a:rPr lang="en-US" dirty="0">
                <a:solidFill>
                  <a:srgbClr val="000099"/>
                </a:solidFill>
              </a:rPr>
              <a:t>10 ft + 13 ft</a:t>
            </a:r>
            <a:r>
              <a:rPr lang="en-US" dirty="0"/>
              <a:t> = </a:t>
            </a:r>
            <a:r>
              <a:rPr lang="en-US" dirty="0">
                <a:solidFill>
                  <a:srgbClr val="FF00FF"/>
                </a:solidFill>
              </a:rPr>
              <a:t>23 ft</a:t>
            </a:r>
            <a:r>
              <a:rPr lang="en-US" dirty="0"/>
              <a:t> and </a:t>
            </a:r>
            <a:r>
              <a:rPr lang="en-US" i="1" dirty="0">
                <a:solidFill>
                  <a:srgbClr val="0000FF"/>
                </a:solidFill>
              </a:rPr>
              <a:t>PQ</a:t>
            </a:r>
            <a:r>
              <a:rPr lang="en-US" dirty="0"/>
              <a:t> = </a:t>
            </a:r>
            <a:r>
              <a:rPr lang="en-US" dirty="0">
                <a:solidFill>
                  <a:srgbClr val="FF00FF"/>
                </a:solidFill>
              </a:rPr>
              <a:t>24 ft</a:t>
            </a:r>
            <a:r>
              <a:rPr lang="en-US" dirty="0"/>
              <a:t>, which is longer than the sum of the other two sides. In a triangle, the sum of the lengths of any two sides must be greater than the length of the third side.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a:t>
            </a:r>
          </a:p>
        </p:txBody>
      </p:sp>
      <p:sp>
        <p:nvSpPr>
          <p:cNvPr id="3" name="Content Placeholder 2"/>
          <p:cNvSpPr>
            <a:spLocks noGrp="1"/>
          </p:cNvSpPr>
          <p:nvPr>
            <p:ph idx="1"/>
          </p:nvPr>
        </p:nvSpPr>
        <p:spPr/>
        <p:txBody>
          <a:bodyPr/>
          <a:lstStyle/>
          <a:p>
            <a:r>
              <a:rPr lang="en-US" dirty="0"/>
              <a:t>In Δ</a:t>
            </a:r>
            <a:r>
              <a:rPr lang="en-US" i="1" dirty="0"/>
              <a:t>BOR </a:t>
            </a:r>
            <a:r>
              <a:rPr lang="en-US" dirty="0"/>
              <a:t>below, </a:t>
            </a:r>
            <a:r>
              <a:rPr lang="en-US" dirty="0">
                <a:solidFill>
                  <a:srgbClr val="0000FF"/>
                </a:solidFill>
              </a:rPr>
              <a:t>m∠</a:t>
            </a:r>
            <a:r>
              <a:rPr lang="en-US" i="1" dirty="0">
                <a:solidFill>
                  <a:srgbClr val="0000FF"/>
                </a:solidFill>
              </a:rPr>
              <a:t>B </a:t>
            </a:r>
            <a:r>
              <a:rPr lang="en-US" dirty="0">
                <a:solidFill>
                  <a:srgbClr val="0000FF"/>
                </a:solidFill>
              </a:rPr>
              <a:t>= 50</a:t>
            </a:r>
            <a:r>
              <a:rPr lang="en-US" dirty="0">
                <a:solidFill>
                  <a:srgbClr val="0000FF"/>
                </a:solidFill>
                <a:sym typeface="Symbol"/>
              </a:rPr>
              <a:t></a:t>
            </a:r>
            <a:r>
              <a:rPr lang="en-US" dirty="0"/>
              <a:t> and </a:t>
            </a:r>
            <a:r>
              <a:rPr lang="en-US" dirty="0">
                <a:solidFill>
                  <a:srgbClr val="0000FF"/>
                </a:solidFill>
              </a:rPr>
              <a:t>m∠</a:t>
            </a:r>
            <a:r>
              <a:rPr lang="en-US" i="1" dirty="0">
                <a:solidFill>
                  <a:srgbClr val="0000FF"/>
                </a:solidFill>
              </a:rPr>
              <a:t>O </a:t>
            </a:r>
            <a:r>
              <a:rPr lang="en-US" dirty="0">
                <a:solidFill>
                  <a:srgbClr val="0000FF"/>
                </a:solidFill>
              </a:rPr>
              <a:t>= 70</a:t>
            </a:r>
            <a:r>
              <a:rPr lang="en-US" dirty="0">
                <a:solidFill>
                  <a:srgbClr val="0000FF"/>
                </a:solidFill>
                <a:sym typeface="Symbol"/>
              </a:rPr>
              <a:t></a:t>
            </a:r>
            <a:r>
              <a:rPr lang="en-US" dirty="0"/>
              <a:t>.</a:t>
            </a:r>
            <a:r>
              <a:rPr lang="en-US" i="1" dirty="0"/>
              <a:t> </a:t>
            </a:r>
          </a:p>
          <a:p>
            <a:pPr>
              <a:tabLst>
                <a:tab pos="463550" algn="l"/>
              </a:tabLst>
            </a:pPr>
            <a:r>
              <a:rPr lang="en-US" b="1" dirty="0"/>
              <a:t>a.	</a:t>
            </a:r>
            <a:r>
              <a:rPr lang="en-US" dirty="0"/>
              <a:t>What is </a:t>
            </a:r>
            <a:r>
              <a:rPr lang="en-US" dirty="0">
                <a:solidFill>
                  <a:srgbClr val="0000FF"/>
                </a:solidFill>
              </a:rPr>
              <a:t>m∠</a:t>
            </a:r>
            <a:r>
              <a:rPr lang="en-US" i="1" dirty="0">
                <a:solidFill>
                  <a:srgbClr val="0000FF"/>
                </a:solidFill>
              </a:rPr>
              <a:t>R</a:t>
            </a:r>
            <a:r>
              <a:rPr lang="en-US" dirty="0"/>
              <a:t>?</a:t>
            </a:r>
            <a:r>
              <a:rPr lang="en-US" i="1" dirty="0"/>
              <a:t> </a:t>
            </a:r>
          </a:p>
          <a:p>
            <a:pPr>
              <a:spcBef>
                <a:spcPts val="1200"/>
              </a:spcBef>
              <a:tabLst>
                <a:tab pos="463550" algn="l"/>
              </a:tabLst>
            </a:pPr>
            <a:r>
              <a:rPr lang="en-US" b="1" dirty="0"/>
              <a:t>b.	</a:t>
            </a:r>
            <a:r>
              <a:rPr lang="en-US" dirty="0"/>
              <a:t>What kind of triangle is </a:t>
            </a:r>
            <a:r>
              <a:rPr lang="en-US" dirty="0">
                <a:solidFill>
                  <a:srgbClr val="0000FF"/>
                </a:solidFill>
                <a:sym typeface="Symbol"/>
              </a:rPr>
              <a:t></a:t>
            </a:r>
            <a:r>
              <a:rPr lang="en-US" i="1" dirty="0">
                <a:solidFill>
                  <a:srgbClr val="0000FF"/>
                </a:solidFill>
              </a:rPr>
              <a:t>BOR</a:t>
            </a:r>
            <a:r>
              <a:rPr lang="en-US" dirty="0"/>
              <a:t>?</a:t>
            </a:r>
            <a:r>
              <a:rPr lang="en-US" i="1" dirty="0"/>
              <a:t> </a:t>
            </a:r>
          </a:p>
          <a:p>
            <a:pPr>
              <a:spcBef>
                <a:spcPts val="1200"/>
              </a:spcBef>
              <a:tabLst>
                <a:tab pos="463550" algn="l"/>
              </a:tabLst>
            </a:pPr>
            <a:r>
              <a:rPr lang="en-US" b="1" dirty="0"/>
              <a:t>c.	</a:t>
            </a:r>
            <a:r>
              <a:rPr lang="en-US" dirty="0"/>
              <a:t>Which side is opposite </a:t>
            </a:r>
            <a:r>
              <a:rPr lang="en-US" dirty="0">
                <a:solidFill>
                  <a:srgbClr val="0000FF"/>
                </a:solidFill>
              </a:rPr>
              <a:t>∠</a:t>
            </a:r>
            <a:r>
              <a:rPr lang="en-US" i="1" dirty="0">
                <a:solidFill>
                  <a:srgbClr val="0000FF"/>
                </a:solidFill>
              </a:rPr>
              <a:t>R</a:t>
            </a:r>
            <a:r>
              <a:rPr lang="en-US" dirty="0"/>
              <a:t>?</a:t>
            </a:r>
            <a:r>
              <a:rPr lang="en-US" i="1" dirty="0"/>
              <a:t> </a:t>
            </a:r>
          </a:p>
          <a:p>
            <a:pPr>
              <a:spcBef>
                <a:spcPts val="1200"/>
              </a:spcBef>
              <a:tabLst>
                <a:tab pos="463550" algn="l"/>
              </a:tabLst>
            </a:pPr>
            <a:r>
              <a:rPr lang="en-US" b="1" dirty="0"/>
              <a:t>d.	</a:t>
            </a:r>
            <a:r>
              <a:rPr lang="en-US" dirty="0"/>
              <a:t>Which sides include </a:t>
            </a:r>
            <a:r>
              <a:rPr lang="en-US" dirty="0">
                <a:solidFill>
                  <a:srgbClr val="0000FF"/>
                </a:solidFill>
              </a:rPr>
              <a:t>∠</a:t>
            </a:r>
            <a:r>
              <a:rPr lang="en-US" i="1" dirty="0">
                <a:solidFill>
                  <a:srgbClr val="0000FF"/>
                </a:solidFill>
              </a:rPr>
              <a:t>R</a:t>
            </a:r>
            <a:r>
              <a:rPr lang="en-US" dirty="0"/>
              <a:t>?</a:t>
            </a:r>
            <a:r>
              <a:rPr lang="en-US" i="1" dirty="0"/>
              <a:t> </a:t>
            </a:r>
          </a:p>
          <a:p>
            <a:pPr>
              <a:spcBef>
                <a:spcPts val="1200"/>
              </a:spcBef>
              <a:tabLst>
                <a:tab pos="463550" algn="l"/>
              </a:tabLst>
            </a:pPr>
            <a:r>
              <a:rPr lang="en-US" b="1" dirty="0"/>
              <a:t>e.	</a:t>
            </a:r>
            <a:r>
              <a:rPr lang="en-US" dirty="0"/>
              <a:t>Is </a:t>
            </a:r>
            <a:r>
              <a:rPr lang="en-US" dirty="0">
                <a:solidFill>
                  <a:srgbClr val="0000FF"/>
                </a:solidFill>
                <a:sym typeface="Symbol"/>
              </a:rPr>
              <a:t></a:t>
            </a:r>
            <a:r>
              <a:rPr lang="en-US" i="1" dirty="0">
                <a:solidFill>
                  <a:srgbClr val="0000FF"/>
                </a:solidFill>
              </a:rPr>
              <a:t>BOR</a:t>
            </a:r>
            <a:r>
              <a:rPr lang="en-US" i="1" dirty="0"/>
              <a:t> </a:t>
            </a:r>
            <a:r>
              <a:rPr lang="en-US" dirty="0"/>
              <a:t>a right triangle? </a:t>
            </a:r>
          </a:p>
          <a:p>
            <a:pPr>
              <a:spcBef>
                <a:spcPts val="0"/>
              </a:spcBef>
              <a:tabLst>
                <a:tab pos="463550" algn="l"/>
              </a:tabLst>
            </a:pPr>
            <a:r>
              <a:rPr lang="en-US" dirty="0"/>
              <a:t>	Why or why not?</a:t>
            </a:r>
          </a:p>
        </p:txBody>
      </p:sp>
      <p:pic>
        <p:nvPicPr>
          <p:cNvPr id="382978" name="Picture 2"/>
          <p:cNvPicPr>
            <a:picLocks noChangeAspect="1" noChangeArrowheads="1"/>
          </p:cNvPicPr>
          <p:nvPr/>
        </p:nvPicPr>
        <p:blipFill>
          <a:blip r:embed="rId2" cstate="print"/>
          <a:srcRect/>
          <a:stretch>
            <a:fillRect/>
          </a:stretch>
        </p:blipFill>
        <p:spPr bwMode="auto">
          <a:xfrm>
            <a:off x="5772150" y="2133600"/>
            <a:ext cx="2533650" cy="2724150"/>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(cont.)</a:t>
            </a:r>
          </a:p>
        </p:txBody>
      </p:sp>
      <p:sp>
        <p:nvSpPr>
          <p:cNvPr id="3" name="Content Placeholder 2"/>
          <p:cNvSpPr>
            <a:spLocks noGrp="1"/>
          </p:cNvSpPr>
          <p:nvPr>
            <p:ph idx="1"/>
          </p:nvPr>
        </p:nvSpPr>
        <p:spPr/>
        <p:txBody>
          <a:bodyPr/>
          <a:lstStyle/>
          <a:p>
            <a:r>
              <a:rPr lang="en-US" b="1" dirty="0"/>
              <a:t>Solution </a:t>
            </a:r>
          </a:p>
          <a:p>
            <a:pPr marL="463550" indent="-463550"/>
            <a:r>
              <a:rPr lang="en-US" b="1" dirty="0"/>
              <a:t>a.	</a:t>
            </a:r>
            <a:r>
              <a:rPr lang="en-US" dirty="0"/>
              <a:t>The sum of the measures of the angles must be 180</a:t>
            </a:r>
            <a:r>
              <a:rPr lang="en-US" dirty="0">
                <a:sym typeface="Symbol"/>
              </a:rPr>
              <a:t></a:t>
            </a:r>
            <a:r>
              <a:rPr lang="en-US" dirty="0"/>
              <a:t>. </a:t>
            </a:r>
          </a:p>
          <a:p>
            <a:pPr marL="463550" indent="-463550"/>
            <a:endParaRPr lang="en-US" dirty="0"/>
          </a:p>
          <a:p>
            <a:pPr marL="463550" indent="-463550">
              <a:spcBef>
                <a:spcPts val="1200"/>
              </a:spcBef>
            </a:pPr>
            <a:r>
              <a:rPr lang="en-US" b="1" dirty="0"/>
              <a:t>b.	</a:t>
            </a:r>
            <a:r>
              <a:rPr lang="en-US" dirty="0">
                <a:solidFill>
                  <a:srgbClr val="0000FF"/>
                </a:solidFill>
                <a:sym typeface="Symbol"/>
              </a:rPr>
              <a:t></a:t>
            </a:r>
            <a:r>
              <a:rPr lang="en-US" i="1" dirty="0">
                <a:solidFill>
                  <a:srgbClr val="0000FF"/>
                </a:solidFill>
              </a:rPr>
              <a:t>BOR</a:t>
            </a:r>
            <a:r>
              <a:rPr lang="en-US" i="1" dirty="0"/>
              <a:t> </a:t>
            </a:r>
            <a:r>
              <a:rPr lang="en-US" dirty="0"/>
              <a:t>is an acute triangle since all the angles are acute. Also, </a:t>
            </a:r>
            <a:r>
              <a:rPr lang="en-US" dirty="0">
                <a:solidFill>
                  <a:srgbClr val="0000FF"/>
                </a:solidFill>
                <a:sym typeface="Symbol"/>
              </a:rPr>
              <a:t></a:t>
            </a:r>
            <a:r>
              <a:rPr lang="en-US" i="1" dirty="0">
                <a:solidFill>
                  <a:srgbClr val="0000FF"/>
                </a:solidFill>
              </a:rPr>
              <a:t>BOR</a:t>
            </a:r>
            <a:r>
              <a:rPr lang="en-US" dirty="0"/>
              <a:t> is </a:t>
            </a:r>
            <a:r>
              <a:rPr lang="en-US" dirty="0">
                <a:solidFill>
                  <a:srgbClr val="FF0000"/>
                </a:solidFill>
              </a:rPr>
              <a:t>scalene</a:t>
            </a:r>
            <a:r>
              <a:rPr lang="en-US" dirty="0"/>
              <a:t> because no two sides are equal. </a:t>
            </a:r>
          </a:p>
          <a:p>
            <a:pPr marL="463550" indent="-463550">
              <a:spcBef>
                <a:spcPts val="1200"/>
              </a:spcBef>
            </a:pPr>
            <a:r>
              <a:rPr lang="en-US" b="1" dirty="0"/>
              <a:t>c.	     </a:t>
            </a:r>
            <a:r>
              <a:rPr lang="en-US" i="1" dirty="0"/>
              <a:t> </a:t>
            </a:r>
            <a:r>
              <a:rPr lang="en-US" dirty="0"/>
              <a:t>is opposite </a:t>
            </a:r>
            <a:r>
              <a:rPr lang="en-US" dirty="0">
                <a:solidFill>
                  <a:srgbClr val="9900FF"/>
                </a:solidFill>
              </a:rPr>
              <a:t>∠</a:t>
            </a:r>
            <a:r>
              <a:rPr lang="en-US" i="1" dirty="0">
                <a:solidFill>
                  <a:srgbClr val="9900FF"/>
                </a:solidFill>
              </a:rPr>
              <a:t>R</a:t>
            </a:r>
            <a:r>
              <a:rPr lang="en-US" dirty="0"/>
              <a:t>.</a:t>
            </a:r>
            <a:r>
              <a:rPr lang="en-US" b="1" dirty="0"/>
              <a:t> </a:t>
            </a:r>
          </a:p>
        </p:txBody>
      </p:sp>
      <p:graphicFrame>
        <p:nvGraphicFramePr>
          <p:cNvPr id="384002" name="Object 2"/>
          <p:cNvGraphicFramePr>
            <a:graphicFrameLocks noChangeAspect="1"/>
          </p:cNvGraphicFramePr>
          <p:nvPr>
            <p:extLst>
              <p:ext uri="{D42A27DB-BD31-4B8C-83A1-F6EECF244321}">
                <p14:modId xmlns:p14="http://schemas.microsoft.com/office/powerpoint/2010/main" val="1148078000"/>
              </p:ext>
            </p:extLst>
          </p:nvPr>
        </p:nvGraphicFramePr>
        <p:xfrm>
          <a:off x="990600" y="2743200"/>
          <a:ext cx="7023100" cy="406400"/>
        </p:xfrm>
        <a:graphic>
          <a:graphicData uri="http://schemas.openxmlformats.org/presentationml/2006/ole">
            <mc:AlternateContent xmlns:mc="http://schemas.openxmlformats.org/markup-compatibility/2006">
              <mc:Choice xmlns:v="urn:schemas-microsoft-com:vml" Requires="v">
                <p:oleObj spid="_x0000_s7174" name="Equation" r:id="rId3" imgW="7023100" imgH="406400" progId="Equation.DSMT4">
                  <p:embed/>
                </p:oleObj>
              </mc:Choice>
              <mc:Fallback>
                <p:oleObj name="Equation" r:id="rId3" imgW="7023100" imgH="406400"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743200"/>
                        <a:ext cx="7023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4003" name="Object 3"/>
          <p:cNvGraphicFramePr>
            <a:graphicFrameLocks noChangeAspect="1"/>
          </p:cNvGraphicFramePr>
          <p:nvPr>
            <p:extLst>
              <p:ext uri="{D42A27DB-BD31-4B8C-83A1-F6EECF244321}">
                <p14:modId xmlns:p14="http://schemas.microsoft.com/office/powerpoint/2010/main" val="3007815658"/>
              </p:ext>
            </p:extLst>
          </p:nvPr>
        </p:nvGraphicFramePr>
        <p:xfrm>
          <a:off x="990600" y="4752622"/>
          <a:ext cx="457200" cy="406400"/>
        </p:xfrm>
        <a:graphic>
          <a:graphicData uri="http://schemas.openxmlformats.org/presentationml/2006/ole">
            <mc:AlternateContent xmlns:mc="http://schemas.openxmlformats.org/markup-compatibility/2006">
              <mc:Choice xmlns:v="urn:schemas-microsoft-com:vml" Requires="v">
                <p:oleObj spid="_x0000_s7175" name="Equation" r:id="rId5" imgW="457002" imgH="406224" progId="Equation.DSMT4">
                  <p:embed/>
                </p:oleObj>
              </mc:Choice>
              <mc:Fallback>
                <p:oleObj name="Equation" r:id="rId5" imgW="457002" imgH="406224" progId="Equation.DSMT4">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4752622"/>
                        <a:ext cx="457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40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840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 (cont.)</a:t>
            </a:r>
          </a:p>
        </p:txBody>
      </p:sp>
      <p:sp>
        <p:nvSpPr>
          <p:cNvPr id="3" name="Content Placeholder 2"/>
          <p:cNvSpPr>
            <a:spLocks noGrp="1"/>
          </p:cNvSpPr>
          <p:nvPr>
            <p:ph idx="1"/>
          </p:nvPr>
        </p:nvSpPr>
        <p:spPr/>
        <p:txBody>
          <a:bodyPr/>
          <a:lstStyle/>
          <a:p>
            <a:pPr marL="341313" indent="-341313">
              <a:buFont typeface="Courier New" pitchFamily="49" charset="0"/>
              <a:buChar char="o"/>
            </a:pPr>
            <a:r>
              <a:rPr lang="en-US" dirty="0"/>
              <a:t>Know the following two important statements about any triangle: </a:t>
            </a:r>
          </a:p>
          <a:p>
            <a:pPr marL="804863" indent="-463550"/>
            <a:r>
              <a:rPr lang="en-US" b="1" dirty="0"/>
              <a:t>a.	</a:t>
            </a:r>
            <a:r>
              <a:rPr lang="en-US" dirty="0"/>
              <a:t>The sum of the measures of the angles is 180</a:t>
            </a:r>
            <a:r>
              <a:rPr lang="en-US" dirty="0">
                <a:sym typeface="Symbol"/>
              </a:rPr>
              <a:t></a:t>
            </a:r>
            <a:r>
              <a:rPr lang="en-US" dirty="0"/>
              <a:t>.</a:t>
            </a:r>
            <a:r>
              <a:rPr lang="en-US" b="1" dirty="0"/>
              <a:t> </a:t>
            </a:r>
          </a:p>
          <a:p>
            <a:pPr marL="804863" indent="-463550"/>
            <a:r>
              <a:rPr lang="en-US" b="1" dirty="0"/>
              <a:t>b.	</a:t>
            </a:r>
            <a:r>
              <a:rPr lang="en-US" dirty="0"/>
              <a:t>The sum of the lengths of any two sides must be greater than the length of the third side.</a:t>
            </a:r>
            <a:r>
              <a:rPr lang="en-US" b="1" dirty="0"/>
              <a:t> </a:t>
            </a:r>
          </a:p>
          <a:p>
            <a:pPr marL="341313" indent="-341313">
              <a:buFont typeface="Courier New" pitchFamily="49" charset="0"/>
              <a:buChar char="o"/>
            </a:pPr>
            <a:r>
              <a:rPr lang="en-US" dirty="0"/>
              <a:t>Know that in similar triangles: </a:t>
            </a:r>
          </a:p>
          <a:p>
            <a:pPr marL="804863" indent="-463550"/>
            <a:r>
              <a:rPr lang="en-US" b="1" dirty="0"/>
              <a:t>a.	</a:t>
            </a:r>
            <a:r>
              <a:rPr lang="en-US" dirty="0"/>
              <a:t>Corresponding angles have the same measure.</a:t>
            </a:r>
            <a:r>
              <a:rPr lang="en-US" b="1" dirty="0"/>
              <a:t> </a:t>
            </a:r>
          </a:p>
          <a:p>
            <a:pPr marL="804863" indent="-463550"/>
            <a:r>
              <a:rPr lang="en-US" b="1" dirty="0"/>
              <a:t>b.	</a:t>
            </a:r>
            <a:r>
              <a:rPr lang="en-US" dirty="0"/>
              <a:t>Corresponding sides are proportional.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(cont.)</a:t>
            </a:r>
          </a:p>
        </p:txBody>
      </p:sp>
      <p:sp>
        <p:nvSpPr>
          <p:cNvPr id="3" name="Content Placeholder 2"/>
          <p:cNvSpPr>
            <a:spLocks noGrp="1"/>
          </p:cNvSpPr>
          <p:nvPr>
            <p:ph idx="1"/>
          </p:nvPr>
        </p:nvSpPr>
        <p:spPr/>
        <p:txBody>
          <a:bodyPr/>
          <a:lstStyle/>
          <a:p>
            <a:pPr marL="463550" indent="-463550"/>
            <a:r>
              <a:rPr lang="en-US" b="1" dirty="0"/>
              <a:t>d.	                     </a:t>
            </a:r>
            <a:r>
              <a:rPr lang="en-US" dirty="0"/>
              <a:t>include </a:t>
            </a:r>
            <a:r>
              <a:rPr lang="en-US" dirty="0">
                <a:solidFill>
                  <a:srgbClr val="0000FF"/>
                </a:solidFill>
              </a:rPr>
              <a:t>∠</a:t>
            </a:r>
            <a:r>
              <a:rPr lang="en-US" i="1" dirty="0">
                <a:solidFill>
                  <a:srgbClr val="0000FF"/>
                </a:solidFill>
              </a:rPr>
              <a:t>R</a:t>
            </a:r>
            <a:r>
              <a:rPr lang="en-US" dirty="0"/>
              <a:t>.</a:t>
            </a:r>
            <a:r>
              <a:rPr lang="en-US" i="1" dirty="0"/>
              <a:t> </a:t>
            </a:r>
          </a:p>
          <a:p>
            <a:pPr marL="463550" indent="-463550">
              <a:spcBef>
                <a:spcPts val="1200"/>
              </a:spcBef>
            </a:pPr>
            <a:r>
              <a:rPr lang="en-US" b="1" dirty="0"/>
              <a:t>e.	</a:t>
            </a:r>
            <a:r>
              <a:rPr lang="en-US" dirty="0">
                <a:solidFill>
                  <a:srgbClr val="0000FF"/>
                </a:solidFill>
                <a:sym typeface="Symbol"/>
              </a:rPr>
              <a:t></a:t>
            </a:r>
            <a:r>
              <a:rPr lang="en-US" i="1" dirty="0">
                <a:solidFill>
                  <a:srgbClr val="0000FF"/>
                </a:solidFill>
              </a:rPr>
              <a:t>BOR</a:t>
            </a:r>
            <a:r>
              <a:rPr lang="en-US" i="1" dirty="0"/>
              <a:t> </a:t>
            </a:r>
            <a:r>
              <a:rPr lang="en-US" dirty="0"/>
              <a:t>is not a </a:t>
            </a:r>
            <a:r>
              <a:rPr lang="en-US" dirty="0">
                <a:solidFill>
                  <a:srgbClr val="FF0000"/>
                </a:solidFill>
              </a:rPr>
              <a:t>right triangle </a:t>
            </a:r>
            <a:r>
              <a:rPr lang="en-US" dirty="0"/>
              <a:t>because none of the angles is a right angle.</a:t>
            </a:r>
          </a:p>
        </p:txBody>
      </p:sp>
      <p:graphicFrame>
        <p:nvGraphicFramePr>
          <p:cNvPr id="385027" name="Object 3"/>
          <p:cNvGraphicFramePr>
            <a:graphicFrameLocks noChangeAspect="1"/>
          </p:cNvGraphicFramePr>
          <p:nvPr/>
        </p:nvGraphicFramePr>
        <p:xfrm>
          <a:off x="1017896" y="1295400"/>
          <a:ext cx="1574800" cy="406400"/>
        </p:xfrm>
        <a:graphic>
          <a:graphicData uri="http://schemas.openxmlformats.org/presentationml/2006/ole">
            <mc:AlternateContent xmlns:mc="http://schemas.openxmlformats.org/markup-compatibility/2006">
              <mc:Choice xmlns:v="urn:schemas-microsoft-com:vml" Requires="v">
                <p:oleObj spid="_x0000_s8196" name="Equation" r:id="rId3" imgW="1574117" imgH="406224" progId="Equation.DSMT4">
                  <p:embed/>
                </p:oleObj>
              </mc:Choice>
              <mc:Fallback>
                <p:oleObj name="Equation" r:id="rId3" imgW="1574117" imgH="406224"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17896" y="1295400"/>
                        <a:ext cx="1574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Similar Triangles</a:t>
            </a:r>
          </a:p>
        </p:txBody>
      </p:sp>
      <p:sp>
        <p:nvSpPr>
          <p:cNvPr id="3" name="Content Placeholder 2"/>
          <p:cNvSpPr>
            <a:spLocks noGrp="1"/>
          </p:cNvSpPr>
          <p:nvPr>
            <p:ph idx="1"/>
          </p:nvPr>
        </p:nvSpPr>
        <p:spPr>
          <a:solidFill>
            <a:srgbClr val="FFFFCC"/>
          </a:solidFill>
          <a:ln w="28575">
            <a:solidFill>
              <a:srgbClr val="000000"/>
            </a:solidFill>
          </a:ln>
        </p:spPr>
        <p:txBody>
          <a:bodyPr/>
          <a:lstStyle/>
          <a:p>
            <a:pPr algn="ctr"/>
            <a:r>
              <a:rPr lang="en-US" b="1" dirty="0">
                <a:solidFill>
                  <a:srgbClr val="000000"/>
                </a:solidFill>
              </a:rPr>
              <a:t>Two Triangles are Similar If </a:t>
            </a:r>
          </a:p>
          <a:p>
            <a:pPr marL="463550" indent="-463550"/>
            <a:r>
              <a:rPr lang="en-US" b="1" dirty="0">
                <a:solidFill>
                  <a:srgbClr val="000000"/>
                </a:solidFill>
              </a:rPr>
              <a:t>1.	</a:t>
            </a:r>
            <a:r>
              <a:rPr lang="en-US" dirty="0">
                <a:solidFill>
                  <a:srgbClr val="000000"/>
                </a:solidFill>
              </a:rPr>
              <a:t>The </a:t>
            </a:r>
            <a:r>
              <a:rPr lang="en-US" b="1" dirty="0">
                <a:solidFill>
                  <a:srgbClr val="C00000"/>
                </a:solidFill>
              </a:rPr>
              <a:t>corresponding angles have the same measure</a:t>
            </a:r>
            <a:r>
              <a:rPr lang="en-US" dirty="0">
                <a:solidFill>
                  <a:srgbClr val="000000"/>
                </a:solidFill>
              </a:rPr>
              <a:t>. (We say that the corresponding angles are equal.) </a:t>
            </a:r>
          </a:p>
          <a:p>
            <a:pPr marL="463550" indent="-463550"/>
            <a:r>
              <a:rPr lang="en-US" b="1" dirty="0">
                <a:solidFill>
                  <a:srgbClr val="000000"/>
                </a:solidFill>
              </a:rPr>
              <a:t>2.	</a:t>
            </a:r>
            <a:r>
              <a:rPr lang="en-US" dirty="0">
                <a:solidFill>
                  <a:srgbClr val="000000"/>
                </a:solidFill>
              </a:rPr>
              <a:t>The </a:t>
            </a:r>
            <a:r>
              <a:rPr lang="en-US" b="1" dirty="0">
                <a:solidFill>
                  <a:srgbClr val="C00000"/>
                </a:solidFill>
              </a:rPr>
              <a:t>corresponding sides are proportional</a:t>
            </a:r>
            <a:r>
              <a:rPr lang="en-US" dirty="0">
                <a:solidFill>
                  <a:srgbClr val="000000"/>
                </a:solidFill>
              </a:rPr>
              <a:t>.  (See the figure below.)</a:t>
            </a:r>
          </a:p>
        </p:txBody>
      </p:sp>
      <p:pic>
        <p:nvPicPr>
          <p:cNvPr id="39936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338947" y="3645747"/>
            <a:ext cx="4466106" cy="2103120"/>
          </a:xfrm>
          <a:prstGeom prst="rect">
            <a:avLst/>
          </a:prstGeom>
          <a:solidFill>
            <a:srgbClr val="FFFFCC"/>
          </a:solid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Similar Triangles</a:t>
            </a:r>
          </a:p>
        </p:txBody>
      </p:sp>
      <p:sp>
        <p:nvSpPr>
          <p:cNvPr id="3" name="Content Placeholder 2"/>
          <p:cNvSpPr>
            <a:spLocks noGrp="1"/>
          </p:cNvSpPr>
          <p:nvPr>
            <p:ph idx="1"/>
          </p:nvPr>
        </p:nvSpPr>
        <p:spPr>
          <a:xfrm>
            <a:off x="457200" y="1280160"/>
            <a:ext cx="8229600" cy="2987040"/>
          </a:xfrm>
          <a:noFill/>
          <a:ln w="28575">
            <a:solidFill>
              <a:srgbClr val="FF0000"/>
            </a:solidFill>
          </a:ln>
        </p:spPr>
        <p:txBody>
          <a:bodyPr>
            <a:normAutofit lnSpcReduction="10000"/>
          </a:bodyPr>
          <a:lstStyle/>
          <a:p>
            <a:pPr algn="ctr"/>
            <a:r>
              <a:rPr lang="en-US" b="1" dirty="0">
                <a:solidFill>
                  <a:srgbClr val="000000"/>
                </a:solidFill>
              </a:rPr>
              <a:t>Note</a:t>
            </a:r>
          </a:p>
          <a:p>
            <a:r>
              <a:rPr lang="en-US" dirty="0">
                <a:solidFill>
                  <a:srgbClr val="000000"/>
                </a:solidFill>
              </a:rPr>
              <a:t>The notation for similar triangles indicates the respective correspondences of angles and sides by the order in which the vertices of each triangle are identified. For example, we could have written  </a:t>
            </a:r>
          </a:p>
          <a:p>
            <a:pPr>
              <a:spcBef>
                <a:spcPts val="0"/>
              </a:spcBef>
            </a:pPr>
            <a:r>
              <a:rPr lang="en-US" dirty="0">
                <a:solidFill>
                  <a:srgbClr val="000000"/>
                </a:solidFill>
                <a:latin typeface="Calibri"/>
                <a:sym typeface="Symbol"/>
              </a:rPr>
              <a:t></a:t>
            </a:r>
            <a:r>
              <a:rPr lang="en-US" i="1" dirty="0">
                <a:solidFill>
                  <a:srgbClr val="000000"/>
                </a:solidFill>
              </a:rPr>
              <a:t>BCA </a:t>
            </a:r>
            <a:r>
              <a:rPr lang="en-US" i="1" dirty="0">
                <a:solidFill>
                  <a:srgbClr val="000000"/>
                </a:solidFill>
                <a:sym typeface="Symbol"/>
              </a:rPr>
              <a:t></a:t>
            </a:r>
            <a:r>
              <a:rPr lang="en-US" i="1" dirty="0">
                <a:solidFill>
                  <a:srgbClr val="000000"/>
                </a:solidFill>
              </a:rPr>
              <a:t> </a:t>
            </a:r>
            <a:r>
              <a:rPr lang="en-US" dirty="0">
                <a:solidFill>
                  <a:srgbClr val="000000"/>
                </a:solidFill>
                <a:sym typeface="Symbol"/>
              </a:rPr>
              <a:t></a:t>
            </a:r>
            <a:r>
              <a:rPr lang="en-US" i="1" dirty="0">
                <a:solidFill>
                  <a:srgbClr val="000000"/>
                </a:solidFill>
              </a:rPr>
              <a:t>EFD </a:t>
            </a:r>
            <a:r>
              <a:rPr lang="en-US" dirty="0">
                <a:solidFill>
                  <a:srgbClr val="000000"/>
                </a:solidFill>
              </a:rPr>
              <a:t>or</a:t>
            </a:r>
            <a:r>
              <a:rPr lang="en-US" i="1" dirty="0">
                <a:solidFill>
                  <a:srgbClr val="000000"/>
                </a:solidFill>
              </a:rPr>
              <a:t> </a:t>
            </a:r>
            <a:r>
              <a:rPr lang="en-US" dirty="0">
                <a:solidFill>
                  <a:srgbClr val="000000"/>
                </a:solidFill>
                <a:sym typeface="Symbol"/>
              </a:rPr>
              <a:t></a:t>
            </a:r>
            <a:r>
              <a:rPr lang="en-US" i="1" dirty="0">
                <a:solidFill>
                  <a:srgbClr val="000000"/>
                </a:solidFill>
              </a:rPr>
              <a:t>CAB</a:t>
            </a:r>
            <a:r>
              <a:rPr lang="en-US" i="1" dirty="0">
                <a:solidFill>
                  <a:srgbClr val="000000"/>
                </a:solidFill>
                <a:sym typeface="Symbol"/>
              </a:rPr>
              <a:t> </a:t>
            </a:r>
            <a:r>
              <a:rPr lang="en-US" i="1" dirty="0">
                <a:solidFill>
                  <a:srgbClr val="000000"/>
                </a:solidFill>
              </a:rPr>
              <a:t> </a:t>
            </a:r>
            <a:r>
              <a:rPr lang="en-US" dirty="0">
                <a:solidFill>
                  <a:srgbClr val="000000"/>
                </a:solidFill>
                <a:sym typeface="Symbol"/>
              </a:rPr>
              <a:t></a:t>
            </a:r>
            <a:r>
              <a:rPr lang="en-US" i="1" dirty="0">
                <a:solidFill>
                  <a:srgbClr val="000000"/>
                </a:solidFill>
              </a:rPr>
              <a:t>FDE</a:t>
            </a:r>
            <a:r>
              <a:rPr lang="en-US" dirty="0">
                <a:solidFill>
                  <a:srgbClr val="000000"/>
                </a:solidFill>
              </a:rPr>
              <a:t>. Be sure to follow this pattern when indicating similar triangles.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a:t>
            </a:r>
          </a:p>
        </p:txBody>
      </p:sp>
      <p:sp>
        <p:nvSpPr>
          <p:cNvPr id="3" name="Content Placeholder 2"/>
          <p:cNvSpPr>
            <a:spLocks noGrp="1"/>
          </p:cNvSpPr>
          <p:nvPr>
            <p:ph idx="1"/>
          </p:nvPr>
        </p:nvSpPr>
        <p:spPr/>
        <p:txBody>
          <a:bodyPr/>
          <a:lstStyle/>
          <a:p>
            <a:r>
              <a:rPr lang="en-US" dirty="0"/>
              <a:t>Given the two triangles Δ</a:t>
            </a:r>
            <a:r>
              <a:rPr lang="en-US" i="1" dirty="0"/>
              <a:t>ABC </a:t>
            </a:r>
            <a:r>
              <a:rPr lang="en-US" dirty="0"/>
              <a:t>and</a:t>
            </a:r>
            <a:r>
              <a:rPr lang="en-US" i="1" dirty="0"/>
              <a:t> </a:t>
            </a:r>
            <a:r>
              <a:rPr lang="en-US" dirty="0"/>
              <a:t>Δ</a:t>
            </a:r>
            <a:r>
              <a:rPr lang="en-US" i="1" dirty="0"/>
              <a:t>AXY</a:t>
            </a:r>
            <a:r>
              <a:rPr lang="en-US" dirty="0"/>
              <a:t> with </a:t>
            </a:r>
          </a:p>
          <a:p>
            <a:pPr>
              <a:spcBef>
                <a:spcPts val="0"/>
              </a:spcBef>
            </a:pPr>
            <a:r>
              <a:rPr lang="en-US" dirty="0">
                <a:solidFill>
                  <a:srgbClr val="0000FF"/>
                </a:solidFill>
              </a:rPr>
              <a:t>m∠</a:t>
            </a:r>
            <a:r>
              <a:rPr lang="en-US" i="1" dirty="0">
                <a:solidFill>
                  <a:srgbClr val="0000FF"/>
                </a:solidFill>
              </a:rPr>
              <a:t>ABC </a:t>
            </a:r>
            <a:r>
              <a:rPr lang="en-US" dirty="0">
                <a:solidFill>
                  <a:srgbClr val="0000FF"/>
                </a:solidFill>
              </a:rPr>
              <a:t>= m∠</a:t>
            </a:r>
            <a:r>
              <a:rPr lang="en-US" i="1" dirty="0">
                <a:solidFill>
                  <a:srgbClr val="0000FF"/>
                </a:solidFill>
              </a:rPr>
              <a:t>AXY </a:t>
            </a:r>
            <a:r>
              <a:rPr lang="en-US" dirty="0">
                <a:solidFill>
                  <a:srgbClr val="0000FF"/>
                </a:solidFill>
              </a:rPr>
              <a:t>= 90</a:t>
            </a:r>
            <a:r>
              <a:rPr lang="en-US" dirty="0">
                <a:solidFill>
                  <a:srgbClr val="0000FF"/>
                </a:solidFill>
                <a:sym typeface="Symbol"/>
              </a:rPr>
              <a:t></a:t>
            </a:r>
            <a:r>
              <a:rPr lang="en-US" dirty="0"/>
              <a:t>, as shown in the figure, determine whether or not  </a:t>
            </a:r>
            <a:r>
              <a:rPr lang="en-US" dirty="0">
                <a:solidFill>
                  <a:srgbClr val="0000FF"/>
                </a:solidFill>
              </a:rPr>
              <a:t>Δ</a:t>
            </a:r>
            <a:r>
              <a:rPr lang="en-US" i="1" dirty="0">
                <a:solidFill>
                  <a:srgbClr val="0000FF"/>
                </a:solidFill>
              </a:rPr>
              <a:t>ABC</a:t>
            </a:r>
            <a:r>
              <a:rPr lang="en-US" dirty="0">
                <a:solidFill>
                  <a:srgbClr val="0000FF"/>
                </a:solidFill>
              </a:rPr>
              <a:t> </a:t>
            </a:r>
            <a:r>
              <a:rPr lang="en-US" i="1" dirty="0">
                <a:solidFill>
                  <a:srgbClr val="0000FF"/>
                </a:solidFill>
                <a:sym typeface="Symbol"/>
              </a:rPr>
              <a:t>  </a:t>
            </a:r>
            <a:r>
              <a:rPr lang="en-US" dirty="0">
                <a:solidFill>
                  <a:srgbClr val="0000FF"/>
                </a:solidFill>
              </a:rPr>
              <a:t>Δ</a:t>
            </a:r>
            <a:r>
              <a:rPr lang="en-US" i="1" dirty="0">
                <a:solidFill>
                  <a:srgbClr val="0000FF"/>
                </a:solidFill>
              </a:rPr>
              <a:t>AXY</a:t>
            </a:r>
            <a:r>
              <a:rPr lang="en-US" dirty="0"/>
              <a:t>.</a:t>
            </a:r>
          </a:p>
        </p:txBody>
      </p:sp>
      <p:pic>
        <p:nvPicPr>
          <p:cNvPr id="386050" name="Picture 2" descr="E:\Book work\BAM PPT\BAM_Chapter_6\Ch_6_Sec-6.png"/>
          <p:cNvPicPr>
            <a:picLocks noChangeAspect="1" noChangeArrowheads="1"/>
          </p:cNvPicPr>
          <p:nvPr/>
        </p:nvPicPr>
        <p:blipFill>
          <a:blip r:embed="rId2" cstate="print">
            <a:clrChange>
              <a:clrFrom>
                <a:srgbClr val="DEE0E1"/>
              </a:clrFrom>
              <a:clrTo>
                <a:srgbClr val="DEE0E1">
                  <a:alpha val="0"/>
                </a:srgbClr>
              </a:clrTo>
            </a:clrChange>
          </a:blip>
          <a:srcRect/>
          <a:stretch>
            <a:fillRect/>
          </a:stretch>
        </p:blipFill>
        <p:spPr bwMode="auto">
          <a:xfrm>
            <a:off x="1577707" y="2556933"/>
            <a:ext cx="5988586" cy="3383280"/>
          </a:xfrm>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(cont.)</a:t>
            </a:r>
          </a:p>
        </p:txBody>
      </p:sp>
      <p:sp>
        <p:nvSpPr>
          <p:cNvPr id="3" name="Content Placeholder 2"/>
          <p:cNvSpPr>
            <a:spLocks noGrp="1"/>
          </p:cNvSpPr>
          <p:nvPr>
            <p:ph idx="1"/>
          </p:nvPr>
        </p:nvSpPr>
        <p:spPr>
          <a:xfrm>
            <a:off x="457200" y="1280160"/>
            <a:ext cx="8229600" cy="4708981"/>
          </a:xfrm>
        </p:spPr>
        <p:txBody>
          <a:bodyPr>
            <a:spAutoFit/>
          </a:bodyPr>
          <a:lstStyle/>
          <a:p>
            <a:pPr>
              <a:spcBef>
                <a:spcPts val="0"/>
              </a:spcBef>
            </a:pPr>
            <a:r>
              <a:rPr lang="en-US" b="1" dirty="0"/>
              <a:t>Solution </a:t>
            </a:r>
          </a:p>
          <a:p>
            <a:pPr>
              <a:spcBef>
                <a:spcPts val="0"/>
              </a:spcBef>
            </a:pPr>
            <a:r>
              <a:rPr lang="en-US" dirty="0"/>
              <a:t>We can show that the corresponding angles are equal as follows: </a:t>
            </a:r>
          </a:p>
          <a:p>
            <a:pPr marL="2852738" indent="-2852738">
              <a:spcBef>
                <a:spcPts val="0"/>
              </a:spcBef>
            </a:pPr>
            <a:r>
              <a:rPr lang="en-US" dirty="0">
                <a:solidFill>
                  <a:srgbClr val="9900FF"/>
                </a:solidFill>
              </a:rPr>
              <a:t>m</a:t>
            </a:r>
            <a:r>
              <a:rPr lang="en-US" dirty="0">
                <a:solidFill>
                  <a:srgbClr val="9900FF"/>
                </a:solidFill>
                <a:sym typeface="Symbol"/>
              </a:rPr>
              <a:t></a:t>
            </a:r>
            <a:r>
              <a:rPr lang="en-US" i="1" dirty="0">
                <a:solidFill>
                  <a:srgbClr val="9900FF"/>
                </a:solidFill>
              </a:rPr>
              <a:t>CAB </a:t>
            </a:r>
            <a:r>
              <a:rPr lang="en-US" dirty="0">
                <a:solidFill>
                  <a:srgbClr val="9900FF"/>
                </a:solidFill>
              </a:rPr>
              <a:t>= m</a:t>
            </a:r>
            <a:r>
              <a:rPr lang="en-US" dirty="0">
                <a:solidFill>
                  <a:srgbClr val="9900FF"/>
                </a:solidFill>
                <a:sym typeface="Symbol"/>
              </a:rPr>
              <a:t></a:t>
            </a:r>
            <a:r>
              <a:rPr lang="en-US" i="1" dirty="0">
                <a:solidFill>
                  <a:srgbClr val="9900FF"/>
                </a:solidFill>
              </a:rPr>
              <a:t>YAX </a:t>
            </a:r>
            <a:r>
              <a:rPr lang="en-US" i="1" dirty="0"/>
              <a:t>	</a:t>
            </a:r>
            <a:r>
              <a:rPr lang="en-US" dirty="0"/>
              <a:t>because they are the same angle. </a:t>
            </a:r>
          </a:p>
          <a:p>
            <a:pPr marL="2852738" indent="-2852738">
              <a:spcBef>
                <a:spcPts val="1200"/>
              </a:spcBef>
              <a:spcAft>
                <a:spcPts val="1200"/>
              </a:spcAft>
            </a:pPr>
            <a:r>
              <a:rPr lang="en-US" dirty="0">
                <a:solidFill>
                  <a:srgbClr val="9900FF"/>
                </a:solidFill>
              </a:rPr>
              <a:t>m</a:t>
            </a:r>
            <a:r>
              <a:rPr lang="en-US" dirty="0">
                <a:solidFill>
                  <a:srgbClr val="9900FF"/>
                </a:solidFill>
                <a:sym typeface="Symbol"/>
              </a:rPr>
              <a:t></a:t>
            </a:r>
            <a:r>
              <a:rPr lang="en-US" i="1" dirty="0">
                <a:solidFill>
                  <a:srgbClr val="9900FF"/>
                </a:solidFill>
              </a:rPr>
              <a:t>CBA </a:t>
            </a:r>
            <a:r>
              <a:rPr lang="en-US" dirty="0">
                <a:solidFill>
                  <a:srgbClr val="9900FF"/>
                </a:solidFill>
              </a:rPr>
              <a:t>= m</a:t>
            </a:r>
            <a:r>
              <a:rPr lang="en-US" dirty="0">
                <a:solidFill>
                  <a:srgbClr val="9900FF"/>
                </a:solidFill>
                <a:sym typeface="Symbol"/>
              </a:rPr>
              <a:t></a:t>
            </a:r>
            <a:r>
              <a:rPr lang="en-US" i="1" dirty="0">
                <a:solidFill>
                  <a:srgbClr val="9900FF"/>
                </a:solidFill>
              </a:rPr>
              <a:t>YXA </a:t>
            </a:r>
            <a:r>
              <a:rPr lang="en-US" i="1" dirty="0"/>
              <a:t>	</a:t>
            </a:r>
            <a:r>
              <a:rPr lang="en-US" dirty="0"/>
              <a:t>because both are right angles (90</a:t>
            </a:r>
            <a:r>
              <a:rPr lang="en-US" dirty="0">
                <a:sym typeface="Symbol"/>
              </a:rPr>
              <a:t></a:t>
            </a:r>
            <a:r>
              <a:rPr lang="en-US" dirty="0"/>
              <a:t>). </a:t>
            </a:r>
          </a:p>
          <a:p>
            <a:pPr marL="2852738" indent="-2852738">
              <a:spcBef>
                <a:spcPts val="0"/>
              </a:spcBef>
            </a:pPr>
            <a:r>
              <a:rPr lang="en-US" dirty="0">
                <a:solidFill>
                  <a:srgbClr val="9900FF"/>
                </a:solidFill>
              </a:rPr>
              <a:t>m</a:t>
            </a:r>
            <a:r>
              <a:rPr lang="en-US" dirty="0">
                <a:solidFill>
                  <a:srgbClr val="9900FF"/>
                </a:solidFill>
                <a:sym typeface="Symbol"/>
              </a:rPr>
              <a:t></a:t>
            </a:r>
            <a:r>
              <a:rPr lang="en-US" i="1" dirty="0">
                <a:solidFill>
                  <a:srgbClr val="9900FF"/>
                </a:solidFill>
              </a:rPr>
              <a:t>BCA </a:t>
            </a:r>
            <a:r>
              <a:rPr lang="en-US" dirty="0">
                <a:solidFill>
                  <a:srgbClr val="9900FF"/>
                </a:solidFill>
              </a:rPr>
              <a:t>= m</a:t>
            </a:r>
            <a:r>
              <a:rPr lang="en-US" dirty="0">
                <a:solidFill>
                  <a:srgbClr val="9900FF"/>
                </a:solidFill>
                <a:sym typeface="Symbol"/>
              </a:rPr>
              <a:t></a:t>
            </a:r>
            <a:r>
              <a:rPr lang="en-US" i="1" dirty="0">
                <a:solidFill>
                  <a:srgbClr val="9900FF"/>
                </a:solidFill>
              </a:rPr>
              <a:t>XYA </a:t>
            </a:r>
            <a:r>
              <a:rPr lang="en-US" i="1" dirty="0"/>
              <a:t>	</a:t>
            </a:r>
            <a:r>
              <a:rPr lang="en-US" dirty="0"/>
              <a:t>because the sum of the measures of the angles in each triangle must be 180</a:t>
            </a:r>
            <a:r>
              <a:rPr lang="en-US" dirty="0">
                <a:sym typeface="Symbol"/>
              </a:rPr>
              <a:t></a:t>
            </a:r>
            <a:r>
              <a:rPr lang="en-US" dirty="0"/>
              <a:t>. </a:t>
            </a:r>
          </a:p>
          <a:p>
            <a:pPr>
              <a:spcBef>
                <a:spcPts val="0"/>
              </a:spcBef>
            </a:pPr>
            <a:r>
              <a:rPr lang="en-US" dirty="0"/>
              <a:t>Therefore, the corresponding angles are equal, and the triangles are similar.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a:t>
            </a:r>
          </a:p>
        </p:txBody>
      </p:sp>
      <p:sp>
        <p:nvSpPr>
          <p:cNvPr id="3" name="Content Placeholder 2"/>
          <p:cNvSpPr>
            <a:spLocks noGrp="1"/>
          </p:cNvSpPr>
          <p:nvPr>
            <p:ph idx="1"/>
          </p:nvPr>
        </p:nvSpPr>
        <p:spPr/>
        <p:txBody>
          <a:bodyPr/>
          <a:lstStyle/>
          <a:p>
            <a:r>
              <a:rPr lang="en-US" dirty="0"/>
              <a:t>Refer to the figure used in Example 8.  </a:t>
            </a:r>
          </a:p>
          <a:p>
            <a:pPr>
              <a:spcBef>
                <a:spcPts val="0"/>
              </a:spcBef>
            </a:pPr>
            <a:r>
              <a:rPr lang="en-US" dirty="0"/>
              <a:t>If </a:t>
            </a:r>
            <a:r>
              <a:rPr lang="en-US" i="1" dirty="0">
                <a:solidFill>
                  <a:srgbClr val="0000FF"/>
                </a:solidFill>
              </a:rPr>
              <a:t>AB </a:t>
            </a:r>
            <a:r>
              <a:rPr lang="en-US" dirty="0">
                <a:solidFill>
                  <a:srgbClr val="0000FF"/>
                </a:solidFill>
              </a:rPr>
              <a:t>= 4 centimeters</a:t>
            </a:r>
            <a:r>
              <a:rPr lang="en-US" dirty="0"/>
              <a:t>, </a:t>
            </a:r>
            <a:r>
              <a:rPr lang="en-US" i="1" dirty="0">
                <a:solidFill>
                  <a:srgbClr val="0000FF"/>
                </a:solidFill>
              </a:rPr>
              <a:t>BX</a:t>
            </a:r>
            <a:r>
              <a:rPr lang="en-US" dirty="0">
                <a:solidFill>
                  <a:srgbClr val="0000FF"/>
                </a:solidFill>
              </a:rPr>
              <a:t> = 2 centimeters</a:t>
            </a:r>
            <a:r>
              <a:rPr lang="en-US" dirty="0"/>
              <a:t>, and </a:t>
            </a:r>
          </a:p>
          <a:p>
            <a:pPr>
              <a:spcBef>
                <a:spcPts val="0"/>
              </a:spcBef>
            </a:pPr>
            <a:r>
              <a:rPr lang="en-US" i="1" dirty="0">
                <a:solidFill>
                  <a:srgbClr val="0000FF"/>
                </a:solidFill>
              </a:rPr>
              <a:t>BC</a:t>
            </a:r>
            <a:r>
              <a:rPr lang="en-US" dirty="0">
                <a:solidFill>
                  <a:srgbClr val="0000FF"/>
                </a:solidFill>
              </a:rPr>
              <a:t> = 3 centimeters</a:t>
            </a:r>
            <a:r>
              <a:rPr lang="en-US" dirty="0"/>
              <a:t>, find </a:t>
            </a:r>
            <a:r>
              <a:rPr lang="en-US" i="1" dirty="0">
                <a:solidFill>
                  <a:srgbClr val="0000FF"/>
                </a:solidFill>
              </a:rPr>
              <a:t>XY</a:t>
            </a:r>
            <a:r>
              <a:rPr lang="en-US" dirty="0"/>
              <a:t>. </a:t>
            </a:r>
          </a:p>
          <a:p>
            <a:r>
              <a:rPr lang="en-US" b="1" dirty="0"/>
              <a:t>Solution </a:t>
            </a:r>
          </a:p>
          <a:p>
            <a:r>
              <a:rPr lang="en-US" dirty="0"/>
              <a:t>From Example 8 we know that the two triangles are similar: therefore, their corresponding sides are proportional. Since                       are corresponding sides (they are opposite equal angles) and                     are corresponding sides (they are opposite equal angles), the following proportion is true: </a:t>
            </a:r>
          </a:p>
        </p:txBody>
      </p:sp>
      <p:graphicFrame>
        <p:nvGraphicFramePr>
          <p:cNvPr id="387076" name="Object 4"/>
          <p:cNvGraphicFramePr>
            <a:graphicFrameLocks noChangeAspect="1"/>
          </p:cNvGraphicFramePr>
          <p:nvPr/>
        </p:nvGraphicFramePr>
        <p:xfrm>
          <a:off x="3361616" y="4025718"/>
          <a:ext cx="1612900" cy="406400"/>
        </p:xfrm>
        <a:graphic>
          <a:graphicData uri="http://schemas.openxmlformats.org/presentationml/2006/ole">
            <mc:AlternateContent xmlns:mc="http://schemas.openxmlformats.org/markup-compatibility/2006">
              <mc:Choice xmlns:v="urn:schemas-microsoft-com:vml" Requires="v">
                <p:oleObj spid="_x0000_s9222" name="Equation" r:id="rId3" imgW="1612900" imgH="406400" progId="Equation.DSMT4">
                  <p:embed/>
                </p:oleObj>
              </mc:Choice>
              <mc:Fallback>
                <p:oleObj name="Equation" r:id="rId3" imgW="1612900" imgH="40640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1616" y="4025718"/>
                        <a:ext cx="1612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7077" name="Object 5"/>
          <p:cNvGraphicFramePr>
            <a:graphicFrameLocks noChangeAspect="1"/>
          </p:cNvGraphicFramePr>
          <p:nvPr/>
        </p:nvGraphicFramePr>
        <p:xfrm>
          <a:off x="5893748" y="4442684"/>
          <a:ext cx="1587500" cy="406400"/>
        </p:xfrm>
        <a:graphic>
          <a:graphicData uri="http://schemas.openxmlformats.org/presentationml/2006/ole">
            <mc:AlternateContent xmlns:mc="http://schemas.openxmlformats.org/markup-compatibility/2006">
              <mc:Choice xmlns:v="urn:schemas-microsoft-com:vml" Requires="v">
                <p:oleObj spid="_x0000_s9223" name="Equation" r:id="rId5" imgW="1586811" imgH="406224" progId="Equation.DSMT4">
                  <p:embed/>
                </p:oleObj>
              </mc:Choice>
              <mc:Fallback>
                <p:oleObj name="Equation" r:id="rId5" imgW="1586811" imgH="406224" progId="Equation.DSMT4">
                  <p:embed/>
                  <p:pic>
                    <p:nvPicPr>
                      <p:cNvPr id="0" name="Object 2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93748" y="4442684"/>
                        <a:ext cx="1587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707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870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(cont.) </a:t>
            </a:r>
          </a:p>
        </p:txBody>
      </p:sp>
      <p:sp>
        <p:nvSpPr>
          <p:cNvPr id="3" name="Content Placeholder 2"/>
          <p:cNvSpPr>
            <a:spLocks noGrp="1"/>
          </p:cNvSpPr>
          <p:nvPr>
            <p:ph idx="1"/>
          </p:nvPr>
        </p:nvSpPr>
        <p:spPr/>
        <p:txBody>
          <a:bodyPr/>
          <a:lstStyle/>
          <a:p>
            <a:endParaRPr lang="en-US" dirty="0"/>
          </a:p>
          <a:p>
            <a:endParaRPr lang="en-US" sz="2000" dirty="0"/>
          </a:p>
          <a:p>
            <a:r>
              <a:rPr lang="en-US" dirty="0"/>
              <a:t>But, </a:t>
            </a:r>
            <a:r>
              <a:rPr lang="en-US" i="1" dirty="0">
                <a:solidFill>
                  <a:srgbClr val="9900FF"/>
                </a:solidFill>
              </a:rPr>
              <a:t>AX</a:t>
            </a:r>
            <a:r>
              <a:rPr lang="en-US" i="1" dirty="0"/>
              <a:t> </a:t>
            </a:r>
            <a:r>
              <a:rPr lang="en-US" dirty="0"/>
              <a:t>= </a:t>
            </a:r>
            <a:r>
              <a:rPr lang="en-US" i="1" dirty="0">
                <a:solidFill>
                  <a:srgbClr val="000099"/>
                </a:solidFill>
              </a:rPr>
              <a:t>AB</a:t>
            </a:r>
            <a:r>
              <a:rPr lang="en-US" dirty="0">
                <a:solidFill>
                  <a:srgbClr val="000099"/>
                </a:solidFill>
              </a:rPr>
              <a:t> + </a:t>
            </a:r>
            <a:r>
              <a:rPr lang="en-US" i="1" dirty="0">
                <a:solidFill>
                  <a:srgbClr val="000099"/>
                </a:solidFill>
              </a:rPr>
              <a:t>BX</a:t>
            </a:r>
            <a:r>
              <a:rPr lang="en-US" dirty="0">
                <a:solidFill>
                  <a:srgbClr val="000099"/>
                </a:solidFill>
              </a:rPr>
              <a:t> = 4 + 2 =</a:t>
            </a:r>
            <a:r>
              <a:rPr lang="en-US" dirty="0"/>
              <a:t> </a:t>
            </a:r>
            <a:r>
              <a:rPr lang="en-US" dirty="0">
                <a:solidFill>
                  <a:srgbClr val="FF00FF"/>
                </a:solidFill>
              </a:rPr>
              <a:t>6 cm</a:t>
            </a:r>
            <a:r>
              <a:rPr lang="en-US" dirty="0"/>
              <a:t>.</a:t>
            </a:r>
          </a:p>
          <a:p>
            <a:r>
              <a:rPr lang="en-US" dirty="0"/>
              <a:t>Thus, </a:t>
            </a:r>
            <a:r>
              <a:rPr lang="en-US" i="1" dirty="0"/>
              <a:t> </a:t>
            </a:r>
            <a:endParaRPr lang="en-US" dirty="0"/>
          </a:p>
        </p:txBody>
      </p:sp>
      <p:graphicFrame>
        <p:nvGraphicFramePr>
          <p:cNvPr id="388100" name="Object 4"/>
          <p:cNvGraphicFramePr>
            <a:graphicFrameLocks noChangeAspect="1"/>
          </p:cNvGraphicFramePr>
          <p:nvPr/>
        </p:nvGraphicFramePr>
        <p:xfrm>
          <a:off x="3905250" y="1295400"/>
          <a:ext cx="1333500" cy="838200"/>
        </p:xfrm>
        <a:graphic>
          <a:graphicData uri="http://schemas.openxmlformats.org/presentationml/2006/ole">
            <mc:AlternateContent xmlns:mc="http://schemas.openxmlformats.org/markup-compatibility/2006">
              <mc:Choice xmlns:v="urn:schemas-microsoft-com:vml" Requires="v">
                <p:oleObj spid="_x0000_s10258" name="Equation" r:id="rId3" imgW="1333500" imgH="838200" progId="Equation.DSMT4">
                  <p:embed/>
                </p:oleObj>
              </mc:Choice>
              <mc:Fallback>
                <p:oleObj name="Equation" r:id="rId3" imgW="1333500" imgH="838200" progId="Equation.DSMT4">
                  <p:embed/>
                  <p:pic>
                    <p:nvPicPr>
                      <p:cNvPr id="0" name="Object 2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05250" y="1295400"/>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3615972" y="2895600"/>
          <a:ext cx="1866900" cy="838200"/>
        </p:xfrm>
        <a:graphic>
          <a:graphicData uri="http://schemas.openxmlformats.org/presentationml/2006/ole">
            <mc:AlternateContent xmlns:mc="http://schemas.openxmlformats.org/markup-compatibility/2006">
              <mc:Choice xmlns:v="urn:schemas-microsoft-com:vml" Requires="v">
                <p:oleObj spid="_x0000_s10259" name="Equation" r:id="rId5" imgW="1866600" imgH="838080" progId="Equation.DSMT4">
                  <p:embed/>
                </p:oleObj>
              </mc:Choice>
              <mc:Fallback>
                <p:oleObj name="Equation" r:id="rId5" imgW="18666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15972" y="2895600"/>
                        <a:ext cx="186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3623733" y="3881968"/>
          <a:ext cx="1612900" cy="292100"/>
        </p:xfrm>
        <a:graphic>
          <a:graphicData uri="http://schemas.openxmlformats.org/presentationml/2006/ole">
            <mc:AlternateContent xmlns:mc="http://schemas.openxmlformats.org/markup-compatibility/2006">
              <mc:Choice xmlns:v="urn:schemas-microsoft-com:vml" Requires="v">
                <p:oleObj spid="_x0000_s10260" name="Equation" r:id="rId7" imgW="1612800" imgH="291960" progId="Equation.DSMT4">
                  <p:embed/>
                </p:oleObj>
              </mc:Choice>
              <mc:Fallback>
                <p:oleObj name="Equation" r:id="rId7" imgW="16128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23733" y="3881968"/>
                        <a:ext cx="1612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3542595" y="4432300"/>
          <a:ext cx="1587500" cy="838200"/>
        </p:xfrm>
        <a:graphic>
          <a:graphicData uri="http://schemas.openxmlformats.org/presentationml/2006/ole">
            <mc:AlternateContent xmlns:mc="http://schemas.openxmlformats.org/markup-compatibility/2006">
              <mc:Choice xmlns:v="urn:schemas-microsoft-com:vml" Requires="v">
                <p:oleObj spid="_x0000_s10261" name="Equation" r:id="rId9" imgW="1587240" imgH="838080" progId="Equation.DSMT4">
                  <p:embed/>
                </p:oleObj>
              </mc:Choice>
              <mc:Fallback>
                <p:oleObj name="Equation" r:id="rId9" imgW="158724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42595" y="4432300"/>
                        <a:ext cx="1587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952522" y="5487811"/>
          <a:ext cx="1739900" cy="292100"/>
        </p:xfrm>
        <a:graphic>
          <a:graphicData uri="http://schemas.openxmlformats.org/presentationml/2006/ole">
            <mc:AlternateContent xmlns:mc="http://schemas.openxmlformats.org/markup-compatibility/2006">
              <mc:Choice xmlns:v="urn:schemas-microsoft-com:vml" Requires="v">
                <p:oleObj spid="_x0000_s10262" name="Equation" r:id="rId11" imgW="1739880" imgH="291960" progId="Equation.DSMT4">
                  <p:embed/>
                </p:oleObj>
              </mc:Choice>
              <mc:Fallback>
                <p:oleObj name="Equation" r:id="rId11" imgW="173988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52522" y="5487811"/>
                        <a:ext cx="173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801534" y="4885266"/>
          <a:ext cx="317500" cy="457200"/>
        </p:xfrm>
        <a:graphic>
          <a:graphicData uri="http://schemas.openxmlformats.org/presentationml/2006/ole">
            <mc:AlternateContent xmlns:mc="http://schemas.openxmlformats.org/markup-compatibility/2006">
              <mc:Choice xmlns:v="urn:schemas-microsoft-com:vml" Requires="v">
                <p:oleObj spid="_x0000_s10263" name="Equation" r:id="rId13" imgW="317160" imgH="457200" progId="Equation.DSMT4">
                  <p:embed/>
                </p:oleObj>
              </mc:Choice>
              <mc:Fallback>
                <p:oleObj name="Equation" r:id="rId13" imgW="317160" imgH="45720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01534" y="4885266"/>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539067" y="4408311"/>
          <a:ext cx="317500" cy="457200"/>
        </p:xfrm>
        <a:graphic>
          <a:graphicData uri="http://schemas.openxmlformats.org/presentationml/2006/ole">
            <mc:AlternateContent xmlns:mc="http://schemas.openxmlformats.org/markup-compatibility/2006">
              <mc:Choice xmlns:v="urn:schemas-microsoft-com:vml" Requires="v">
                <p:oleObj spid="_x0000_s10264" name="Equation" r:id="rId15" imgW="317160" imgH="457200" progId="Equation.DSMT4">
                  <p:embed/>
                </p:oleObj>
              </mc:Choice>
              <mc:Fallback>
                <p:oleObj name="Equation" r:id="rId15" imgW="317160" imgH="45720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39067" y="4408311"/>
                        <a:ext cx="317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5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4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02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 </a:t>
            </a:r>
          </a:p>
        </p:txBody>
      </p:sp>
      <p:sp>
        <p:nvSpPr>
          <p:cNvPr id="3" name="Content Placeholder 2"/>
          <p:cNvSpPr>
            <a:spLocks noGrp="1"/>
          </p:cNvSpPr>
          <p:nvPr>
            <p:ph idx="1"/>
          </p:nvPr>
        </p:nvSpPr>
        <p:spPr>
          <a:solidFill>
            <a:srgbClr val="FFFFCC"/>
          </a:solidFill>
          <a:ln w="28575">
            <a:solidFill>
              <a:srgbClr val="000000"/>
            </a:solidFill>
          </a:ln>
        </p:spPr>
        <p:txBody>
          <a:bodyPr>
            <a:noAutofit/>
          </a:bodyPr>
          <a:lstStyle/>
          <a:p>
            <a:r>
              <a:rPr lang="en-US" dirty="0">
                <a:solidFill>
                  <a:srgbClr val="000000"/>
                </a:solidFill>
              </a:rPr>
              <a:t>Identify each given angle as acute, right, obtuse, or straight. </a:t>
            </a:r>
          </a:p>
          <a:p>
            <a:endParaRPr lang="en-US" dirty="0">
              <a:solidFill>
                <a:srgbClr val="000000"/>
              </a:solidFill>
            </a:endParaRPr>
          </a:p>
          <a:p>
            <a:endParaRPr lang="en-US" dirty="0">
              <a:solidFill>
                <a:srgbClr val="000000"/>
              </a:solidFill>
            </a:endParaRPr>
          </a:p>
          <a:p>
            <a:pPr>
              <a:spcBef>
                <a:spcPts val="3600"/>
              </a:spcBef>
            </a:pPr>
            <a:r>
              <a:rPr lang="en-US" dirty="0">
                <a:solidFill>
                  <a:srgbClr val="000000"/>
                </a:solidFill>
              </a:rPr>
              <a:t>Determine whether it is possible for a triangle to have the following side lengths. If such a triangle exists, classify it as scalene, isosceles, or equilateral. </a:t>
            </a:r>
          </a:p>
        </p:txBody>
      </p:sp>
      <p:graphicFrame>
        <p:nvGraphicFramePr>
          <p:cNvPr id="389122" name="Object 2"/>
          <p:cNvGraphicFramePr>
            <a:graphicFrameLocks noChangeAspect="1"/>
          </p:cNvGraphicFramePr>
          <p:nvPr/>
        </p:nvGraphicFramePr>
        <p:xfrm>
          <a:off x="609600" y="2286000"/>
          <a:ext cx="6096000" cy="1028700"/>
        </p:xfrm>
        <a:graphic>
          <a:graphicData uri="http://schemas.openxmlformats.org/presentationml/2006/ole">
            <mc:AlternateContent xmlns:mc="http://schemas.openxmlformats.org/markup-compatibility/2006">
              <mc:Choice xmlns:v="urn:schemas-microsoft-com:vml" Requires="v">
                <p:oleObj spid="_x0000_s11270" name="Equation" r:id="rId3" imgW="6096000" imgH="1028700" progId="Equation.DSMT4">
                  <p:embed/>
                </p:oleObj>
              </mc:Choice>
              <mc:Fallback>
                <p:oleObj name="Equation" r:id="rId3" imgW="6096000" imgH="1028700"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2286000"/>
                        <a:ext cx="6096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23" name="Object 3"/>
          <p:cNvGraphicFramePr>
            <a:graphicFrameLocks noChangeAspect="1"/>
          </p:cNvGraphicFramePr>
          <p:nvPr/>
        </p:nvGraphicFramePr>
        <p:xfrm>
          <a:off x="548640" y="5232400"/>
          <a:ext cx="7505700" cy="330200"/>
        </p:xfrm>
        <a:graphic>
          <a:graphicData uri="http://schemas.openxmlformats.org/presentationml/2006/ole">
            <mc:AlternateContent xmlns:mc="http://schemas.openxmlformats.org/markup-compatibility/2006">
              <mc:Choice xmlns:v="urn:schemas-microsoft-com:vml" Requires="v">
                <p:oleObj spid="_x0000_s11271" name="Equation" r:id="rId5" imgW="7505700" imgH="330200" progId="Equation.DSMT4">
                  <p:embed/>
                </p:oleObj>
              </mc:Choice>
              <mc:Fallback>
                <p:oleObj name="Equation" r:id="rId5" imgW="7505700" imgH="330200" progId="Equation.DSMT4">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5232400"/>
                        <a:ext cx="7505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sp>
        <p:nvSpPr>
          <p:cNvPr id="3" name="Content Placeholder 2"/>
          <p:cNvSpPr>
            <a:spLocks noGrp="1"/>
          </p:cNvSpPr>
          <p:nvPr>
            <p:ph idx="1"/>
          </p:nvPr>
        </p:nvSpPr>
        <p:spPr/>
        <p:txBody>
          <a:bodyPr/>
          <a:lstStyle/>
          <a:p>
            <a:pPr>
              <a:lnSpc>
                <a:spcPct val="150000"/>
              </a:lnSpc>
              <a:tabLst>
                <a:tab pos="463550" algn="l"/>
                <a:tab pos="4572000" algn="l"/>
                <a:tab pos="5035550" algn="l"/>
              </a:tabLst>
            </a:pPr>
            <a:r>
              <a:rPr lang="en-US" b="1" dirty="0"/>
              <a:t>1.	</a:t>
            </a:r>
            <a:r>
              <a:rPr lang="en-US" dirty="0">
                <a:solidFill>
                  <a:srgbClr val="FF0000"/>
                </a:solidFill>
              </a:rPr>
              <a:t>acute </a:t>
            </a:r>
          </a:p>
          <a:p>
            <a:pPr>
              <a:lnSpc>
                <a:spcPct val="150000"/>
              </a:lnSpc>
              <a:tabLst>
                <a:tab pos="463550" algn="l"/>
                <a:tab pos="4572000" algn="l"/>
                <a:tab pos="5035550" algn="l"/>
              </a:tabLst>
            </a:pPr>
            <a:r>
              <a:rPr lang="en-US" b="1" dirty="0"/>
              <a:t>2.	</a:t>
            </a:r>
            <a:r>
              <a:rPr lang="en-US" dirty="0">
                <a:solidFill>
                  <a:srgbClr val="FF0000"/>
                </a:solidFill>
              </a:rPr>
              <a:t>obtuse</a:t>
            </a:r>
            <a:r>
              <a:rPr lang="en-US" b="1" dirty="0"/>
              <a:t> </a:t>
            </a:r>
          </a:p>
          <a:p>
            <a:pPr>
              <a:lnSpc>
                <a:spcPct val="150000"/>
              </a:lnSpc>
              <a:tabLst>
                <a:tab pos="463550" algn="l"/>
                <a:tab pos="4572000" algn="l"/>
                <a:tab pos="5035550" algn="l"/>
              </a:tabLst>
            </a:pPr>
            <a:r>
              <a:rPr lang="en-US" b="1" dirty="0"/>
              <a:t>3.	</a:t>
            </a:r>
            <a:r>
              <a:rPr lang="en-US" dirty="0">
                <a:solidFill>
                  <a:srgbClr val="FF0000"/>
                </a:solidFill>
              </a:rPr>
              <a:t>straight</a:t>
            </a:r>
            <a:r>
              <a:rPr lang="en-US" b="1" dirty="0"/>
              <a:t> </a:t>
            </a:r>
          </a:p>
          <a:p>
            <a:pPr>
              <a:lnSpc>
                <a:spcPct val="150000"/>
              </a:lnSpc>
              <a:tabLst>
                <a:tab pos="463550" algn="l"/>
                <a:tab pos="4572000" algn="l"/>
                <a:tab pos="5035550" algn="l"/>
              </a:tabLst>
            </a:pPr>
            <a:r>
              <a:rPr lang="en-US" b="1" dirty="0"/>
              <a:t>4.	</a:t>
            </a:r>
            <a:r>
              <a:rPr lang="en-US" dirty="0">
                <a:solidFill>
                  <a:srgbClr val="FF0000"/>
                </a:solidFill>
              </a:rPr>
              <a:t>acute </a:t>
            </a:r>
          </a:p>
          <a:p>
            <a:pPr>
              <a:lnSpc>
                <a:spcPct val="150000"/>
              </a:lnSpc>
              <a:tabLst>
                <a:tab pos="463550" algn="l"/>
                <a:tab pos="4572000" algn="l"/>
                <a:tab pos="5035550" algn="l"/>
              </a:tabLst>
            </a:pPr>
            <a:r>
              <a:rPr lang="en-US" b="1" dirty="0"/>
              <a:t>5.	</a:t>
            </a:r>
            <a:r>
              <a:rPr lang="en-US" dirty="0">
                <a:solidFill>
                  <a:srgbClr val="FF0000"/>
                </a:solidFill>
              </a:rPr>
              <a:t>does not exist </a:t>
            </a:r>
          </a:p>
          <a:p>
            <a:pPr>
              <a:lnSpc>
                <a:spcPct val="150000"/>
              </a:lnSpc>
              <a:tabLst>
                <a:tab pos="463550" algn="l"/>
              </a:tabLst>
            </a:pPr>
            <a:r>
              <a:rPr lang="en-US" b="1" dirty="0"/>
              <a:t>6. 	</a:t>
            </a:r>
            <a:r>
              <a:rPr lang="en-US" dirty="0">
                <a:solidFill>
                  <a:srgbClr val="FF0000"/>
                </a:solidFill>
              </a:rPr>
              <a:t>isosceles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Measuring Angles </a:t>
            </a:r>
          </a:p>
        </p:txBody>
      </p:sp>
      <p:sp>
        <p:nvSpPr>
          <p:cNvPr id="6" name="Content Placeholder 2"/>
          <p:cNvSpPr>
            <a:spLocks noGrp="1"/>
          </p:cNvSpPr>
          <p:nvPr>
            <p:ph idx="1"/>
          </p:nvPr>
        </p:nvSpPr>
        <p:spPr>
          <a:xfrm>
            <a:off x="457200" y="1280160"/>
            <a:ext cx="8229600" cy="3596640"/>
          </a:xfrm>
          <a:solidFill>
            <a:srgbClr val="FFFFCC"/>
          </a:solidFill>
          <a:ln w="28575">
            <a:solidFill>
              <a:srgbClr val="000000"/>
            </a:solidFill>
          </a:ln>
        </p:spPr>
        <p:txBody>
          <a:bodyPr>
            <a:noAutofit/>
          </a:bodyPr>
          <a:lstStyle/>
          <a:p>
            <a:pPr algn="ctr"/>
            <a:r>
              <a:rPr lang="en-US" b="1" dirty="0">
                <a:solidFill>
                  <a:srgbClr val="000000"/>
                </a:solidFill>
              </a:rPr>
              <a:t>Ray and Angle</a:t>
            </a:r>
          </a:p>
          <a:p>
            <a:pPr>
              <a:tabLst>
                <a:tab pos="1719263" algn="l"/>
                <a:tab pos="5254625" algn="l"/>
              </a:tabLst>
            </a:pPr>
            <a:r>
              <a:rPr lang="en-US" b="1" dirty="0">
                <a:solidFill>
                  <a:srgbClr val="000000"/>
                </a:solidFill>
              </a:rPr>
              <a:t>  Term 	Definition 	Illustration</a:t>
            </a:r>
          </a:p>
          <a:p>
            <a:endParaRPr lang="en-US" dirty="0"/>
          </a:p>
          <a:p>
            <a:r>
              <a:rPr lang="en-US" b="1" dirty="0"/>
              <a:t> </a:t>
            </a:r>
            <a:r>
              <a:rPr lang="en-US" b="1" dirty="0">
                <a:solidFill>
                  <a:srgbClr val="000000"/>
                </a:solidFill>
              </a:rPr>
              <a:t> </a:t>
            </a:r>
            <a:endParaRPr lang="en-US" dirty="0">
              <a:solidFill>
                <a:srgbClr val="000000"/>
              </a:solidFill>
            </a:endParaRPr>
          </a:p>
        </p:txBody>
      </p:sp>
      <p:sp>
        <p:nvSpPr>
          <p:cNvPr id="7" name="Rectangle 6"/>
          <p:cNvSpPr/>
          <p:nvPr/>
        </p:nvSpPr>
        <p:spPr>
          <a:xfrm>
            <a:off x="638027" y="2514600"/>
            <a:ext cx="809773" cy="523220"/>
          </a:xfrm>
          <a:prstGeom prst="rect">
            <a:avLst/>
          </a:prstGeom>
        </p:spPr>
        <p:txBody>
          <a:bodyPr wrap="none">
            <a:spAutoFit/>
          </a:bodyPr>
          <a:lstStyle/>
          <a:p>
            <a:r>
              <a:rPr lang="en-US" sz="2800" b="1" dirty="0">
                <a:solidFill>
                  <a:srgbClr val="C00000"/>
                </a:solidFill>
              </a:rPr>
              <a:t>Ray</a:t>
            </a:r>
            <a:r>
              <a:rPr lang="en-US" sz="2800" b="1" dirty="0">
                <a:solidFill>
                  <a:srgbClr val="000000"/>
                </a:solidFill>
              </a:rPr>
              <a:t> </a:t>
            </a:r>
            <a:endParaRPr lang="en-US" sz="2800" dirty="0">
              <a:solidFill>
                <a:srgbClr val="000000"/>
              </a:solidFill>
            </a:endParaRPr>
          </a:p>
        </p:txBody>
      </p:sp>
      <p:sp>
        <p:nvSpPr>
          <p:cNvPr id="8" name="Rectangle 7"/>
          <p:cNvSpPr/>
          <p:nvPr/>
        </p:nvSpPr>
        <p:spPr>
          <a:xfrm>
            <a:off x="1524000" y="2514600"/>
            <a:ext cx="3581400" cy="2246769"/>
          </a:xfrm>
          <a:prstGeom prst="rect">
            <a:avLst/>
          </a:prstGeom>
        </p:spPr>
        <p:txBody>
          <a:bodyPr wrap="square">
            <a:spAutoFit/>
          </a:bodyPr>
          <a:lstStyle/>
          <a:p>
            <a:r>
              <a:rPr lang="en-US" sz="2800" dirty="0">
                <a:solidFill>
                  <a:srgbClr val="000000"/>
                </a:solidFill>
              </a:rPr>
              <a:t>A </a:t>
            </a:r>
            <a:r>
              <a:rPr lang="en-US" sz="2800" b="1" dirty="0">
                <a:solidFill>
                  <a:srgbClr val="C00000"/>
                </a:solidFill>
              </a:rPr>
              <a:t>ray</a:t>
            </a:r>
            <a:r>
              <a:rPr lang="en-US" sz="2800" b="1" dirty="0">
                <a:solidFill>
                  <a:srgbClr val="000000"/>
                </a:solidFill>
              </a:rPr>
              <a:t> </a:t>
            </a:r>
            <a:r>
              <a:rPr lang="en-US" sz="2800" dirty="0">
                <a:solidFill>
                  <a:srgbClr val="000000"/>
                </a:solidFill>
              </a:rPr>
              <a:t>consists of a point (called the </a:t>
            </a:r>
            <a:r>
              <a:rPr lang="en-US" sz="2800" b="1" dirty="0">
                <a:solidFill>
                  <a:srgbClr val="C00000"/>
                </a:solidFill>
              </a:rPr>
              <a:t>endpoint</a:t>
            </a:r>
            <a:r>
              <a:rPr lang="en-US" sz="2800" dirty="0">
                <a:solidFill>
                  <a:srgbClr val="000000"/>
                </a:solidFill>
              </a:rPr>
              <a:t>) and all the points on a line on one side of that point. </a:t>
            </a:r>
          </a:p>
        </p:txBody>
      </p:sp>
      <p:pic>
        <p:nvPicPr>
          <p:cNvPr id="310276" name="Picture 4" descr="E:\Book work\BAM PPT\BAM_Chapter_6\Ch_6_Sec-6.png"/>
          <p:cNvPicPr>
            <a:picLocks noChangeAspect="1" noChangeArrowheads="1"/>
          </p:cNvPicPr>
          <p:nvPr/>
        </p:nvPicPr>
        <p:blipFill>
          <a:blip r:embed="rId2" cstate="print"/>
          <a:srcRect/>
          <a:stretch>
            <a:fillRect/>
          </a:stretch>
        </p:blipFill>
        <p:spPr bwMode="auto">
          <a:xfrm>
            <a:off x="4876800" y="2558415"/>
            <a:ext cx="3695700" cy="1724025"/>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Measuring Angles </a:t>
            </a:r>
          </a:p>
        </p:txBody>
      </p:sp>
      <p:sp>
        <p:nvSpPr>
          <p:cNvPr id="6" name="Content Placeholder 2"/>
          <p:cNvSpPr>
            <a:spLocks noGrp="1"/>
          </p:cNvSpPr>
          <p:nvPr>
            <p:ph idx="1"/>
          </p:nvPr>
        </p:nvSpPr>
        <p:spPr>
          <a:xfrm>
            <a:off x="457200" y="1280160"/>
            <a:ext cx="8229600" cy="3825240"/>
          </a:xfrm>
          <a:solidFill>
            <a:srgbClr val="FFFFCC"/>
          </a:solidFill>
          <a:ln w="28575">
            <a:solidFill>
              <a:srgbClr val="000000"/>
            </a:solidFill>
          </a:ln>
        </p:spPr>
        <p:txBody>
          <a:bodyPr>
            <a:noAutofit/>
          </a:bodyPr>
          <a:lstStyle/>
          <a:p>
            <a:pPr algn="ctr"/>
            <a:r>
              <a:rPr lang="en-US" b="1" dirty="0">
                <a:solidFill>
                  <a:srgbClr val="000000"/>
                </a:solidFill>
              </a:rPr>
              <a:t>Ray and Angle (cont.)</a:t>
            </a:r>
          </a:p>
          <a:p>
            <a:pPr>
              <a:tabLst>
                <a:tab pos="1719263" algn="l"/>
                <a:tab pos="5254625" algn="l"/>
              </a:tabLst>
            </a:pPr>
            <a:r>
              <a:rPr lang="en-US" b="1" dirty="0">
                <a:solidFill>
                  <a:srgbClr val="000000"/>
                </a:solidFill>
              </a:rPr>
              <a:t>  Term 	Definition 	Illustration</a:t>
            </a:r>
          </a:p>
          <a:p>
            <a:endParaRPr lang="en-US" dirty="0"/>
          </a:p>
          <a:p>
            <a:r>
              <a:rPr lang="en-US" b="1" dirty="0"/>
              <a:t> </a:t>
            </a:r>
            <a:r>
              <a:rPr lang="en-US" b="1" dirty="0">
                <a:solidFill>
                  <a:srgbClr val="000000"/>
                </a:solidFill>
              </a:rPr>
              <a:t> </a:t>
            </a:r>
            <a:endParaRPr lang="en-US" dirty="0">
              <a:solidFill>
                <a:srgbClr val="000000"/>
              </a:solidFill>
            </a:endParaRPr>
          </a:p>
        </p:txBody>
      </p:sp>
      <p:sp>
        <p:nvSpPr>
          <p:cNvPr id="5" name="Rectangle 4"/>
          <p:cNvSpPr/>
          <p:nvPr/>
        </p:nvSpPr>
        <p:spPr>
          <a:xfrm>
            <a:off x="609600" y="2514600"/>
            <a:ext cx="1143000" cy="523220"/>
          </a:xfrm>
          <a:prstGeom prst="rect">
            <a:avLst/>
          </a:prstGeom>
        </p:spPr>
        <p:txBody>
          <a:bodyPr wrap="square">
            <a:spAutoFit/>
          </a:bodyPr>
          <a:lstStyle/>
          <a:p>
            <a:r>
              <a:rPr lang="en-US" sz="2800" b="1" dirty="0">
                <a:solidFill>
                  <a:srgbClr val="C00000"/>
                </a:solidFill>
              </a:rPr>
              <a:t>Angle</a:t>
            </a:r>
            <a:r>
              <a:rPr lang="en-US" sz="2800" b="1" dirty="0">
                <a:solidFill>
                  <a:srgbClr val="000000"/>
                </a:solidFill>
              </a:rPr>
              <a:t> </a:t>
            </a:r>
            <a:endParaRPr lang="en-US" sz="2800" dirty="0">
              <a:solidFill>
                <a:srgbClr val="000000"/>
              </a:solidFill>
            </a:endParaRPr>
          </a:p>
        </p:txBody>
      </p:sp>
      <p:sp>
        <p:nvSpPr>
          <p:cNvPr id="9" name="Rectangle 8"/>
          <p:cNvSpPr/>
          <p:nvPr/>
        </p:nvSpPr>
        <p:spPr>
          <a:xfrm>
            <a:off x="1981200" y="2514600"/>
            <a:ext cx="2743200" cy="2246769"/>
          </a:xfrm>
          <a:prstGeom prst="rect">
            <a:avLst/>
          </a:prstGeom>
        </p:spPr>
        <p:txBody>
          <a:bodyPr wrap="square">
            <a:spAutoFit/>
          </a:bodyPr>
          <a:lstStyle/>
          <a:p>
            <a:r>
              <a:rPr lang="en-US" sz="2800" dirty="0">
                <a:solidFill>
                  <a:srgbClr val="000000"/>
                </a:solidFill>
              </a:rPr>
              <a:t>An </a:t>
            </a:r>
            <a:r>
              <a:rPr lang="en-US" sz="2800" b="1" dirty="0">
                <a:solidFill>
                  <a:srgbClr val="C00000"/>
                </a:solidFill>
              </a:rPr>
              <a:t>angle</a:t>
            </a:r>
            <a:r>
              <a:rPr lang="en-US" sz="2800" b="1" dirty="0">
                <a:solidFill>
                  <a:srgbClr val="000000"/>
                </a:solidFill>
              </a:rPr>
              <a:t> </a:t>
            </a:r>
            <a:r>
              <a:rPr lang="en-US" sz="2800" dirty="0">
                <a:solidFill>
                  <a:srgbClr val="000000"/>
                </a:solidFill>
              </a:rPr>
              <a:t>consists of two rays with a common endpoint (called a </a:t>
            </a:r>
            <a:r>
              <a:rPr lang="en-US" sz="2800" b="1" dirty="0">
                <a:solidFill>
                  <a:srgbClr val="C00000"/>
                </a:solidFill>
              </a:rPr>
              <a:t>vertex</a:t>
            </a:r>
            <a:r>
              <a:rPr lang="en-US" sz="2800" dirty="0">
                <a:solidFill>
                  <a:srgbClr val="000000"/>
                </a:solidFill>
              </a:rPr>
              <a:t>). </a:t>
            </a:r>
          </a:p>
        </p:txBody>
      </p:sp>
      <p:pic>
        <p:nvPicPr>
          <p:cNvPr id="310275" name="Picture 3" descr="E:\Book work\BAM PPT\BAM_Chapter_6\Ch_6_Sec-7.png"/>
          <p:cNvPicPr>
            <a:picLocks noChangeAspect="1" noChangeArrowheads="1"/>
          </p:cNvPicPr>
          <p:nvPr/>
        </p:nvPicPr>
        <p:blipFill>
          <a:blip r:embed="rId2" cstate="print"/>
          <a:srcRect/>
          <a:stretch>
            <a:fillRect/>
          </a:stretch>
        </p:blipFill>
        <p:spPr bwMode="auto">
          <a:xfrm>
            <a:off x="4895850" y="2529840"/>
            <a:ext cx="3714750" cy="2524125"/>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Measuring Angles </a:t>
            </a:r>
          </a:p>
        </p:txBody>
      </p:sp>
      <p:sp>
        <p:nvSpPr>
          <p:cNvPr id="3" name="Content Placeholder 2"/>
          <p:cNvSpPr>
            <a:spLocks noGrp="1"/>
          </p:cNvSpPr>
          <p:nvPr>
            <p:ph idx="1"/>
          </p:nvPr>
        </p:nvSpPr>
        <p:spPr>
          <a:xfrm>
            <a:off x="457200" y="1280160"/>
            <a:ext cx="8229600" cy="3901440"/>
          </a:xfrm>
          <a:solidFill>
            <a:srgbClr val="FFFFCC"/>
          </a:solidFill>
          <a:ln w="28575">
            <a:solidFill>
              <a:srgbClr val="000000"/>
            </a:solidFill>
          </a:ln>
        </p:spPr>
        <p:txBody>
          <a:bodyPr/>
          <a:lstStyle/>
          <a:p>
            <a:pPr algn="ctr">
              <a:tabLst>
                <a:tab pos="463550" algn="l"/>
              </a:tabLst>
            </a:pPr>
            <a:r>
              <a:rPr lang="en-US" b="1" dirty="0">
                <a:solidFill>
                  <a:srgbClr val="000000"/>
                </a:solidFill>
              </a:rPr>
              <a:t>Labeling Angles </a:t>
            </a:r>
          </a:p>
          <a:p>
            <a:pPr>
              <a:tabLst>
                <a:tab pos="463550" algn="l"/>
              </a:tabLst>
            </a:pPr>
            <a:r>
              <a:rPr lang="en-US" dirty="0">
                <a:solidFill>
                  <a:srgbClr val="000000"/>
                </a:solidFill>
              </a:rPr>
              <a:t>Three common ways of labeling angles (Figure on next slide) are: </a:t>
            </a:r>
          </a:p>
          <a:p>
            <a:pPr>
              <a:tabLst>
                <a:tab pos="463550" algn="l"/>
              </a:tabLst>
            </a:pPr>
            <a:r>
              <a:rPr lang="en-US" b="1" dirty="0">
                <a:solidFill>
                  <a:srgbClr val="000000"/>
                </a:solidFill>
              </a:rPr>
              <a:t>1.	</a:t>
            </a:r>
            <a:r>
              <a:rPr lang="en-US" dirty="0">
                <a:solidFill>
                  <a:srgbClr val="000000"/>
                </a:solidFill>
              </a:rPr>
              <a:t>Using three capital letters with the vertex as the 	middle letter. </a:t>
            </a:r>
          </a:p>
          <a:p>
            <a:pPr>
              <a:tabLst>
                <a:tab pos="463550" algn="l"/>
              </a:tabLst>
            </a:pPr>
            <a:r>
              <a:rPr lang="en-US" b="1" dirty="0">
                <a:solidFill>
                  <a:srgbClr val="000000"/>
                </a:solidFill>
              </a:rPr>
              <a:t>2.	</a:t>
            </a:r>
            <a:r>
              <a:rPr lang="en-US" dirty="0">
                <a:solidFill>
                  <a:srgbClr val="000000"/>
                </a:solidFill>
              </a:rPr>
              <a:t>Using single numbers such as 1, 2, 3. </a:t>
            </a:r>
          </a:p>
          <a:p>
            <a:pPr>
              <a:tabLst>
                <a:tab pos="463550" algn="l"/>
              </a:tabLst>
            </a:pPr>
            <a:r>
              <a:rPr lang="en-US" b="1" dirty="0">
                <a:solidFill>
                  <a:srgbClr val="000000"/>
                </a:solidFill>
              </a:rPr>
              <a:t>3.	</a:t>
            </a:r>
            <a:r>
              <a:rPr lang="en-US" dirty="0">
                <a:solidFill>
                  <a:srgbClr val="000000"/>
                </a:solidFill>
              </a:rPr>
              <a:t>Using the single capital letter at the vertex when the 	meaning is clear.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Measuring Angles </a:t>
            </a:r>
          </a:p>
        </p:txBody>
      </p:sp>
      <p:pic>
        <p:nvPicPr>
          <p:cNvPr id="403458" name="Picture 2"/>
          <p:cNvPicPr>
            <a:picLocks noChangeAspect="1" noChangeArrowheads="1"/>
          </p:cNvPicPr>
          <p:nvPr/>
        </p:nvPicPr>
        <p:blipFill>
          <a:blip r:embed="rId2" cstate="print"/>
          <a:srcRect/>
          <a:stretch>
            <a:fillRect/>
          </a:stretch>
        </p:blipFill>
        <p:spPr bwMode="auto">
          <a:xfrm>
            <a:off x="549206" y="1295400"/>
            <a:ext cx="8045588" cy="3200400"/>
          </a:xfrm>
          <a:prstGeom prst="rect">
            <a:avLst/>
          </a:prstGeom>
          <a:noFill/>
          <a:ln w="9525">
            <a:noFill/>
            <a:miter lim="800000"/>
            <a:headEnd/>
            <a:tailEnd/>
          </a:ln>
          <a:effectLst/>
        </p:spPr>
      </p:pic>
      <p:sp>
        <p:nvSpPr>
          <p:cNvPr id="4" name="Rectangle 3"/>
          <p:cNvSpPr/>
          <p:nvPr/>
        </p:nvSpPr>
        <p:spPr>
          <a:xfrm>
            <a:off x="2856146" y="4953000"/>
            <a:ext cx="3431709" cy="400110"/>
          </a:xfrm>
          <a:prstGeom prst="rect">
            <a:avLst/>
          </a:prstGeom>
        </p:spPr>
        <p:txBody>
          <a:bodyPr wrap="none">
            <a:spAutoFit/>
          </a:bodyPr>
          <a:lstStyle/>
          <a:p>
            <a:r>
              <a:rPr lang="en-US" sz="2000" b="1" dirty="0"/>
              <a:t>Three ways of labeling angles</a:t>
            </a:r>
            <a:endParaRPr lang="en-U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Classifying Angles </a:t>
            </a:r>
          </a:p>
        </p:txBody>
      </p:sp>
      <p:sp>
        <p:nvSpPr>
          <p:cNvPr id="3" name="Content Placeholder 2"/>
          <p:cNvSpPr>
            <a:spLocks noGrp="1"/>
          </p:cNvSpPr>
          <p:nvPr>
            <p:ph idx="1"/>
          </p:nvPr>
        </p:nvSpPr>
        <p:spPr>
          <a:xfrm>
            <a:off x="457200" y="1280160"/>
            <a:ext cx="8229600" cy="2682240"/>
          </a:xfrm>
          <a:ln w="28575">
            <a:solidFill>
              <a:srgbClr val="FF0000"/>
            </a:solidFill>
          </a:ln>
        </p:spPr>
        <p:txBody>
          <a:bodyPr/>
          <a:lstStyle/>
          <a:p>
            <a:pPr algn="ctr">
              <a:tabLst>
                <a:tab pos="914400" algn="l"/>
              </a:tabLst>
            </a:pPr>
            <a:r>
              <a:rPr lang="en-US" b="1" dirty="0">
                <a:solidFill>
                  <a:srgbClr val="000000"/>
                </a:solidFill>
              </a:rPr>
              <a:t>Note</a:t>
            </a:r>
          </a:p>
          <a:p>
            <a:pPr>
              <a:tabLst>
                <a:tab pos="914400" algn="l"/>
              </a:tabLst>
            </a:pPr>
            <a:r>
              <a:rPr lang="en-US" dirty="0">
                <a:solidFill>
                  <a:srgbClr val="000000"/>
                </a:solidFill>
              </a:rPr>
              <a:t>We will use the two inequality symbols </a:t>
            </a:r>
          </a:p>
          <a:p>
            <a:pPr>
              <a:tabLst>
                <a:tab pos="914400" algn="l"/>
              </a:tabLst>
            </a:pPr>
            <a:r>
              <a:rPr lang="en-US" dirty="0">
                <a:solidFill>
                  <a:srgbClr val="000000"/>
                </a:solidFill>
              </a:rPr>
              <a:t>	&lt; (read “is less than”) </a:t>
            </a:r>
          </a:p>
          <a:p>
            <a:pPr>
              <a:tabLst>
                <a:tab pos="914400" algn="l"/>
              </a:tabLst>
            </a:pPr>
            <a:r>
              <a:rPr lang="en-US" dirty="0">
                <a:solidFill>
                  <a:srgbClr val="000000"/>
                </a:solidFill>
              </a:rPr>
              <a:t>	&gt; (read “is greater than”) </a:t>
            </a:r>
          </a:p>
          <a:p>
            <a:pPr>
              <a:tabLst>
                <a:tab pos="914400" algn="l"/>
              </a:tabLst>
            </a:pPr>
            <a:r>
              <a:rPr lang="en-US" dirty="0">
                <a:solidFill>
                  <a:srgbClr val="000000"/>
                </a:solidFill>
              </a:rPr>
              <a:t>to indicate the relative sizes of the measures of angles.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Classifying Angles</a:t>
            </a:r>
          </a:p>
        </p:txBody>
      </p:sp>
      <p:sp>
        <p:nvSpPr>
          <p:cNvPr id="3" name="Content Placeholder 2"/>
          <p:cNvSpPr>
            <a:spLocks noGrp="1"/>
          </p:cNvSpPr>
          <p:nvPr>
            <p:ph idx="1"/>
          </p:nvPr>
        </p:nvSpPr>
        <p:spPr>
          <a:xfrm>
            <a:off x="457200" y="1269696"/>
            <a:ext cx="8229600" cy="4572000"/>
          </a:xfrm>
          <a:solidFill>
            <a:srgbClr val="FFFFCC"/>
          </a:solidFill>
          <a:ln w="28575">
            <a:solidFill>
              <a:srgbClr val="000000"/>
            </a:solidFill>
          </a:ln>
        </p:spPr>
        <p:txBody>
          <a:bodyPr>
            <a:noAutofit/>
          </a:bodyPr>
          <a:lstStyle/>
          <a:p>
            <a:pPr algn="ctr">
              <a:spcBef>
                <a:spcPts val="0"/>
              </a:spcBef>
            </a:pPr>
            <a:r>
              <a:rPr lang="en-US" b="1" dirty="0">
                <a:solidFill>
                  <a:srgbClr val="000000"/>
                </a:solidFill>
              </a:rPr>
              <a:t>Angles Classified by Measure</a:t>
            </a:r>
          </a:p>
          <a:p>
            <a:pPr>
              <a:spcBef>
                <a:spcPts val="0"/>
              </a:spcBef>
              <a:tabLst>
                <a:tab pos="2401888" algn="l"/>
                <a:tab pos="5486400" algn="l"/>
              </a:tabLst>
            </a:pPr>
            <a:r>
              <a:rPr lang="en-US" b="1" dirty="0">
                <a:solidFill>
                  <a:srgbClr val="000000"/>
                </a:solidFill>
              </a:rPr>
              <a:t>  Name	Measure 	Illustration</a:t>
            </a:r>
            <a:endParaRPr lang="en-US" dirty="0">
              <a:solidFill>
                <a:srgbClr val="000000"/>
              </a:solidFill>
            </a:endParaRPr>
          </a:p>
        </p:txBody>
      </p:sp>
      <p:graphicFrame>
        <p:nvGraphicFramePr>
          <p:cNvPr id="358402" name="Object 2"/>
          <p:cNvGraphicFramePr>
            <a:graphicFrameLocks noChangeAspect="1"/>
          </p:cNvGraphicFramePr>
          <p:nvPr/>
        </p:nvGraphicFramePr>
        <p:xfrm>
          <a:off x="2438400" y="2275820"/>
          <a:ext cx="2235200" cy="317500"/>
        </p:xfrm>
        <a:graphic>
          <a:graphicData uri="http://schemas.openxmlformats.org/presentationml/2006/ole">
            <mc:AlternateContent xmlns:mc="http://schemas.openxmlformats.org/markup-compatibility/2006">
              <mc:Choice xmlns:v="urn:schemas-microsoft-com:vml" Requires="v">
                <p:oleObj spid="_x0000_s1030" name="Equation" r:id="rId3" imgW="2234230" imgH="317362" progId="Equation.DSMT4">
                  <p:embed/>
                </p:oleObj>
              </mc:Choice>
              <mc:Fallback>
                <p:oleObj name="Equation" r:id="rId3" imgW="2234230" imgH="317362" progId="Equation.DSMT4">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2275820"/>
                        <a:ext cx="22352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03" name="Object 3"/>
          <p:cNvGraphicFramePr>
            <a:graphicFrameLocks noChangeAspect="1"/>
          </p:cNvGraphicFramePr>
          <p:nvPr/>
        </p:nvGraphicFramePr>
        <p:xfrm>
          <a:off x="2438400" y="4064304"/>
          <a:ext cx="1600200" cy="317500"/>
        </p:xfrm>
        <a:graphic>
          <a:graphicData uri="http://schemas.openxmlformats.org/presentationml/2006/ole">
            <mc:AlternateContent xmlns:mc="http://schemas.openxmlformats.org/markup-compatibility/2006">
              <mc:Choice xmlns:v="urn:schemas-microsoft-com:vml" Requires="v">
                <p:oleObj spid="_x0000_s1031" name="Equation" r:id="rId5" imgW="1600200" imgH="317500" progId="Equation.DSMT4">
                  <p:embed/>
                </p:oleObj>
              </mc:Choice>
              <mc:Fallback>
                <p:oleObj name="Equation" r:id="rId5" imgW="1600200" imgH="317500" progId="Equation.DSMT4">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4064304"/>
                        <a:ext cx="16002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358407" name="Picture 7" descr="E:\Book work\BAM PPT\BAM_Chapter_6\1.png"/>
          <p:cNvPicPr>
            <a:picLocks noChangeAspect="1" noChangeArrowheads="1"/>
          </p:cNvPicPr>
          <p:nvPr/>
        </p:nvPicPr>
        <p:blipFill>
          <a:blip r:embed="rId7" cstate="print"/>
          <a:srcRect/>
          <a:stretch>
            <a:fillRect/>
          </a:stretch>
        </p:blipFill>
        <p:spPr bwMode="auto">
          <a:xfrm>
            <a:off x="6015257" y="2738424"/>
            <a:ext cx="2056560" cy="1188720"/>
          </a:xfrm>
          <a:prstGeom prst="rect">
            <a:avLst/>
          </a:prstGeom>
          <a:noFill/>
        </p:spPr>
      </p:pic>
      <p:pic>
        <p:nvPicPr>
          <p:cNvPr id="358408" name="Picture 8" descr="E:\Book work\BAM PPT\BAM_Chapter_6\2.png"/>
          <p:cNvPicPr>
            <a:picLocks noChangeAspect="1" noChangeArrowheads="1"/>
          </p:cNvPicPr>
          <p:nvPr/>
        </p:nvPicPr>
        <p:blipFill>
          <a:blip r:embed="rId8" cstate="print"/>
          <a:srcRect/>
          <a:stretch>
            <a:fillRect/>
          </a:stretch>
        </p:blipFill>
        <p:spPr bwMode="auto">
          <a:xfrm>
            <a:off x="6203197" y="4430889"/>
            <a:ext cx="1569203" cy="1371600"/>
          </a:xfrm>
          <a:prstGeom prst="rect">
            <a:avLst/>
          </a:prstGeom>
          <a:noFill/>
        </p:spPr>
      </p:pic>
      <p:sp>
        <p:nvSpPr>
          <p:cNvPr id="13" name="Rectangle 12"/>
          <p:cNvSpPr/>
          <p:nvPr/>
        </p:nvSpPr>
        <p:spPr>
          <a:xfrm>
            <a:off x="5394960" y="2133600"/>
            <a:ext cx="3291840" cy="523220"/>
          </a:xfrm>
          <a:prstGeom prst="rect">
            <a:avLst/>
          </a:prstGeom>
        </p:spPr>
        <p:txBody>
          <a:bodyPr wrap="square">
            <a:spAutoFit/>
          </a:bodyPr>
          <a:lstStyle/>
          <a:p>
            <a:r>
              <a:rPr lang="en-US" sz="2800" i="1" dirty="0">
                <a:solidFill>
                  <a:srgbClr val="000000"/>
                </a:solidFill>
                <a:sym typeface="Symbol"/>
              </a:rPr>
              <a:t></a:t>
            </a:r>
            <a:r>
              <a:rPr lang="en-US" sz="2800" i="1" dirty="0">
                <a:solidFill>
                  <a:srgbClr val="000000"/>
                </a:solidFill>
              </a:rPr>
              <a:t>A </a:t>
            </a:r>
            <a:r>
              <a:rPr lang="en-US" sz="2800" dirty="0">
                <a:solidFill>
                  <a:srgbClr val="000000"/>
                </a:solidFill>
              </a:rPr>
              <a:t>is an acute angle. </a:t>
            </a:r>
          </a:p>
        </p:txBody>
      </p:sp>
      <p:sp>
        <p:nvSpPr>
          <p:cNvPr id="14" name="Rectangle 13"/>
          <p:cNvSpPr/>
          <p:nvPr/>
        </p:nvSpPr>
        <p:spPr>
          <a:xfrm>
            <a:off x="457200" y="2199620"/>
            <a:ext cx="1524000" cy="523220"/>
          </a:xfrm>
          <a:prstGeom prst="rect">
            <a:avLst/>
          </a:prstGeom>
        </p:spPr>
        <p:txBody>
          <a:bodyPr wrap="square">
            <a:spAutoFit/>
          </a:bodyPr>
          <a:lstStyle/>
          <a:p>
            <a:r>
              <a:rPr lang="en-US" sz="2800" b="1" dirty="0">
                <a:solidFill>
                  <a:srgbClr val="000000"/>
                </a:solidFill>
              </a:rPr>
              <a:t>1. </a:t>
            </a:r>
            <a:r>
              <a:rPr lang="en-US" sz="2800" b="1" dirty="0">
                <a:solidFill>
                  <a:srgbClr val="C00000"/>
                </a:solidFill>
              </a:rPr>
              <a:t>Acute</a:t>
            </a:r>
            <a:r>
              <a:rPr lang="en-US" sz="2800" b="1" dirty="0">
                <a:solidFill>
                  <a:srgbClr val="000000"/>
                </a:solidFill>
              </a:rPr>
              <a:t> </a:t>
            </a:r>
            <a:endParaRPr lang="en-US" sz="2800" dirty="0">
              <a:solidFill>
                <a:srgbClr val="000000"/>
              </a:solidFill>
            </a:endParaRPr>
          </a:p>
        </p:txBody>
      </p:sp>
      <p:sp>
        <p:nvSpPr>
          <p:cNvPr id="15" name="Rectangle 14"/>
          <p:cNvSpPr/>
          <p:nvPr/>
        </p:nvSpPr>
        <p:spPr>
          <a:xfrm>
            <a:off x="5410200" y="3937324"/>
            <a:ext cx="3291840" cy="523220"/>
          </a:xfrm>
          <a:prstGeom prst="rect">
            <a:avLst/>
          </a:prstGeom>
        </p:spPr>
        <p:txBody>
          <a:bodyPr wrap="square">
            <a:spAutoFit/>
          </a:bodyPr>
          <a:lstStyle/>
          <a:p>
            <a:r>
              <a:rPr lang="en-US" sz="2800" i="1" dirty="0">
                <a:solidFill>
                  <a:srgbClr val="000000"/>
                </a:solidFill>
                <a:sym typeface="Symbol"/>
              </a:rPr>
              <a:t></a:t>
            </a:r>
            <a:r>
              <a:rPr lang="en-US" sz="2800" i="1" dirty="0">
                <a:solidFill>
                  <a:srgbClr val="000000"/>
                </a:solidFill>
              </a:rPr>
              <a:t>A </a:t>
            </a:r>
            <a:r>
              <a:rPr lang="en-US" sz="2800" dirty="0">
                <a:solidFill>
                  <a:srgbClr val="000000"/>
                </a:solidFill>
              </a:rPr>
              <a:t>is a right angle. </a:t>
            </a:r>
          </a:p>
        </p:txBody>
      </p:sp>
      <p:sp>
        <p:nvSpPr>
          <p:cNvPr id="16" name="Rectangle 15"/>
          <p:cNvSpPr/>
          <p:nvPr/>
        </p:nvSpPr>
        <p:spPr>
          <a:xfrm>
            <a:off x="457200" y="3998284"/>
            <a:ext cx="1524000" cy="523220"/>
          </a:xfrm>
          <a:prstGeom prst="rect">
            <a:avLst/>
          </a:prstGeom>
        </p:spPr>
        <p:txBody>
          <a:bodyPr wrap="square">
            <a:spAutoFit/>
          </a:bodyPr>
          <a:lstStyle/>
          <a:p>
            <a:r>
              <a:rPr lang="en-US" sz="2800" b="1" dirty="0">
                <a:solidFill>
                  <a:srgbClr val="000000"/>
                </a:solidFill>
              </a:rPr>
              <a:t>2. </a:t>
            </a:r>
            <a:r>
              <a:rPr lang="en-US" sz="2800" b="1" dirty="0">
                <a:solidFill>
                  <a:srgbClr val="C00000"/>
                </a:solidFill>
              </a:rPr>
              <a:t>Right</a:t>
            </a:r>
            <a:r>
              <a:rPr lang="en-US" sz="2800" b="1" dirty="0">
                <a:solidFill>
                  <a:srgbClr val="000000"/>
                </a:solidFill>
              </a:rPr>
              <a:t> </a:t>
            </a:r>
            <a:endParaRPr lang="en-US" sz="2800" dirty="0">
              <a:solidFill>
                <a:srgbClr val="000000"/>
              </a:solidFill>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200</TotalTime>
  <Words>969</Words>
  <Application>Microsoft Office PowerPoint</Application>
  <PresentationFormat>On-screen Show (4:3)</PresentationFormat>
  <Paragraphs>200</Paragraphs>
  <Slides>38</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4" baseType="lpstr">
      <vt:lpstr>Arial</vt:lpstr>
      <vt:lpstr>Calibri</vt:lpstr>
      <vt:lpstr>Symbol</vt:lpstr>
      <vt:lpstr>Courier New</vt:lpstr>
      <vt:lpstr>Office Theme</vt:lpstr>
      <vt:lpstr>Equation</vt:lpstr>
      <vt:lpstr>Section 6.5</vt:lpstr>
      <vt:lpstr>Objectives</vt:lpstr>
      <vt:lpstr>Objectives (cont.)</vt:lpstr>
      <vt:lpstr>Measuring Angles </vt:lpstr>
      <vt:lpstr>Measuring Angles </vt:lpstr>
      <vt:lpstr>Measuring Angles </vt:lpstr>
      <vt:lpstr>Measuring Angles </vt:lpstr>
      <vt:lpstr>Classifying Angles </vt:lpstr>
      <vt:lpstr>Classifying Angles</vt:lpstr>
      <vt:lpstr>Classifying Angles</vt:lpstr>
      <vt:lpstr>Example 1 </vt:lpstr>
      <vt:lpstr>Example 2</vt:lpstr>
      <vt:lpstr>Classifying Angles </vt:lpstr>
      <vt:lpstr>Example 3 </vt:lpstr>
      <vt:lpstr>Example 3 (cont.) </vt:lpstr>
      <vt:lpstr>Example 4</vt:lpstr>
      <vt:lpstr>Example 4</vt:lpstr>
      <vt:lpstr>Classifying Triangles</vt:lpstr>
      <vt:lpstr>Classifying Triangles</vt:lpstr>
      <vt:lpstr>Classifying Triangles</vt:lpstr>
      <vt:lpstr>Classifying Triangles</vt:lpstr>
      <vt:lpstr>Classifying Triangles</vt:lpstr>
      <vt:lpstr>Classifying Triangles</vt:lpstr>
      <vt:lpstr>Classifying Triangles</vt:lpstr>
      <vt:lpstr>Example 5</vt:lpstr>
      <vt:lpstr>Example 6</vt:lpstr>
      <vt:lpstr>Example 6 (cont.)</vt:lpstr>
      <vt:lpstr>Example 7</vt:lpstr>
      <vt:lpstr>Example 7 (cont.)</vt:lpstr>
      <vt:lpstr>Example 7 (cont.)</vt:lpstr>
      <vt:lpstr>Similar Triangles</vt:lpstr>
      <vt:lpstr>Similar Triangles</vt:lpstr>
      <vt:lpstr>Example 8</vt:lpstr>
      <vt:lpstr>Example 8 (cont.)</vt:lpstr>
      <vt:lpstr>Example 9 </vt:lpstr>
      <vt:lpstr>Example 9 (cont.) </vt:lpstr>
      <vt:lpstr>Practice Problems </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Mathematics</dc:title>
  <dc:creator>Hawkes Learning Systems</dc:creator>
  <cp:lastModifiedBy>Nakita Jean-Charles</cp:lastModifiedBy>
  <cp:revision>49</cp:revision>
  <dcterms:created xsi:type="dcterms:W3CDTF">2013-04-26T14:43:13Z</dcterms:created>
  <dcterms:modified xsi:type="dcterms:W3CDTF">2016-10-03T15:43:55Z</dcterms:modified>
</cp:coreProperties>
</file>