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3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0000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22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55127-55CC-4613-B338-90A8B08195A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3F5D74-1491-43D7-B19E-DB99DFDCE31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783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9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1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18.wmf"/><Relationship Id="rId17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5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10" Type="http://schemas.openxmlformats.org/officeDocument/2006/relationships/image" Target="../media/image17.wmf"/><Relationship Id="rId4" Type="http://schemas.openxmlformats.org/officeDocument/2006/relationships/image" Target="../media/image14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oleObject" Target="../embeddings/oleObject27.bin"/><Relationship Id="rId18" Type="http://schemas.openxmlformats.org/officeDocument/2006/relationships/image" Target="../media/image28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8.bin"/><Relationship Id="rId10" Type="http://schemas.openxmlformats.org/officeDocument/2006/relationships/image" Target="../media/image24.wmf"/><Relationship Id="rId19" Type="http://schemas.openxmlformats.org/officeDocument/2006/relationships/oleObject" Target="../embeddings/oleObject30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Decimals and Percents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Decimals and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Relationships Between Decimals and Percents </a:t>
            </a:r>
          </a:p>
          <a:p>
            <a:pPr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A decimal number that is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less than 0.01 is less than 1%.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between 0.01 and 0.10 is between 1% and 10%.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between 0.10 and 1.00 is between 10% and 100%. </a:t>
            </a:r>
          </a:p>
          <a:p>
            <a:pPr>
              <a:tabLst>
                <a:tab pos="45720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more than 1 is more than 100%.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dirty="0"/>
              <a:t>Convert each decimal to an equivalent percent.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0.253</a:t>
            </a:r>
            <a:r>
              <a:rPr lang="en-US" dirty="0"/>
              <a:t>	</a:t>
            </a: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0.905</a:t>
            </a:r>
            <a:r>
              <a:rPr lang="en-US" dirty="0"/>
              <a:t>	</a:t>
            </a: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2.65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0.7</a:t>
            </a:r>
            <a:r>
              <a:rPr lang="en-US" dirty="0"/>
              <a:t>	</a:t>
            </a: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0.002</a:t>
            </a:r>
            <a:r>
              <a:rPr lang="en-US" dirty="0"/>
              <a:t>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Solution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0.253</a:t>
            </a:r>
            <a:endParaRPr lang="en-US" dirty="0">
              <a:solidFill>
                <a:srgbClr val="FF0000"/>
              </a:solidFill>
            </a:endParaRP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endParaRPr lang="en-US" dirty="0"/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endParaRPr lang="en-US" dirty="0"/>
          </a:p>
          <a:p>
            <a:pPr>
              <a:lnSpc>
                <a:spcPct val="200000"/>
              </a:lnSpc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0.905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64344" y="4401343"/>
            <a:ext cx="2560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decimal point moved two places to the right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8544" y="4398029"/>
            <a:ext cx="15544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% sign added 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16200000" flipH="1">
            <a:off x="1588144" y="3813829"/>
            <a:ext cx="53340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6200000" flipH="1">
            <a:off x="5169544" y="3890029"/>
            <a:ext cx="53340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5400000">
            <a:off x="2573968" y="2107897"/>
            <a:ext cx="1188720" cy="3291840"/>
          </a:xfrm>
          <a:prstGeom prst="arc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936322" y="3244334"/>
            <a:ext cx="24865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          </a:t>
            </a:r>
            <a:r>
              <a:rPr lang="en-US" sz="2800" dirty="0">
                <a:solidFill>
                  <a:srgbClr val="FF0000"/>
                </a:solidFill>
              </a:rPr>
              <a:t>25.3%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1905000" y="5168900"/>
            <a:ext cx="14237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90.5%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4" grpId="0" animBg="1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3657600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2.65</a:t>
            </a:r>
            <a:r>
              <a:rPr lang="en-US" dirty="0"/>
              <a:t> 	</a:t>
            </a:r>
            <a:endParaRPr lang="en-US" dirty="0">
              <a:solidFill>
                <a:srgbClr val="008080"/>
              </a:solidFill>
            </a:endParaRPr>
          </a:p>
          <a:p>
            <a:pPr>
              <a:tabLst>
                <a:tab pos="457200" algn="l"/>
                <a:tab pos="3657600" algn="l"/>
              </a:tabLst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0.7</a:t>
            </a:r>
            <a:r>
              <a:rPr lang="en-US" dirty="0"/>
              <a:t> 	</a:t>
            </a:r>
            <a:endParaRPr lang="en-US" dirty="0">
              <a:solidFill>
                <a:srgbClr val="008080"/>
              </a:solidFill>
            </a:endParaRPr>
          </a:p>
          <a:p>
            <a:pPr>
              <a:lnSpc>
                <a:spcPct val="250000"/>
              </a:lnSpc>
              <a:tabLst>
                <a:tab pos="457200" algn="l"/>
                <a:tab pos="3657600" algn="l"/>
              </a:tabLst>
            </a:pP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0.002</a:t>
            </a:r>
            <a:r>
              <a:rPr lang="en-US" dirty="0"/>
              <a:t>              </a:t>
            </a:r>
            <a:r>
              <a:rPr lang="en-US" dirty="0">
                <a:solidFill>
                  <a:srgbClr val="000099"/>
                </a:solidFill>
              </a:rPr>
              <a:t> 	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69720" y="3770134"/>
            <a:ext cx="2560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decimal point moved two places to the right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693920" y="3766820"/>
            <a:ext cx="155448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% sign added 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rot="16200000" flipH="1">
            <a:off x="1176020" y="3220720"/>
            <a:ext cx="53340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6200000" flipH="1">
            <a:off x="5074920" y="3258820"/>
            <a:ext cx="533400" cy="533400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rc 7"/>
          <p:cNvSpPr/>
          <p:nvPr/>
        </p:nvSpPr>
        <p:spPr>
          <a:xfrm rot="5400000">
            <a:off x="2377440" y="1539240"/>
            <a:ext cx="1188720" cy="3291840"/>
          </a:xfrm>
          <a:prstGeom prst="arc">
            <a:avLst/>
          </a:prstGeom>
          <a:ln w="38100">
            <a:solidFill>
              <a:srgbClr val="C00000"/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38300" y="1270000"/>
            <a:ext cx="13324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265%</a:t>
            </a:r>
            <a:r>
              <a:rPr lang="en-US" sz="2800" dirty="0"/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85900" y="1790700"/>
            <a:ext cx="11496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70% 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2948411" y="2727980"/>
            <a:ext cx="2385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              </a:t>
            </a:r>
            <a:r>
              <a:rPr lang="en-US" sz="2800" dirty="0">
                <a:solidFill>
                  <a:srgbClr val="FF0000"/>
                </a:solidFill>
              </a:rPr>
              <a:t>0.2% </a:t>
            </a:r>
            <a:endParaRPr lang="en-US" sz="2800" dirty="0"/>
          </a:p>
        </p:txBody>
      </p:sp>
      <p:sp>
        <p:nvSpPr>
          <p:cNvPr id="12" name="Rectangle 11"/>
          <p:cNvSpPr/>
          <p:nvPr/>
        </p:nvSpPr>
        <p:spPr>
          <a:xfrm>
            <a:off x="5293986" y="2768600"/>
            <a:ext cx="331661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this is less than 1%. 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3505200" y="1295400"/>
            <a:ext cx="37412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this is more than 100%. 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3505200" y="18288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decimal point is not written here. We could write 70% or 70.0%.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 animBg="1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Decimals and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55734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Change a Percent to a Decimal </a:t>
            </a:r>
          </a:p>
          <a:p>
            <a:r>
              <a:rPr lang="en-US" b="1" dirty="0">
                <a:solidFill>
                  <a:srgbClr val="000000"/>
                </a:solidFill>
              </a:rPr>
              <a:t>Step 1:</a:t>
            </a:r>
            <a:r>
              <a:rPr lang="en-US" dirty="0">
                <a:solidFill>
                  <a:srgbClr val="000000"/>
                </a:solidFill>
              </a:rPr>
              <a:t> Move the decimal point two places to the left. </a:t>
            </a:r>
            <a:endParaRPr lang="en-US" b="1" dirty="0">
              <a:solidFill>
                <a:srgbClr val="000000"/>
              </a:solidFill>
            </a:endParaRPr>
          </a:p>
          <a:p>
            <a:r>
              <a:rPr lang="en-US" b="1" dirty="0">
                <a:solidFill>
                  <a:srgbClr val="000000"/>
                </a:solidFill>
              </a:rPr>
              <a:t>Step 2:</a:t>
            </a:r>
            <a:r>
              <a:rPr lang="en-US" dirty="0">
                <a:solidFill>
                  <a:srgbClr val="000000"/>
                </a:solidFill>
              </a:rPr>
              <a:t> Delete the % sign.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dirty="0"/>
              <a:t>Convert each percent to an equivalent decimal.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76%</a:t>
            </a:r>
            <a:r>
              <a:rPr lang="en-US" dirty="0"/>
              <a:t>	</a:t>
            </a: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18.5%</a:t>
            </a:r>
            <a:r>
              <a:rPr lang="en-US" dirty="0"/>
              <a:t>	</a:t>
            </a: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100%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1.3%</a:t>
            </a:r>
            <a:r>
              <a:rPr lang="en-US" dirty="0"/>
              <a:t>	</a:t>
            </a: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0.25%</a:t>
            </a:r>
            <a:r>
              <a:rPr lang="en-US" dirty="0"/>
              <a:t>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/>
              <a:t>a.	</a:t>
            </a:r>
            <a:r>
              <a:rPr lang="en-US">
                <a:solidFill>
                  <a:srgbClr val="0000FF"/>
                </a:solidFill>
              </a:rPr>
              <a:t>76% 			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 rot="10800000">
            <a:off x="4953000" y="3581400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1371600" y="4222690"/>
            <a:ext cx="173736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understood decimal point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22690"/>
            <a:ext cx="27432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decimal point moved two places left </a:t>
            </a:r>
          </a:p>
        </p:txBody>
      </p:sp>
      <p:cxnSp>
        <p:nvCxnSpPr>
          <p:cNvPr id="8" name="Straight Arrow Connector 7"/>
          <p:cNvCxnSpPr/>
          <p:nvPr/>
        </p:nvCxnSpPr>
        <p:spPr>
          <a:xfrm rot="13500000">
            <a:off x="1486897" y="402221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3500000">
            <a:off x="4562193" y="3984113"/>
            <a:ext cx="457200" cy="1588"/>
          </a:xfrm>
          <a:prstGeom prst="straightConnector1">
            <a:avLst/>
          </a:prstGeom>
          <a:ln w="38100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786402" y="3327400"/>
            <a:ext cx="2230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              </a:t>
            </a:r>
            <a:r>
              <a:rPr lang="en-US" sz="2800" dirty="0">
                <a:solidFill>
                  <a:srgbClr val="FF0000"/>
                </a:solidFill>
              </a:rPr>
              <a:t>0.76</a:t>
            </a:r>
            <a:endParaRPr lang="en-US" sz="2800" dirty="0"/>
          </a:p>
        </p:txBody>
      </p:sp>
      <p:sp>
        <p:nvSpPr>
          <p:cNvPr id="11" name="Rectangle 10"/>
          <p:cNvSpPr/>
          <p:nvPr/>
        </p:nvSpPr>
        <p:spPr>
          <a:xfrm>
            <a:off x="5562600" y="3403600"/>
            <a:ext cx="17515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% sign deleted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18.5%</a:t>
            </a:r>
            <a:endParaRPr lang="en-US" dirty="0"/>
          </a:p>
          <a:p>
            <a:pPr>
              <a:lnSpc>
                <a:spcPct val="150000"/>
              </a:lnSpc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c.	</a:t>
            </a:r>
            <a:r>
              <a:rPr lang="en-US" dirty="0">
                <a:solidFill>
                  <a:srgbClr val="0000FF"/>
                </a:solidFill>
              </a:rPr>
              <a:t>100%</a:t>
            </a:r>
            <a:endParaRPr lang="en-US" dirty="0"/>
          </a:p>
          <a:p>
            <a:pPr>
              <a:lnSpc>
                <a:spcPct val="150000"/>
              </a:lnSpc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d.	</a:t>
            </a:r>
            <a:r>
              <a:rPr lang="en-US" dirty="0">
                <a:solidFill>
                  <a:srgbClr val="0000FF"/>
                </a:solidFill>
              </a:rPr>
              <a:t>1.3%</a:t>
            </a:r>
            <a:endParaRPr lang="en-US" dirty="0"/>
          </a:p>
          <a:p>
            <a:pPr>
              <a:lnSpc>
                <a:spcPct val="150000"/>
              </a:lnSpc>
              <a:tabLst>
                <a:tab pos="457200" algn="l"/>
                <a:tab pos="2743200" algn="l"/>
                <a:tab pos="3200400" algn="l"/>
                <a:tab pos="5486400" algn="l"/>
                <a:tab pos="5943600" algn="l"/>
              </a:tabLst>
            </a:pPr>
            <a:r>
              <a:rPr lang="en-US" b="1" dirty="0"/>
              <a:t>e.	</a:t>
            </a:r>
            <a:r>
              <a:rPr lang="en-US" dirty="0">
                <a:solidFill>
                  <a:srgbClr val="0000FF"/>
                </a:solidFill>
              </a:rPr>
              <a:t>0.25%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3657600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0.25% is less than 1% and its decimal equivalent is less than 0.01. </a:t>
            </a:r>
          </a:p>
        </p:txBody>
      </p:sp>
      <p:sp>
        <p:nvSpPr>
          <p:cNvPr id="5" name="Rectangle 4"/>
          <p:cNvSpPr/>
          <p:nvPr/>
        </p:nvSpPr>
        <p:spPr>
          <a:xfrm>
            <a:off x="1939108" y="1409700"/>
            <a:ext cx="1350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0.185</a:t>
            </a:r>
            <a:r>
              <a:rPr lang="en-US" sz="2800" dirty="0"/>
              <a:t> </a:t>
            </a:r>
          </a:p>
        </p:txBody>
      </p:sp>
      <p:sp>
        <p:nvSpPr>
          <p:cNvPr id="6" name="Rectangle 5"/>
          <p:cNvSpPr/>
          <p:nvPr/>
        </p:nvSpPr>
        <p:spPr>
          <a:xfrm>
            <a:off x="1875608" y="2133600"/>
            <a:ext cx="10855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1.00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786708" y="2857500"/>
            <a:ext cx="13500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0.013</a:t>
            </a:r>
            <a:r>
              <a:rPr lang="en-US" sz="2800" dirty="0"/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1951808" y="3594100"/>
            <a:ext cx="153279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0.0025</a:t>
            </a:r>
            <a:r>
              <a:rPr lang="en-US" sz="2800" dirty="0"/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2959100" y="2120900"/>
            <a:ext cx="7104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9515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each fraction to a percent. </a:t>
            </a:r>
          </a:p>
          <a:p>
            <a:pPr>
              <a:lnSpc>
                <a:spcPct val="150000"/>
              </a:lnSpc>
              <a:tabLst>
                <a:tab pos="457200" algn="l"/>
                <a:tab pos="4114800" algn="l"/>
                <a:tab pos="4572000" algn="l"/>
              </a:tabLst>
            </a:pPr>
            <a:endParaRPr lang="en-US" dirty="0">
              <a:solidFill>
                <a:srgbClr val="000000"/>
              </a:solidFill>
            </a:endParaRPr>
          </a:p>
          <a:p>
            <a:pPr>
              <a:lnSpc>
                <a:spcPts val="3360"/>
              </a:lnSpc>
              <a:spcBef>
                <a:spcPts val="1200"/>
              </a:spcBef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Determine the percent of profit for the following. </a:t>
            </a:r>
          </a:p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A $700 investment yielding a $147 profit. </a:t>
            </a:r>
          </a:p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A $120 profit from a $400 investment. </a:t>
            </a:r>
          </a:p>
        </p:txBody>
      </p:sp>
      <p:graphicFrame>
        <p:nvGraphicFramePr>
          <p:cNvPr id="195586" name="Object 2"/>
          <p:cNvGraphicFramePr>
            <a:graphicFrameLocks noChangeAspect="1"/>
          </p:cNvGraphicFramePr>
          <p:nvPr/>
        </p:nvGraphicFramePr>
        <p:xfrm>
          <a:off x="528638" y="1711656"/>
          <a:ext cx="518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5181600" imgH="838200" progId="Equation.DSMT4">
                  <p:embed/>
                </p:oleObj>
              </mc:Choice>
              <mc:Fallback>
                <p:oleObj name="Equation" r:id="rId3" imgW="5181600" imgH="838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711656"/>
                        <a:ext cx="518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9493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each decimal to a percent. </a:t>
            </a:r>
          </a:p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5.	</a:t>
            </a:r>
            <a:r>
              <a:rPr lang="en-US" dirty="0">
                <a:solidFill>
                  <a:srgbClr val="000000"/>
                </a:solidFill>
              </a:rPr>
              <a:t>0.368	</a:t>
            </a:r>
            <a:r>
              <a:rPr lang="en-US" b="1" dirty="0">
                <a:solidFill>
                  <a:srgbClr val="000000"/>
                </a:solidFill>
              </a:rPr>
              <a:t>6.</a:t>
            </a:r>
            <a:r>
              <a:rPr lang="en-US" dirty="0">
                <a:solidFill>
                  <a:srgbClr val="000000"/>
                </a:solidFill>
              </a:rPr>
              <a:t>	4.15 </a:t>
            </a:r>
          </a:p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dirty="0">
                <a:solidFill>
                  <a:srgbClr val="000000"/>
                </a:solidFill>
              </a:rPr>
              <a:t>Convert each percent to a decimal. </a:t>
            </a:r>
          </a:p>
          <a:p>
            <a:pPr>
              <a:lnSpc>
                <a:spcPts val="3360"/>
              </a:lnSpc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>
                <a:solidFill>
                  <a:srgbClr val="000000"/>
                </a:solidFill>
              </a:rPr>
              <a:t>7.	</a:t>
            </a:r>
            <a:r>
              <a:rPr lang="en-US" dirty="0">
                <a:solidFill>
                  <a:srgbClr val="000000"/>
                </a:solidFill>
              </a:rPr>
              <a:t>29%	</a:t>
            </a:r>
            <a:r>
              <a:rPr lang="en-US" b="1" dirty="0">
                <a:solidFill>
                  <a:srgbClr val="000000"/>
                </a:solidFill>
              </a:rPr>
              <a:t>8.	</a:t>
            </a:r>
            <a:r>
              <a:rPr lang="en-US" dirty="0">
                <a:solidFill>
                  <a:srgbClr val="000000"/>
                </a:solidFill>
              </a:rPr>
              <a:t>5.3%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1.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73%	</a:t>
            </a:r>
            <a:r>
              <a:rPr lang="en-US" b="1" dirty="0"/>
              <a:t>2.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16% 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3.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21%	</a:t>
            </a:r>
            <a:r>
              <a:rPr lang="en-US" b="1" dirty="0"/>
              <a:t>4.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30% 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5.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36.8%	</a:t>
            </a:r>
            <a:r>
              <a:rPr lang="en-US" b="1" dirty="0"/>
              <a:t>6.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415% </a:t>
            </a:r>
          </a:p>
          <a:p>
            <a:pPr>
              <a:tabLst>
                <a:tab pos="457200" algn="l"/>
                <a:tab pos="4114800" algn="l"/>
                <a:tab pos="4572000" algn="l"/>
              </a:tabLst>
            </a:pPr>
            <a:r>
              <a:rPr lang="en-US" b="1" dirty="0"/>
              <a:t>7.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0.29	</a:t>
            </a:r>
            <a:r>
              <a:rPr lang="en-US" b="1" dirty="0"/>
              <a:t>8.</a:t>
            </a:r>
            <a:r>
              <a:rPr lang="en-US" b="1" dirty="0">
                <a:solidFill>
                  <a:srgbClr val="FF0000"/>
                </a:solidFill>
              </a:rPr>
              <a:t>	</a:t>
            </a:r>
            <a:r>
              <a:rPr lang="en-US" dirty="0">
                <a:solidFill>
                  <a:srgbClr val="FF0000"/>
                </a:solidFill>
              </a:rPr>
              <a:t>0.053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Understand that percent means hundredths.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Relate percent to fractions with denominator 100.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Compare profit to investment as a percent. </a:t>
            </a:r>
          </a:p>
          <a:p>
            <a:pPr marL="342900" indent="-342900">
              <a:buFont typeface="Courier New" pitchFamily="49" charset="0"/>
              <a:buChar char="o"/>
            </a:pPr>
            <a:r>
              <a:rPr lang="en-US" dirty="0"/>
              <a:t>Be able to change percents to decimals and decimals to percents.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fraction is changed to a percent. </a:t>
            </a:r>
          </a:p>
        </p:txBody>
      </p:sp>
      <p:sp>
        <p:nvSpPr>
          <p:cNvPr id="5" name="Rectangle 4"/>
          <p:cNvSpPr/>
          <p:nvPr/>
        </p:nvSpPr>
        <p:spPr>
          <a:xfrm>
            <a:off x="4038600" y="2247900"/>
            <a:ext cx="4846320" cy="92948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Remember that </a:t>
            </a:r>
            <a:r>
              <a:rPr lang="en-US" sz="2000" b="1" dirty="0">
                <a:solidFill>
                  <a:srgbClr val="008080"/>
                </a:solidFill>
              </a:rPr>
              <a:t>percent </a:t>
            </a:r>
            <a:r>
              <a:rPr lang="en-US" sz="2000" dirty="0">
                <a:solidFill>
                  <a:srgbClr val="008080"/>
                </a:solidFill>
              </a:rPr>
              <a:t>means</a:t>
            </a:r>
            <a:r>
              <a:rPr lang="en-US" sz="2000" b="1" dirty="0">
                <a:solidFill>
                  <a:srgbClr val="008080"/>
                </a:solidFill>
              </a:rPr>
              <a:t> hundredths</a:t>
            </a:r>
            <a:r>
              <a:rPr lang="en-US" sz="2000" dirty="0">
                <a:solidFill>
                  <a:srgbClr val="008080"/>
                </a:solidFill>
              </a:rPr>
              <a:t>,</a:t>
            </a:r>
            <a:r>
              <a:rPr lang="en-US" sz="2000" b="1" dirty="0">
                <a:solidFill>
                  <a:srgbClr val="008080"/>
                </a:solidFill>
              </a:rPr>
              <a:t> </a:t>
            </a:r>
          </a:p>
          <a:p>
            <a:pPr>
              <a:lnSpc>
                <a:spcPct val="200000"/>
              </a:lnSpc>
            </a:pPr>
            <a:r>
              <a:rPr lang="en-US" sz="2000" dirty="0">
                <a:solidFill>
                  <a:srgbClr val="008080"/>
                </a:solidFill>
              </a:rPr>
              <a:t>and the % sign indicates hundredths, or </a:t>
            </a:r>
          </a:p>
        </p:txBody>
      </p:sp>
      <p:graphicFrame>
        <p:nvGraphicFramePr>
          <p:cNvPr id="1822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8469960"/>
              </p:ext>
            </p:extLst>
          </p:nvPr>
        </p:nvGraphicFramePr>
        <p:xfrm>
          <a:off x="8293100" y="2654300"/>
          <a:ext cx="520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" imgW="520560" imgH="622080" progId="Equation.DSMT4">
                  <p:embed/>
                </p:oleObj>
              </mc:Choice>
              <mc:Fallback>
                <p:oleObj name="Equation" r:id="rId3" imgW="520560" imgH="62208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93100" y="2654300"/>
                        <a:ext cx="5207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041648" y="4435614"/>
            <a:ext cx="484632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the decimal point is not moved; that is, the numerator is unchanged. 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3400" y="2057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057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3400" y="3186752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7" imgW="1091880" imgH="838080" progId="Equation.DSMT4">
                  <p:embed/>
                </p:oleObj>
              </mc:Choice>
              <mc:Fallback>
                <p:oleObj name="Equation" r:id="rId7" imgW="10918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86752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3400" y="4280848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9" imgW="1091880" imgH="838080" progId="Equation.DSMT4">
                  <p:embed/>
                </p:oleObj>
              </mc:Choice>
              <mc:Fallback>
                <p:oleObj name="Equation" r:id="rId9" imgW="109188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280848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662752" y="206536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1" imgW="1384200" imgH="838080" progId="Equation.DSMT4">
                  <p:embed/>
                </p:oleObj>
              </mc:Choice>
              <mc:Fallback>
                <p:oleObj name="Equation" r:id="rId11" imgW="13842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752" y="206536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075296" y="2326944"/>
          <a:ext cx="90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3" imgW="901440" imgH="304560" progId="Equation.DSMT4">
                  <p:embed/>
                </p:oleObj>
              </mc:Choice>
              <mc:Fallback>
                <p:oleObj name="Equation" r:id="rId13" imgW="901440" imgH="304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5296" y="2326944"/>
                        <a:ext cx="90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1649104" y="3442648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5" imgW="914400" imgH="304560" progId="Equation.DSMT4">
                  <p:embed/>
                </p:oleObj>
              </mc:Choice>
              <mc:Fallback>
                <p:oleObj name="Equation" r:id="rId15" imgW="9144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3442648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650052" y="4572000"/>
          <a:ext cx="1003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7" imgW="1002960" imgH="304560" progId="Equation.DSMT4">
                  <p:embed/>
                </p:oleObj>
              </mc:Choice>
              <mc:Fallback>
                <p:oleObj name="Equation" r:id="rId17" imgW="10029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0052" y="4572000"/>
                        <a:ext cx="1003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733800" y="1827212"/>
            <a:ext cx="484632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Note that since the denominator is 100, the numerator is unchanged even though it contains a fraction. 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If the numerator is larger than 100, then the number is larger than 1 and the percent is more than 100%. 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3400" y="1289712"/>
          <a:ext cx="109220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091880" imgH="1231560" progId="Equation.DSMT4">
                  <p:embed/>
                </p:oleObj>
              </mc:Choice>
              <mc:Fallback>
                <p:oleObj name="Equation" r:id="rId3" imgW="1091880" imgH="1231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9712"/>
                        <a:ext cx="109220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649104" y="1690048"/>
          <a:ext cx="990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990360" imgH="838080" progId="Equation.DSMT4">
                  <p:embed/>
                </p:oleObj>
              </mc:Choice>
              <mc:Fallback>
                <p:oleObj name="Equation" r:id="rId5" imgW="990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104" y="1690048"/>
                        <a:ext cx="990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3400" y="2971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1104840" imgH="838080" progId="Equation.DSMT4">
                  <p:embed/>
                </p:oleObj>
              </mc:Choice>
              <mc:Fallback>
                <p:oleObj name="Equation" r:id="rId7" imgW="1104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718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662752" y="3262952"/>
          <a:ext cx="1079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1079280" imgH="304560" progId="Equation.DSMT4">
                  <p:embed/>
                </p:oleObj>
              </mc:Choice>
              <mc:Fallback>
                <p:oleObj name="Equation" r:id="rId9" imgW="107928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62752" y="3262952"/>
                        <a:ext cx="1079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Calculate the percent of profit for both </a:t>
            </a:r>
            <a:r>
              <a:rPr lang="en-US" b="1" dirty="0"/>
              <a:t>a.</a:t>
            </a:r>
            <a:r>
              <a:rPr lang="en-US" dirty="0"/>
              <a:t> and </a:t>
            </a:r>
            <a:r>
              <a:rPr lang="en-US" b="1" dirty="0"/>
              <a:t>b.</a:t>
            </a:r>
            <a:r>
              <a:rPr lang="en-US" dirty="0"/>
              <a:t> and tell which is the better investment.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>
                <a:solidFill>
                  <a:srgbClr val="0000FF"/>
                </a:solidFill>
              </a:rPr>
              <a:t>$150 </a:t>
            </a:r>
            <a:r>
              <a:rPr lang="en-US" dirty="0"/>
              <a:t>profit made by investing </a:t>
            </a:r>
            <a:r>
              <a:rPr lang="en-US" dirty="0">
                <a:solidFill>
                  <a:srgbClr val="0000FF"/>
                </a:solidFill>
              </a:rPr>
              <a:t>$300</a:t>
            </a:r>
            <a:r>
              <a:rPr lang="en-US" dirty="0"/>
              <a:t>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>
                <a:solidFill>
                  <a:srgbClr val="0000FF"/>
                </a:solidFill>
              </a:rPr>
              <a:t>$200 </a:t>
            </a:r>
            <a:r>
              <a:rPr lang="en-US" dirty="0"/>
              <a:t>profit made by investing </a:t>
            </a:r>
            <a:r>
              <a:rPr lang="en-US" dirty="0">
                <a:solidFill>
                  <a:srgbClr val="0000FF"/>
                </a:solidFill>
              </a:rPr>
              <a:t>$500</a:t>
            </a:r>
            <a:r>
              <a:rPr lang="en-US" dirty="0"/>
              <a:t>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dirty="0"/>
              <a:t>In each case, find the ratio of dollars profit to dollars invested and reduce the ratio so that it has a denominator of 100. Do not reduce to lowest terms.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479800" y="3115292"/>
            <a:ext cx="182880" cy="3810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543300" y="2619992"/>
            <a:ext cx="182880" cy="3810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467100" y="1959592"/>
            <a:ext cx="182880" cy="3810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30600" y="1464292"/>
            <a:ext cx="182880" cy="381000"/>
          </a:xfrm>
          <a:prstGeom prst="rect">
            <a:avLst/>
          </a:prstGeom>
          <a:solidFill>
            <a:srgbClr val="CEEBE8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46718"/>
            <a:ext cx="8229600" cy="1815882"/>
          </a:xfrm>
        </p:spPr>
        <p:txBody>
          <a:bodyPr>
            <a:spAutoFit/>
          </a:bodyPr>
          <a:lstStyle/>
          <a:p>
            <a:r>
              <a:rPr lang="en-US" dirty="0"/>
              <a:t>Investment </a:t>
            </a:r>
            <a:r>
              <a:rPr lang="en-US" b="1" dirty="0"/>
              <a:t>a.</a:t>
            </a:r>
            <a:r>
              <a:rPr lang="en-US" dirty="0"/>
              <a:t> is better investment than </a:t>
            </a:r>
            <a:r>
              <a:rPr lang="en-US" b="1" dirty="0"/>
              <a:t>b.</a:t>
            </a:r>
            <a:r>
              <a:rPr lang="en-US" dirty="0"/>
              <a:t> because 50% is larger than 40%. Obviously, $200 profit is more than $150 profit, but the $500 risked as an investment in </a:t>
            </a:r>
            <a:r>
              <a:rPr lang="en-US" b="1" dirty="0"/>
              <a:t>b.</a:t>
            </a:r>
            <a:r>
              <a:rPr lang="en-US" dirty="0"/>
              <a:t> is considerably more than the $300 risked in </a:t>
            </a:r>
            <a:r>
              <a:rPr lang="en-US" b="1" dirty="0"/>
              <a:t>a.</a:t>
            </a:r>
            <a:r>
              <a:rPr lang="en-US" dirty="0"/>
              <a:t> 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3400" y="1472252"/>
          <a:ext cx="259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590560" imgH="876240" progId="Equation.DSMT4">
                  <p:embed/>
                </p:oleObj>
              </mc:Choice>
              <mc:Fallback>
                <p:oleObj name="Equation" r:id="rId3" imgW="2590560" imgH="876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472252"/>
                        <a:ext cx="2590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4397992" y="1464292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876240" imgH="838080" progId="Equation.DSMT4">
                  <p:embed/>
                </p:oleObj>
              </mc:Choice>
              <mc:Fallback>
                <p:oleObj name="Equation" r:id="rId5" imgW="876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92" y="1464292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6704" y="1741796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914400" imgH="304560" progId="Equation.DSMT4">
                  <p:embed/>
                </p:oleObj>
              </mc:Choice>
              <mc:Fallback>
                <p:oleObj name="Equation" r:id="rId7" imgW="9144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704" y="1741796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533400" y="2628900"/>
          <a:ext cx="2590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2590560" imgH="876240" progId="Equation.DSMT4">
                  <p:embed/>
                </p:oleObj>
              </mc:Choice>
              <mc:Fallback>
                <p:oleObj name="Equation" r:id="rId9" imgW="25905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28900"/>
                        <a:ext cx="2590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4392304" y="262890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876240" imgH="838080" progId="Equation.DSMT4">
                  <p:embed/>
                </p:oleObj>
              </mc:Choice>
              <mc:Fallback>
                <p:oleObj name="Equation" r:id="rId11" imgW="8762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304" y="262890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6704" y="2906404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13" imgW="914400" imgH="304560" progId="Equation.DSMT4">
                  <p:embed/>
                </p:oleObj>
              </mc:Choice>
              <mc:Fallback>
                <p:oleObj name="Equation" r:id="rId13" imgW="9144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6704" y="2906404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158508" y="26289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15" imgW="1206360" imgH="838080" progId="Equation.DSMT4">
                  <p:embed/>
                </p:oleObj>
              </mc:Choice>
              <mc:Fallback>
                <p:oleObj name="Equation" r:id="rId15" imgW="1206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8508" y="26289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165144" y="1472252"/>
          <a:ext cx="119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17" imgW="1193760" imgH="838080" progId="Equation.DSMT4">
                  <p:embed/>
                </p:oleObj>
              </mc:Choice>
              <mc:Fallback>
                <p:oleObj name="Equation" r:id="rId17" imgW="1193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5144" y="1472252"/>
                        <a:ext cx="1193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6" grpId="0" animBg="1"/>
      <p:bldP spid="5" grpId="0" animBg="1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57200" algn="l"/>
              </a:tabLst>
            </a:pPr>
            <a:r>
              <a:rPr lang="en-US" dirty="0"/>
              <a:t>Which is the better investment?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a.	</a:t>
            </a:r>
            <a:r>
              <a:rPr lang="en-US" dirty="0"/>
              <a:t>Making </a:t>
            </a:r>
            <a:r>
              <a:rPr lang="en-US" dirty="0">
                <a:solidFill>
                  <a:srgbClr val="0000FF"/>
                </a:solidFill>
              </a:rPr>
              <a:t>$40 </a:t>
            </a:r>
            <a:r>
              <a:rPr lang="en-US" dirty="0"/>
              <a:t>profit by investing </a:t>
            </a:r>
            <a:r>
              <a:rPr lang="en-US" dirty="0">
                <a:solidFill>
                  <a:srgbClr val="0000FF"/>
                </a:solidFill>
              </a:rPr>
              <a:t>$200</a:t>
            </a:r>
            <a:r>
              <a:rPr lang="en-US" dirty="0"/>
              <a:t>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b.	</a:t>
            </a:r>
            <a:r>
              <a:rPr lang="en-US" dirty="0"/>
              <a:t>Making </a:t>
            </a:r>
            <a:r>
              <a:rPr lang="en-US" dirty="0">
                <a:solidFill>
                  <a:srgbClr val="0000FF"/>
                </a:solidFill>
              </a:rPr>
              <a:t>$75 </a:t>
            </a:r>
            <a:r>
              <a:rPr lang="en-US" dirty="0"/>
              <a:t>profit by investing </a:t>
            </a:r>
            <a:r>
              <a:rPr lang="en-US" dirty="0">
                <a:solidFill>
                  <a:srgbClr val="0000FF"/>
                </a:solidFill>
              </a:rPr>
              <a:t>$300</a:t>
            </a:r>
            <a:r>
              <a:rPr lang="en-US" dirty="0"/>
              <a:t>. </a:t>
            </a:r>
          </a:p>
          <a:p>
            <a:pPr>
              <a:tabLst>
                <a:tab pos="457200" algn="l"/>
              </a:tabLst>
            </a:pPr>
            <a:r>
              <a:rPr lang="en-US" b="1" dirty="0"/>
              <a:t>Solution </a:t>
            </a:r>
          </a:p>
          <a:p>
            <a:pPr>
              <a:tabLst>
                <a:tab pos="457200" algn="l"/>
              </a:tabLst>
            </a:pPr>
            <a:r>
              <a:rPr lang="en-US" dirty="0"/>
              <a:t>Write each ratio as hundredths and compare the percents.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3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Investment _________ is better since _______ % is more than ______ %. 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528638" y="1371600"/>
          <a:ext cx="62738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8" name="Equation" r:id="rId3" imgW="6273800" imgH="2044700" progId="Equation.DSMT4">
                  <p:embed/>
                </p:oleObj>
              </mc:Choice>
              <mc:Fallback>
                <p:oleObj name="Equation" r:id="rId3" imgW="6273800" imgH="2044700" progId="Equation.DSMT4">
                  <p:embed/>
                  <p:pic>
                    <p:nvPicPr>
                      <p:cNvPr id="0" name="Object 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" y="1371600"/>
                        <a:ext cx="62738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000500" y="1430337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5" imgW="380835" imgH="291973" progId="Equation.DSMT4">
                  <p:embed/>
                </p:oleObj>
              </mc:Choice>
              <mc:Fallback>
                <p:oleObj name="Equation" r:id="rId5" imgW="380835" imgH="291973" progId="Equation.DSMT4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1430337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8" name="Object 4"/>
          <p:cNvGraphicFramePr>
            <a:graphicFrameLocks noChangeAspect="1"/>
          </p:cNvGraphicFramePr>
          <p:nvPr/>
        </p:nvGraphicFramePr>
        <p:xfrm>
          <a:off x="4775200" y="1446212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7" imgW="380835" imgH="291973" progId="Equation.DSMT4">
                  <p:embed/>
                </p:oleObj>
              </mc:Choice>
              <mc:Fallback>
                <p:oleObj name="Equation" r:id="rId7" imgW="380835" imgH="291973" progId="Equation.DSMT4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446212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9" name="Object 5"/>
          <p:cNvGraphicFramePr>
            <a:graphicFrameLocks noChangeAspect="1"/>
          </p:cNvGraphicFramePr>
          <p:nvPr/>
        </p:nvGraphicFramePr>
        <p:xfrm>
          <a:off x="5842000" y="1595437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8" imgW="380835" imgH="291973" progId="Equation.DSMT4">
                  <p:embed/>
                </p:oleObj>
              </mc:Choice>
              <mc:Fallback>
                <p:oleObj name="Equation" r:id="rId8" imgW="380835" imgH="291973" progId="Equation.DSMT4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0" y="1595437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0" name="Object 6"/>
          <p:cNvGraphicFramePr>
            <a:graphicFrameLocks noChangeAspect="1"/>
          </p:cNvGraphicFramePr>
          <p:nvPr/>
        </p:nvGraphicFramePr>
        <p:xfrm>
          <a:off x="3854450" y="258921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4450" y="258921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1" name="Object 7"/>
          <p:cNvGraphicFramePr>
            <a:graphicFrameLocks noChangeAspect="1"/>
          </p:cNvGraphicFramePr>
          <p:nvPr/>
        </p:nvGraphicFramePr>
        <p:xfrm>
          <a:off x="4768850" y="258921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1" imgW="368140" imgH="291973" progId="Equation.DSMT4">
                  <p:embed/>
                </p:oleObj>
              </mc:Choice>
              <mc:Fallback>
                <p:oleObj name="Equation" r:id="rId11" imgW="368140" imgH="291973" progId="Equation.DSMT4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8850" y="258921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2" name="Object 8"/>
          <p:cNvGraphicFramePr>
            <a:graphicFrameLocks noChangeAspect="1"/>
          </p:cNvGraphicFramePr>
          <p:nvPr/>
        </p:nvGraphicFramePr>
        <p:xfrm>
          <a:off x="5873750" y="275431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3" imgW="368140" imgH="291973" progId="Equation.DSMT4">
                  <p:embed/>
                </p:oleObj>
              </mc:Choice>
              <mc:Fallback>
                <p:oleObj name="Equation" r:id="rId13" imgW="368140" imgH="291973" progId="Equation.DSMT4">
                  <p:embed/>
                  <p:pic>
                    <p:nvPicPr>
                      <p:cNvPr id="0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3750" y="275431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3" name="Object 9"/>
          <p:cNvGraphicFramePr>
            <a:graphicFrameLocks noChangeAspect="1"/>
          </p:cNvGraphicFramePr>
          <p:nvPr/>
        </p:nvGraphicFramePr>
        <p:xfrm>
          <a:off x="2863850" y="3933494"/>
          <a:ext cx="292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5" imgW="291973" imgH="304668" progId="Equation.DSMT4">
                  <p:embed/>
                </p:oleObj>
              </mc:Choice>
              <mc:Fallback>
                <p:oleObj name="Equation" r:id="rId15" imgW="291973" imgH="304668" progId="Equation.DSMT4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3850" y="3933494"/>
                        <a:ext cx="2921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4" name="Object 10"/>
          <p:cNvGraphicFramePr>
            <a:graphicFrameLocks noChangeAspect="1"/>
          </p:cNvGraphicFramePr>
          <p:nvPr/>
        </p:nvGraphicFramePr>
        <p:xfrm>
          <a:off x="6407150" y="3927144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7" imgW="368140" imgH="291973" progId="Equation.DSMT4">
                  <p:embed/>
                </p:oleObj>
              </mc:Choice>
              <mc:Fallback>
                <p:oleObj name="Equation" r:id="rId17" imgW="368140" imgH="291973" progId="Equation.DSMT4">
                  <p:embed/>
                  <p:pic>
                    <p:nvPicPr>
                      <p:cNvPr id="0" name="Object 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7150" y="3927144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55" name="Object 11"/>
          <p:cNvGraphicFramePr>
            <a:graphicFrameLocks noChangeAspect="1"/>
          </p:cNvGraphicFramePr>
          <p:nvPr/>
        </p:nvGraphicFramePr>
        <p:xfrm>
          <a:off x="2438400" y="4397044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9" imgW="380835" imgH="291973" progId="Equation.DSMT4">
                  <p:embed/>
                </p:oleObj>
              </mc:Choice>
              <mc:Fallback>
                <p:oleObj name="Equation" r:id="rId19" imgW="380835" imgH="291973" progId="Equation.DSMT4">
                  <p:embed/>
                  <p:pic>
                    <p:nvPicPr>
                      <p:cNvPr id="0" name="Object 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397044"/>
                        <a:ext cx="3810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5" name="Straight Connector 14"/>
          <p:cNvCxnSpPr/>
          <p:nvPr/>
        </p:nvCxnSpPr>
        <p:spPr>
          <a:xfrm rot="5400000">
            <a:off x="3543300" y="14097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3352800" y="18923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398860" y="2562556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3314700" y="30861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Decimals and Percents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To Change a Decimal to a Percent </a:t>
            </a:r>
          </a:p>
          <a:p>
            <a:r>
              <a:rPr lang="en-US" b="1" dirty="0">
                <a:solidFill>
                  <a:srgbClr val="000000"/>
                </a:solidFill>
              </a:rPr>
              <a:t>Step 1:</a:t>
            </a:r>
            <a:r>
              <a:rPr lang="en-US" dirty="0">
                <a:solidFill>
                  <a:srgbClr val="000000"/>
                </a:solidFill>
              </a:rPr>
              <a:t> Move the decimal point two places to the right. </a:t>
            </a:r>
          </a:p>
          <a:p>
            <a:r>
              <a:rPr lang="en-US" b="1" dirty="0">
                <a:solidFill>
                  <a:srgbClr val="000000"/>
                </a:solidFill>
              </a:rPr>
              <a:t>Step 2:</a:t>
            </a:r>
            <a:r>
              <a:rPr lang="en-US" dirty="0">
                <a:solidFill>
                  <a:srgbClr val="000000"/>
                </a:solidFill>
              </a:rPr>
              <a:t> Write the % sign. </a:t>
            </a:r>
          </a:p>
          <a:p>
            <a:r>
              <a:rPr lang="en-US" dirty="0">
                <a:solidFill>
                  <a:srgbClr val="000000"/>
                </a:solidFill>
              </a:rPr>
              <a:t>(These two steps have the effect of multiplying by 100 and then dividing by 100.)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</TotalTime>
  <Words>519</Words>
  <Application>Microsoft Office PowerPoint</Application>
  <PresentationFormat>On-screen Show (4:3)</PresentationFormat>
  <Paragraphs>115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Courier New</vt:lpstr>
      <vt:lpstr>Office Theme</vt:lpstr>
      <vt:lpstr>Equation</vt:lpstr>
      <vt:lpstr>Section 7.1</vt:lpstr>
      <vt:lpstr>Objectives</vt:lpstr>
      <vt:lpstr>Example 1</vt:lpstr>
      <vt:lpstr>Example 1 (cont.)</vt:lpstr>
      <vt:lpstr>Example 2</vt:lpstr>
      <vt:lpstr>Example 2 (cont.)</vt:lpstr>
      <vt:lpstr>Completion Example 3</vt:lpstr>
      <vt:lpstr>Completion Example 3 (cont.)</vt:lpstr>
      <vt:lpstr>Decimals and Percents </vt:lpstr>
      <vt:lpstr>Decimals and Percents </vt:lpstr>
      <vt:lpstr>Example 4</vt:lpstr>
      <vt:lpstr>Example 4 (cont.)</vt:lpstr>
      <vt:lpstr>Decimals and Percents </vt:lpstr>
      <vt:lpstr>Example 5</vt:lpstr>
      <vt:lpstr>Example 5 (cont.)</vt:lpstr>
      <vt:lpstr>Practice Problems</vt:lpstr>
      <vt:lpstr>Practice Problems (cont.)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42</cp:revision>
  <dcterms:created xsi:type="dcterms:W3CDTF">2013-04-26T14:43:13Z</dcterms:created>
  <dcterms:modified xsi:type="dcterms:W3CDTF">2016-10-03T15:45:43Z</dcterms:modified>
</cp:coreProperties>
</file>