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image" Target="../media/image100.wmf"/><Relationship Id="rId18" Type="http://schemas.openxmlformats.org/officeDocument/2006/relationships/image" Target="../media/image105.wmf"/><Relationship Id="rId3" Type="http://schemas.openxmlformats.org/officeDocument/2006/relationships/image" Target="../media/image90.wmf"/><Relationship Id="rId21" Type="http://schemas.openxmlformats.org/officeDocument/2006/relationships/image" Target="../media/image108.wmf"/><Relationship Id="rId7" Type="http://schemas.openxmlformats.org/officeDocument/2006/relationships/image" Target="../media/image94.wmf"/><Relationship Id="rId12" Type="http://schemas.openxmlformats.org/officeDocument/2006/relationships/image" Target="../media/image99.wmf"/><Relationship Id="rId17" Type="http://schemas.openxmlformats.org/officeDocument/2006/relationships/image" Target="../media/image104.wmf"/><Relationship Id="rId2" Type="http://schemas.openxmlformats.org/officeDocument/2006/relationships/image" Target="../media/image89.wmf"/><Relationship Id="rId16" Type="http://schemas.openxmlformats.org/officeDocument/2006/relationships/image" Target="../media/image103.wmf"/><Relationship Id="rId20" Type="http://schemas.openxmlformats.org/officeDocument/2006/relationships/image" Target="../media/image107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11" Type="http://schemas.openxmlformats.org/officeDocument/2006/relationships/image" Target="../media/image98.wmf"/><Relationship Id="rId5" Type="http://schemas.openxmlformats.org/officeDocument/2006/relationships/image" Target="../media/image92.wmf"/><Relationship Id="rId15" Type="http://schemas.openxmlformats.org/officeDocument/2006/relationships/image" Target="../media/image102.wmf"/><Relationship Id="rId23" Type="http://schemas.openxmlformats.org/officeDocument/2006/relationships/image" Target="../media/image110.wmf"/><Relationship Id="rId10" Type="http://schemas.openxmlformats.org/officeDocument/2006/relationships/image" Target="../media/image97.wmf"/><Relationship Id="rId19" Type="http://schemas.openxmlformats.org/officeDocument/2006/relationships/image" Target="../media/image106.wmf"/><Relationship Id="rId4" Type="http://schemas.openxmlformats.org/officeDocument/2006/relationships/image" Target="../media/image91.wmf"/><Relationship Id="rId9" Type="http://schemas.openxmlformats.org/officeDocument/2006/relationships/image" Target="../media/image96.wmf"/><Relationship Id="rId14" Type="http://schemas.openxmlformats.org/officeDocument/2006/relationships/image" Target="../media/image101.wmf"/><Relationship Id="rId22" Type="http://schemas.openxmlformats.org/officeDocument/2006/relationships/image" Target="../media/image10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5" Type="http://schemas.openxmlformats.org/officeDocument/2006/relationships/image" Target="../media/image115.wmf"/><Relationship Id="rId4" Type="http://schemas.openxmlformats.org/officeDocument/2006/relationships/image" Target="../media/image114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image" Target="../media/image118.wmf"/><Relationship Id="rId7" Type="http://schemas.openxmlformats.org/officeDocument/2006/relationships/image" Target="../media/image122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10" Type="http://schemas.openxmlformats.org/officeDocument/2006/relationships/image" Target="../media/image125.wmf"/><Relationship Id="rId4" Type="http://schemas.openxmlformats.org/officeDocument/2006/relationships/image" Target="../media/image119.wmf"/><Relationship Id="rId9" Type="http://schemas.openxmlformats.org/officeDocument/2006/relationships/image" Target="../media/image12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7.wmf"/><Relationship Id="rId1" Type="http://schemas.openxmlformats.org/officeDocument/2006/relationships/image" Target="../media/image12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8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wmf"/><Relationship Id="rId1" Type="http://schemas.openxmlformats.org/officeDocument/2006/relationships/image" Target="../media/image12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wmf"/><Relationship Id="rId2" Type="http://schemas.openxmlformats.org/officeDocument/2006/relationships/image" Target="../media/image132.wmf"/><Relationship Id="rId1" Type="http://schemas.openxmlformats.org/officeDocument/2006/relationships/image" Target="../media/image131.wmf"/><Relationship Id="rId4" Type="http://schemas.openxmlformats.org/officeDocument/2006/relationships/image" Target="../media/image13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6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image" Target="../media/image36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12" Type="http://schemas.openxmlformats.org/officeDocument/2006/relationships/image" Target="../media/image35.wmf"/><Relationship Id="rId17" Type="http://schemas.openxmlformats.org/officeDocument/2006/relationships/image" Target="../media/image40.wmf"/><Relationship Id="rId2" Type="http://schemas.openxmlformats.org/officeDocument/2006/relationships/image" Target="../media/image25.wmf"/><Relationship Id="rId16" Type="http://schemas.openxmlformats.org/officeDocument/2006/relationships/image" Target="../media/image39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11" Type="http://schemas.openxmlformats.org/officeDocument/2006/relationships/image" Target="../media/image34.wmf"/><Relationship Id="rId5" Type="http://schemas.openxmlformats.org/officeDocument/2006/relationships/image" Target="../media/image28.wmf"/><Relationship Id="rId15" Type="http://schemas.openxmlformats.org/officeDocument/2006/relationships/image" Target="../media/image3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Relationship Id="rId14" Type="http://schemas.openxmlformats.org/officeDocument/2006/relationships/image" Target="../media/image3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image" Target="../media/image60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Relationship Id="rId14" Type="http://schemas.openxmlformats.org/officeDocument/2006/relationships/image" Target="../media/image6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image" Target="../media/image79.wmf"/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12" Type="http://schemas.openxmlformats.org/officeDocument/2006/relationships/image" Target="../media/image78.wmf"/><Relationship Id="rId2" Type="http://schemas.openxmlformats.org/officeDocument/2006/relationships/image" Target="../media/image68.wmf"/><Relationship Id="rId16" Type="http://schemas.openxmlformats.org/officeDocument/2006/relationships/image" Target="../media/image82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11" Type="http://schemas.openxmlformats.org/officeDocument/2006/relationships/image" Target="../media/image77.wmf"/><Relationship Id="rId5" Type="http://schemas.openxmlformats.org/officeDocument/2006/relationships/image" Target="../media/image71.wmf"/><Relationship Id="rId15" Type="http://schemas.openxmlformats.org/officeDocument/2006/relationships/image" Target="../media/image81.wmf"/><Relationship Id="rId10" Type="http://schemas.openxmlformats.org/officeDocument/2006/relationships/image" Target="../media/image76.wmf"/><Relationship Id="rId4" Type="http://schemas.openxmlformats.org/officeDocument/2006/relationships/image" Target="../media/image70.wmf"/><Relationship Id="rId9" Type="http://schemas.openxmlformats.org/officeDocument/2006/relationships/image" Target="../media/image75.wmf"/><Relationship Id="rId14" Type="http://schemas.openxmlformats.org/officeDocument/2006/relationships/image" Target="../media/image8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4" Type="http://schemas.openxmlformats.org/officeDocument/2006/relationships/image" Target="../media/image8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26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82BD4-92D7-487B-AB0D-97ABBC75802F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34125-A25A-42D8-BD9C-C50D27759D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4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47.bin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4.bin"/><Relationship Id="rId25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29" Type="http://schemas.openxmlformats.org/officeDocument/2006/relationships/oleObject" Target="../embeddings/oleObject60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1.bin"/><Relationship Id="rId24" Type="http://schemas.openxmlformats.org/officeDocument/2006/relationships/image" Target="../media/image58.wmf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23" Type="http://schemas.openxmlformats.org/officeDocument/2006/relationships/oleObject" Target="../embeddings/oleObject57.bin"/><Relationship Id="rId28" Type="http://schemas.openxmlformats.org/officeDocument/2006/relationships/image" Target="../media/image60.wmf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59.bin"/><Relationship Id="rId30" Type="http://schemas.openxmlformats.org/officeDocument/2006/relationships/image" Target="../media/image6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4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1.bin"/><Relationship Id="rId18" Type="http://schemas.openxmlformats.org/officeDocument/2006/relationships/image" Target="../media/image74.wmf"/><Relationship Id="rId26" Type="http://schemas.openxmlformats.org/officeDocument/2006/relationships/image" Target="../media/image78.wmf"/><Relationship Id="rId3" Type="http://schemas.openxmlformats.org/officeDocument/2006/relationships/oleObject" Target="../embeddings/oleObject66.bin"/><Relationship Id="rId21" Type="http://schemas.openxmlformats.org/officeDocument/2006/relationships/oleObject" Target="../embeddings/oleObject75.bin"/><Relationship Id="rId34" Type="http://schemas.openxmlformats.org/officeDocument/2006/relationships/image" Target="../media/image82.wmf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73.bin"/><Relationship Id="rId25" Type="http://schemas.openxmlformats.org/officeDocument/2006/relationships/oleObject" Target="../embeddings/oleObject77.bin"/><Relationship Id="rId3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3.wmf"/><Relationship Id="rId20" Type="http://schemas.openxmlformats.org/officeDocument/2006/relationships/image" Target="../media/image75.wmf"/><Relationship Id="rId29" Type="http://schemas.openxmlformats.org/officeDocument/2006/relationships/oleObject" Target="../embeddings/oleObject79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0.bin"/><Relationship Id="rId24" Type="http://schemas.openxmlformats.org/officeDocument/2006/relationships/image" Target="../media/image77.wmf"/><Relationship Id="rId32" Type="http://schemas.openxmlformats.org/officeDocument/2006/relationships/image" Target="../media/image81.wmf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2.bin"/><Relationship Id="rId23" Type="http://schemas.openxmlformats.org/officeDocument/2006/relationships/oleObject" Target="../embeddings/oleObject76.bin"/><Relationship Id="rId28" Type="http://schemas.openxmlformats.org/officeDocument/2006/relationships/image" Target="../media/image79.wmf"/><Relationship Id="rId10" Type="http://schemas.openxmlformats.org/officeDocument/2006/relationships/image" Target="../media/image70.wmf"/><Relationship Id="rId19" Type="http://schemas.openxmlformats.org/officeDocument/2006/relationships/oleObject" Target="../embeddings/oleObject74.bin"/><Relationship Id="rId31" Type="http://schemas.openxmlformats.org/officeDocument/2006/relationships/oleObject" Target="../embeddings/oleObject80.bin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2.wmf"/><Relationship Id="rId22" Type="http://schemas.openxmlformats.org/officeDocument/2006/relationships/image" Target="../media/image76.wmf"/><Relationship Id="rId27" Type="http://schemas.openxmlformats.org/officeDocument/2006/relationships/oleObject" Target="../embeddings/oleObject78.bin"/><Relationship Id="rId30" Type="http://schemas.openxmlformats.org/officeDocument/2006/relationships/image" Target="../media/image80.wmf"/><Relationship Id="rId8" Type="http://schemas.openxmlformats.org/officeDocument/2006/relationships/image" Target="../media/image6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85.wmf"/><Relationship Id="rId5" Type="http://schemas.openxmlformats.org/officeDocument/2006/relationships/oleObject" Target="../embeddings/oleObject84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86.bin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2.bin"/><Relationship Id="rId18" Type="http://schemas.openxmlformats.org/officeDocument/2006/relationships/image" Target="../media/image95.wmf"/><Relationship Id="rId26" Type="http://schemas.openxmlformats.org/officeDocument/2006/relationships/image" Target="../media/image99.wmf"/><Relationship Id="rId39" Type="http://schemas.openxmlformats.org/officeDocument/2006/relationships/oleObject" Target="../embeddings/oleObject105.bin"/><Relationship Id="rId21" Type="http://schemas.openxmlformats.org/officeDocument/2006/relationships/oleObject" Target="../embeddings/oleObject96.bin"/><Relationship Id="rId34" Type="http://schemas.openxmlformats.org/officeDocument/2006/relationships/image" Target="../media/image103.wmf"/><Relationship Id="rId42" Type="http://schemas.openxmlformats.org/officeDocument/2006/relationships/image" Target="../media/image107.wmf"/><Relationship Id="rId47" Type="http://schemas.openxmlformats.org/officeDocument/2006/relationships/oleObject" Target="../embeddings/oleObject109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4.wmf"/><Relationship Id="rId29" Type="http://schemas.openxmlformats.org/officeDocument/2006/relationships/oleObject" Target="../embeddings/oleObject100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1.bin"/><Relationship Id="rId24" Type="http://schemas.openxmlformats.org/officeDocument/2006/relationships/image" Target="../media/image98.wmf"/><Relationship Id="rId32" Type="http://schemas.openxmlformats.org/officeDocument/2006/relationships/image" Target="../media/image102.wmf"/><Relationship Id="rId37" Type="http://schemas.openxmlformats.org/officeDocument/2006/relationships/oleObject" Target="../embeddings/oleObject104.bin"/><Relationship Id="rId40" Type="http://schemas.openxmlformats.org/officeDocument/2006/relationships/image" Target="../media/image106.wmf"/><Relationship Id="rId45" Type="http://schemas.openxmlformats.org/officeDocument/2006/relationships/oleObject" Target="../embeddings/oleObject108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23" Type="http://schemas.openxmlformats.org/officeDocument/2006/relationships/oleObject" Target="../embeddings/oleObject97.bin"/><Relationship Id="rId28" Type="http://schemas.openxmlformats.org/officeDocument/2006/relationships/image" Target="../media/image100.wmf"/><Relationship Id="rId36" Type="http://schemas.openxmlformats.org/officeDocument/2006/relationships/image" Target="../media/image104.wmf"/><Relationship Id="rId10" Type="http://schemas.openxmlformats.org/officeDocument/2006/relationships/image" Target="../media/image91.wmf"/><Relationship Id="rId19" Type="http://schemas.openxmlformats.org/officeDocument/2006/relationships/oleObject" Target="../embeddings/oleObject95.bin"/><Relationship Id="rId31" Type="http://schemas.openxmlformats.org/officeDocument/2006/relationships/oleObject" Target="../embeddings/oleObject101.bin"/><Relationship Id="rId44" Type="http://schemas.openxmlformats.org/officeDocument/2006/relationships/image" Target="../media/image108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3.wmf"/><Relationship Id="rId22" Type="http://schemas.openxmlformats.org/officeDocument/2006/relationships/image" Target="../media/image97.wmf"/><Relationship Id="rId27" Type="http://schemas.openxmlformats.org/officeDocument/2006/relationships/oleObject" Target="../embeddings/oleObject99.bin"/><Relationship Id="rId30" Type="http://schemas.openxmlformats.org/officeDocument/2006/relationships/image" Target="../media/image101.wmf"/><Relationship Id="rId35" Type="http://schemas.openxmlformats.org/officeDocument/2006/relationships/oleObject" Target="../embeddings/oleObject103.bin"/><Relationship Id="rId43" Type="http://schemas.openxmlformats.org/officeDocument/2006/relationships/oleObject" Target="../embeddings/oleObject107.bin"/><Relationship Id="rId48" Type="http://schemas.openxmlformats.org/officeDocument/2006/relationships/image" Target="../media/image110.wmf"/><Relationship Id="rId8" Type="http://schemas.openxmlformats.org/officeDocument/2006/relationships/image" Target="../media/image90.wmf"/><Relationship Id="rId3" Type="http://schemas.openxmlformats.org/officeDocument/2006/relationships/oleObject" Target="../embeddings/oleObject87.bin"/><Relationship Id="rId12" Type="http://schemas.openxmlformats.org/officeDocument/2006/relationships/image" Target="../media/image92.wmf"/><Relationship Id="rId17" Type="http://schemas.openxmlformats.org/officeDocument/2006/relationships/oleObject" Target="../embeddings/oleObject94.bin"/><Relationship Id="rId25" Type="http://schemas.openxmlformats.org/officeDocument/2006/relationships/oleObject" Target="../embeddings/oleObject98.bin"/><Relationship Id="rId33" Type="http://schemas.openxmlformats.org/officeDocument/2006/relationships/oleObject" Target="../embeddings/oleObject102.bin"/><Relationship Id="rId38" Type="http://schemas.openxmlformats.org/officeDocument/2006/relationships/image" Target="../media/image105.wmf"/><Relationship Id="rId46" Type="http://schemas.openxmlformats.org/officeDocument/2006/relationships/image" Target="../media/image109.wmf"/><Relationship Id="rId20" Type="http://schemas.openxmlformats.org/officeDocument/2006/relationships/image" Target="../media/image96.wmf"/><Relationship Id="rId41" Type="http://schemas.openxmlformats.org/officeDocument/2006/relationships/oleObject" Target="../embeddings/oleObject106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3" Type="http://schemas.openxmlformats.org/officeDocument/2006/relationships/oleObject" Target="../embeddings/oleObject110.bin"/><Relationship Id="rId7" Type="http://schemas.openxmlformats.org/officeDocument/2006/relationships/oleObject" Target="../embeddings/oleObject112.bin"/><Relationship Id="rId12" Type="http://schemas.openxmlformats.org/officeDocument/2006/relationships/image" Target="../media/image1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114.bin"/><Relationship Id="rId5" Type="http://schemas.openxmlformats.org/officeDocument/2006/relationships/oleObject" Target="../embeddings/oleObject111.bin"/><Relationship Id="rId10" Type="http://schemas.openxmlformats.org/officeDocument/2006/relationships/image" Target="../media/image114.wmf"/><Relationship Id="rId4" Type="http://schemas.openxmlformats.org/officeDocument/2006/relationships/image" Target="../media/image111.wmf"/><Relationship Id="rId9" Type="http://schemas.openxmlformats.org/officeDocument/2006/relationships/oleObject" Target="../embeddings/oleObject11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13" Type="http://schemas.openxmlformats.org/officeDocument/2006/relationships/oleObject" Target="../embeddings/oleObject120.bin"/><Relationship Id="rId18" Type="http://schemas.openxmlformats.org/officeDocument/2006/relationships/image" Target="../media/image123.wmf"/><Relationship Id="rId3" Type="http://schemas.openxmlformats.org/officeDocument/2006/relationships/oleObject" Target="../embeddings/oleObject115.bin"/><Relationship Id="rId21" Type="http://schemas.openxmlformats.org/officeDocument/2006/relationships/oleObject" Target="../embeddings/oleObject124.bin"/><Relationship Id="rId7" Type="http://schemas.openxmlformats.org/officeDocument/2006/relationships/oleObject" Target="../embeddings/oleObject117.bin"/><Relationship Id="rId12" Type="http://schemas.openxmlformats.org/officeDocument/2006/relationships/image" Target="../media/image120.wmf"/><Relationship Id="rId17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2.wmf"/><Relationship Id="rId20" Type="http://schemas.openxmlformats.org/officeDocument/2006/relationships/image" Target="../media/image12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119.bin"/><Relationship Id="rId5" Type="http://schemas.openxmlformats.org/officeDocument/2006/relationships/oleObject" Target="../embeddings/oleObject116.bin"/><Relationship Id="rId15" Type="http://schemas.openxmlformats.org/officeDocument/2006/relationships/oleObject" Target="../embeddings/oleObject121.bin"/><Relationship Id="rId10" Type="http://schemas.openxmlformats.org/officeDocument/2006/relationships/image" Target="../media/image119.wmf"/><Relationship Id="rId19" Type="http://schemas.openxmlformats.org/officeDocument/2006/relationships/oleObject" Target="../embeddings/oleObject123.bin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18.bin"/><Relationship Id="rId14" Type="http://schemas.openxmlformats.org/officeDocument/2006/relationships/image" Target="../media/image121.wmf"/><Relationship Id="rId22" Type="http://schemas.openxmlformats.org/officeDocument/2006/relationships/image" Target="../media/image12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27.wmf"/><Relationship Id="rId5" Type="http://schemas.openxmlformats.org/officeDocument/2006/relationships/oleObject" Target="../embeddings/oleObject126.bin"/><Relationship Id="rId4" Type="http://schemas.openxmlformats.org/officeDocument/2006/relationships/image" Target="../media/image12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2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0.wmf"/><Relationship Id="rId5" Type="http://schemas.openxmlformats.org/officeDocument/2006/relationships/oleObject" Target="../embeddings/oleObject129.bin"/><Relationship Id="rId4" Type="http://schemas.openxmlformats.org/officeDocument/2006/relationships/image" Target="../media/image12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wmf"/><Relationship Id="rId3" Type="http://schemas.openxmlformats.org/officeDocument/2006/relationships/oleObject" Target="../embeddings/oleObject130.bin"/><Relationship Id="rId7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32.wmf"/><Relationship Id="rId5" Type="http://schemas.openxmlformats.org/officeDocument/2006/relationships/oleObject" Target="../embeddings/oleObject131.bin"/><Relationship Id="rId10" Type="http://schemas.openxmlformats.org/officeDocument/2006/relationships/image" Target="../media/image134.wmf"/><Relationship Id="rId4" Type="http://schemas.openxmlformats.org/officeDocument/2006/relationships/image" Target="../media/image131.wmf"/><Relationship Id="rId9" Type="http://schemas.openxmlformats.org/officeDocument/2006/relationships/oleObject" Target="../embeddings/oleObject13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35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36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3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26" Type="http://schemas.openxmlformats.org/officeDocument/2006/relationships/image" Target="../media/image35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34" Type="http://schemas.openxmlformats.org/officeDocument/2006/relationships/image" Target="../media/image39.wmf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5" Type="http://schemas.openxmlformats.org/officeDocument/2006/relationships/oleObject" Target="../embeddings/oleObject34.bin"/><Relationship Id="rId3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29" Type="http://schemas.openxmlformats.org/officeDocument/2006/relationships/oleObject" Target="../embeddings/oleObject36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34.wmf"/><Relationship Id="rId32" Type="http://schemas.openxmlformats.org/officeDocument/2006/relationships/image" Target="../media/image38.wmf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image" Target="../media/image36.wmf"/><Relationship Id="rId36" Type="http://schemas.openxmlformats.org/officeDocument/2006/relationships/image" Target="../media/image40.wmf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1.bin"/><Relationship Id="rId31" Type="http://schemas.openxmlformats.org/officeDocument/2006/relationships/oleObject" Target="../embeddings/oleObject37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Relationship Id="rId27" Type="http://schemas.openxmlformats.org/officeDocument/2006/relationships/oleObject" Target="../embeddings/oleObject35.bin"/><Relationship Id="rId30" Type="http://schemas.openxmlformats.org/officeDocument/2006/relationships/image" Target="../media/image37.wmf"/><Relationship Id="rId35" Type="http://schemas.openxmlformats.org/officeDocument/2006/relationships/oleObject" Target="../embeddings/oleObject39.bin"/><Relationship Id="rId8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Fractions and Percents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457200" indent="-457200"/>
            <a:r>
              <a:rPr lang="en-US" b="1" dirty="0"/>
              <a:t>b.	</a:t>
            </a:r>
            <a:r>
              <a:rPr lang="en-US" dirty="0"/>
              <a:t>Without a calculator, we can divide and use fractions:</a:t>
            </a:r>
          </a:p>
        </p:txBody>
      </p:sp>
      <p:graphicFrame>
        <p:nvGraphicFramePr>
          <p:cNvPr id="207877" name="Object 5"/>
          <p:cNvGraphicFramePr>
            <a:graphicFrameLocks noChangeAspect="1"/>
          </p:cNvGraphicFramePr>
          <p:nvPr/>
        </p:nvGraphicFramePr>
        <p:xfrm>
          <a:off x="952500" y="5172692"/>
          <a:ext cx="727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3" imgW="7277100" imgH="838200" progId="Equation.DSMT4">
                  <p:embed/>
                </p:oleObj>
              </mc:Choice>
              <mc:Fallback>
                <p:oleObj name="Equation" r:id="rId3" imgW="7277100" imgH="838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5172692"/>
                        <a:ext cx="727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124200" y="49530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5" imgW="190440" imgH="279360" progId="Equation.DSMT4">
                  <p:embed/>
                </p:oleObj>
              </mc:Choice>
              <mc:Fallback>
                <p:oleObj name="Equation" r:id="rId5" imgW="1904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9530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950192" y="4343400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7" imgW="393480" imgH="406080" progId="Equation.DSMT4">
                  <p:embed/>
                </p:oleObj>
              </mc:Choice>
              <mc:Fallback>
                <p:oleObj name="Equation" r:id="rId7" imgW="3934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0192" y="4343400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944504" y="387255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9" imgW="368280" imgH="291960" progId="Equation.DSMT4">
                  <p:embed/>
                </p:oleObj>
              </mc:Choice>
              <mc:Fallback>
                <p:oleObj name="Equation" r:id="rId9" imgW="368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504" y="3872552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680648" y="3284560"/>
          <a:ext cx="469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1" imgW="469800" imgH="406080" progId="Equation.DSMT4">
                  <p:embed/>
                </p:oleObj>
              </mc:Choice>
              <mc:Fallback>
                <p:oleObj name="Equation" r:id="rId11" imgW="46980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0648" y="3284560"/>
                        <a:ext cx="469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476500" y="21463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13" imgW="469800" imgH="291960" progId="Equation.DSMT4">
                  <p:embed/>
                </p:oleObj>
              </mc:Choice>
              <mc:Fallback>
                <p:oleObj name="Equation" r:id="rId13" imgW="4698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1463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375848" y="2672688"/>
          <a:ext cx="977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15" imgW="977760" imgH="571320" progId="Equation.DSMT4">
                  <p:embed/>
                </p:oleObj>
              </mc:Choice>
              <mc:Fallback>
                <p:oleObj name="Equation" r:id="rId15" imgW="97776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48" y="2672688"/>
                        <a:ext cx="977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962400" y="27432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17" imgW="253800" imgH="838080" progId="Equation.DSMT4">
                  <p:embed/>
                </p:oleObj>
              </mc:Choice>
              <mc:Fallback>
                <p:oleObj name="Equation" r:id="rId17" imgW="2538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432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253552" y="2729552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19" imgW="1168200" imgH="838080" progId="Equation.DSMT4">
                  <p:embed/>
                </p:oleObj>
              </mc:Choice>
              <mc:Fallback>
                <p:oleObj name="Equation" r:id="rId19" imgW="1168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3552" y="2729552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431808" y="2729552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21" imgW="1168200" imgH="838080" progId="Equation.DSMT4">
                  <p:embed/>
                </p:oleObj>
              </mc:Choice>
              <mc:Fallback>
                <p:oleObj name="Equation" r:id="rId21" imgW="11682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808" y="2729552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6670344" y="306733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0344" y="306733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7072952" y="2895600"/>
          <a:ext cx="876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25" imgW="876240" imgH="406080" progId="Equation.DSMT4">
                  <p:embed/>
                </p:oleObj>
              </mc:Choice>
              <mc:Fallback>
                <p:oleObj name="Equation" r:id="rId25" imgW="876240" imgH="406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2952" y="2895600"/>
                        <a:ext cx="876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2933700" y="21463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27" imgW="190440" imgH="291960" progId="Equation.DSMT4">
                  <p:embed/>
                </p:oleObj>
              </mc:Choice>
              <mc:Fallback>
                <p:oleObj name="Equation" r:id="rId27" imgW="1904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21463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3162300" y="18288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29" imgW="253800" imgH="838080" progId="Equation.DSMT4">
                  <p:embed/>
                </p:oleObj>
              </mc:Choice>
              <mc:Fallback>
                <p:oleObj name="Equation" r:id="rId29" imgW="25380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18288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Fractions and Mixed Numbers to Percents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Any one of these answers is acceptable, but be aware that 33.3% is a rounded answer.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During the years 1921 to 2005, the New York Yankees baseball team played in </a:t>
            </a:r>
            <a:r>
              <a:rPr lang="en-US" dirty="0">
                <a:solidFill>
                  <a:srgbClr val="0000FF"/>
                </a:solidFill>
              </a:rPr>
              <a:t>39</a:t>
            </a:r>
            <a:r>
              <a:rPr lang="en-US" dirty="0"/>
              <a:t> World Series Championships and won </a:t>
            </a:r>
            <a:r>
              <a:rPr lang="en-US" dirty="0">
                <a:solidFill>
                  <a:srgbClr val="0000FF"/>
                </a:solidFill>
              </a:rPr>
              <a:t>26</a:t>
            </a:r>
            <a:r>
              <a:rPr lang="en-US" dirty="0"/>
              <a:t> of them. What percent of these championships did the Yankees win?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The percent won can be found by using a calculator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dirty="0"/>
              <a:t>	and changing the fraction        to decimal form and </a:t>
            </a:r>
          </a:p>
          <a:p>
            <a:pPr>
              <a:tabLst>
                <a:tab pos="457200" algn="l"/>
              </a:tabLst>
            </a:pPr>
            <a:r>
              <a:rPr lang="en-US" dirty="0"/>
              <a:t>	then changing the decimal to a percent. Using a 	calculator, </a:t>
            </a:r>
          </a:p>
        </p:txBody>
      </p:sp>
      <p:graphicFrame>
        <p:nvGraphicFramePr>
          <p:cNvPr id="208898" name="Object 2"/>
          <p:cNvGraphicFramePr>
            <a:graphicFrameLocks noChangeAspect="1"/>
          </p:cNvGraphicFramePr>
          <p:nvPr/>
        </p:nvGraphicFramePr>
        <p:xfrm>
          <a:off x="4737100" y="3913496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444307" imgH="837836" progId="Equation.DSMT4">
                  <p:embed/>
                </p:oleObj>
              </mc:Choice>
              <mc:Fallback>
                <p:oleObj name="Equation" r:id="rId3" imgW="444307" imgH="83783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913496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909248" y="516795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248" y="5167952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393744" y="5459104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1815840" imgH="291960" progId="Equation.DSMT4">
                  <p:embed/>
                </p:oleObj>
              </mc:Choice>
              <mc:Fallback>
                <p:oleObj name="Equation" r:id="rId7" imgW="18158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744" y="5459104"/>
                        <a:ext cx="181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244152" y="5451144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1091880" imgH="291960" progId="Equation.DSMT4">
                  <p:embed/>
                </p:oleObj>
              </mc:Choice>
              <mc:Fallback>
                <p:oleObj name="Equation" r:id="rId9" imgW="109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4152" y="5451144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6379192" y="5459104"/>
          <a:ext cx="1181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1180800" imgH="304560" progId="Equation.DSMT4">
                  <p:embed/>
                </p:oleObj>
              </mc:Choice>
              <mc:Fallback>
                <p:oleObj name="Equation" r:id="rId11" imgW="11808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9192" y="5459104"/>
                        <a:ext cx="1181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2768600" y="4800600"/>
            <a:ext cx="4572000" cy="11027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The Yankees won              of 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these championships.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Without a calculator, we can divide and use 	fractions: </a:t>
            </a:r>
          </a:p>
        </p:txBody>
      </p:sp>
      <p:graphicFrame>
        <p:nvGraphicFramePr>
          <p:cNvPr id="209925" name="Object 5"/>
          <p:cNvGraphicFramePr>
            <a:graphicFrameLocks noChangeAspect="1"/>
          </p:cNvGraphicFramePr>
          <p:nvPr/>
        </p:nvGraphicFramePr>
        <p:xfrm>
          <a:off x="5410200" y="46736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3" imgW="914400" imgH="838200" progId="Equation.DSMT4">
                  <p:embed/>
                </p:oleObj>
              </mc:Choice>
              <mc:Fallback>
                <p:oleObj name="Equation" r:id="rId3" imgW="914400" imgH="838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6736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756848" y="31242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31242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271838" y="31115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838" y="31115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405952" y="3110552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9" imgW="520560" imgH="838080" progId="Equation.DSMT4">
                  <p:embed/>
                </p:oleObj>
              </mc:Choice>
              <mc:Fallback>
                <p:oleObj name="Equation" r:id="rId9" imgW="520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952" y="3110552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939352" y="3110552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11" imgW="1180800" imgH="838080" progId="Equation.DSMT4">
                  <p:embed/>
                </p:oleObj>
              </mc:Choice>
              <mc:Fallback>
                <p:oleObj name="Equation" r:id="rId11" imgW="11808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9352" y="3110552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6158552" y="3110552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13" imgW="1180800" imgH="838080" progId="Equation.DSMT4">
                  <p:embed/>
                </p:oleObj>
              </mc:Choice>
              <mc:Fallback>
                <p:oleObj name="Equation" r:id="rId13" imgW="11808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8552" y="3110552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7405048" y="344264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5048" y="344264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7772400" y="3276600"/>
          <a:ext cx="889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17" imgW="888840" imgH="406080" progId="Equation.DSMT4">
                  <p:embed/>
                </p:oleObj>
              </mc:Choice>
              <mc:Fallback>
                <p:oleObj name="Equation" r:id="rId17" imgW="888840" imgH="406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3276600"/>
                        <a:ext cx="889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1905000" y="542384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42384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1717344" y="4814248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21" imgW="368280" imgH="406080" progId="Equation.DSMT4">
                  <p:embed/>
                </p:oleObj>
              </mc:Choice>
              <mc:Fallback>
                <p:oleObj name="Equation" r:id="rId21" imgW="368280" imgH="406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344" y="4814248"/>
                        <a:ext cx="368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1725304" y="43434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23" imgW="380880" imgH="291960" progId="Equation.DSMT4">
                  <p:embed/>
                </p:oleObj>
              </mc:Choice>
              <mc:Fallback>
                <p:oleObj name="Equation" r:id="rId23" imgW="380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304" y="43434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1461448" y="3761096"/>
          <a:ext cx="457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25" imgW="457200" imgH="406080" progId="Equation.DSMT4">
                  <p:embed/>
                </p:oleObj>
              </mc:Choice>
              <mc:Fallback>
                <p:oleObj name="Equation" r:id="rId25" imgW="457200" imgH="406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1448" y="3761096"/>
                        <a:ext cx="457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1422400" y="248285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27" imgW="482400" imgH="291960" progId="Equation.DSMT4">
                  <p:embed/>
                </p:oleObj>
              </mc:Choice>
              <mc:Fallback>
                <p:oleObj name="Equation" r:id="rId27" imgW="4824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248285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1143000" y="3137848"/>
          <a:ext cx="990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29" imgW="990360" imgH="571320" progId="Equation.DSMT4">
                  <p:embed/>
                </p:oleObj>
              </mc:Choice>
              <mc:Fallback>
                <p:oleObj name="Equation" r:id="rId29" imgW="990360" imgH="5713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137848"/>
                        <a:ext cx="990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1879600" y="24828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31" imgW="203040" imgH="291960" progId="Equation.DSMT4">
                  <p:embed/>
                </p:oleObj>
              </mc:Choice>
              <mc:Fallback>
                <p:oleObj name="Equation" r:id="rId31" imgW="2030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24828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2120900" y="21844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tion" r:id="rId33" imgW="253800" imgH="838080" progId="Equation.DSMT4">
                  <p:embed/>
                </p:oleObj>
              </mc:Choice>
              <mc:Fallback>
                <p:oleObj name="Equation" r:id="rId33" imgW="25380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1844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3505200" y="3124200"/>
            <a:ext cx="533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543300" y="3606800"/>
            <a:ext cx="533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Fractions and Mixed Numbers to Percents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Any one of these answers−                                            −is acceptable. </a:t>
            </a:r>
          </a:p>
        </p:txBody>
      </p:sp>
      <p:graphicFrame>
        <p:nvGraphicFramePr>
          <p:cNvPr id="210946" name="Object 2"/>
          <p:cNvGraphicFramePr>
            <a:graphicFrameLocks noChangeAspect="1"/>
          </p:cNvGraphicFramePr>
          <p:nvPr/>
        </p:nvGraphicFramePr>
        <p:xfrm>
          <a:off x="4457700" y="1828800"/>
          <a:ext cx="347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3479800" imgH="838200" progId="Equation.DSMT4">
                  <p:embed/>
                </p:oleObj>
              </mc:Choice>
              <mc:Fallback>
                <p:oleObj name="Equation" r:id="rId3" imgW="34798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1828800"/>
                        <a:ext cx="347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Using a calculator,  </a:t>
            </a:r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Rounding the decimal quotient to the third decimal 	place: </a:t>
            </a:r>
          </a:p>
          <a:p>
            <a:pPr>
              <a:lnSpc>
                <a:spcPct val="200000"/>
              </a:lnSpc>
              <a:spcBef>
                <a:spcPts val="1800"/>
              </a:spcBef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Using long division, you can write the answer with a 	fraction or continue to divide and round the decimal 	answer. The choice is yours.</a:t>
            </a:r>
          </a:p>
        </p:txBody>
      </p:sp>
      <p:graphicFrame>
        <p:nvGraphicFramePr>
          <p:cNvPr id="2119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943842"/>
              </p:ext>
            </p:extLst>
          </p:nvPr>
        </p:nvGraphicFramePr>
        <p:xfrm>
          <a:off x="3228358" y="1156648"/>
          <a:ext cx="2260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2260440" imgH="825480" progId="Equation.DSMT4">
                  <p:embed/>
                </p:oleObj>
              </mc:Choice>
              <mc:Fallback>
                <p:oleObj name="Equation" r:id="rId3" imgW="2260440" imgH="825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358" y="1156648"/>
                        <a:ext cx="2260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241344" y="28956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5" imgW="253800" imgH="838080" progId="Equation.DSMT4">
                  <p:embed/>
                </p:oleObj>
              </mc:Choice>
              <mc:Fallback>
                <p:oleObj name="Equation" r:id="rId5" imgW="253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344" y="28956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518848" y="3186752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7" imgW="1091880" imgH="291960" progId="Equation.DSMT4">
                  <p:embed/>
                </p:oleObj>
              </mc:Choice>
              <mc:Fallback>
                <p:oleObj name="Equation" r:id="rId7" imgW="1091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48" y="3186752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4634552" y="3173104"/>
          <a:ext cx="1168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9" imgW="1168200" imgH="304560" progId="Equation.DSMT4">
                  <p:embed/>
                </p:oleObj>
              </mc:Choice>
              <mc:Fallback>
                <p:oleObj name="Equation" r:id="rId9" imgW="1168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4552" y="3173104"/>
                        <a:ext cx="1168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97680" y="2372380"/>
            <a:ext cx="54864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or 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362200" y="4155744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3" imgW="190440" imgH="279360" progId="Equation.DSMT4">
                  <p:embed/>
                </p:oleObj>
              </mc:Choice>
              <mc:Fallback>
                <p:oleObj name="Equation" r:id="rId3" imgW="1904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55744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182504" y="3608696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5" imgW="380880" imgH="406080" progId="Equation.DSMT4">
                  <p:embed/>
                </p:oleObj>
              </mc:Choice>
              <mc:Fallback>
                <p:oleObj name="Equation" r:id="rId5" imgW="38088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504" y="3608696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174544" y="3165144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7" imgW="380880" imgH="291960" progId="Equation.DSMT4">
                  <p:embed/>
                </p:oleObj>
              </mc:Choice>
              <mc:Fallback>
                <p:oleObj name="Equation" r:id="rId7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4544" y="3165144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912960" y="2639704"/>
          <a:ext cx="45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9" imgW="457200" imgH="393480" progId="Equation.DSMT4">
                  <p:embed/>
                </p:oleObj>
              </mc:Choice>
              <mc:Fallback>
                <p:oleObj name="Equation" r:id="rId9" imgW="4572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60" y="2639704"/>
                        <a:ext cx="45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1865004" y="141605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11" imgW="469800" imgH="291960" progId="Equation.DSMT4">
                  <p:embed/>
                </p:oleObj>
              </mc:Choice>
              <mc:Fallback>
                <p:oleObj name="Equation" r:id="rId11" imgW="4698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004" y="141605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908300" y="11430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13" imgW="1180800" imgH="838080" progId="Equation.DSMT4">
                  <p:embed/>
                </p:oleObj>
              </mc:Choice>
              <mc:Fallback>
                <p:oleObj name="Equation" r:id="rId13" imgW="11808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11430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1600200" y="2049440"/>
          <a:ext cx="990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15" imgW="990360" imgH="571320" progId="Equation.DSMT4">
                  <p:embed/>
                </p:oleObj>
              </mc:Choice>
              <mc:Fallback>
                <p:oleObj name="Equation" r:id="rId15" imgW="99036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049440"/>
                        <a:ext cx="990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6463352" y="5687704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17" imgW="215640" imgH="279360" progId="Equation.DSMT4">
                  <p:embed/>
                </p:oleObj>
              </mc:Choice>
              <mc:Fallback>
                <p:oleObj name="Equation" r:id="rId17" imgW="2156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3352" y="5687704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6297304" y="5167952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19" imgW="393480" imgH="406080" progId="Equation.DSMT4">
                  <p:embed/>
                </p:oleObj>
              </mc:Choice>
              <mc:Fallback>
                <p:oleObj name="Equation" r:id="rId19" imgW="39348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304" y="5167952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6297304" y="4751696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21" imgW="380880" imgH="291960" progId="Equation.DSMT4">
                  <p:embed/>
                </p:oleObj>
              </mc:Choice>
              <mc:Fallback>
                <p:oleObj name="Equation" r:id="rId21" imgW="3808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304" y="4751696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6109648" y="4253552"/>
          <a:ext cx="381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23" imgW="380880" imgH="393480" progId="Equation.DSMT4">
                  <p:embed/>
                </p:oleObj>
              </mc:Choice>
              <mc:Fallback>
                <p:oleObj name="Equation" r:id="rId23" imgW="380880" imgH="393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9648" y="4253552"/>
                        <a:ext cx="381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6120452" y="3824596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tion" r:id="rId25" imgW="380880" imgH="291960" progId="Equation.DSMT4">
                  <p:embed/>
                </p:oleObj>
              </mc:Choice>
              <mc:Fallback>
                <p:oleObj name="Equation" r:id="rId25" imgW="38088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0452" y="3824596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5943600" y="3311856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27" imgW="380880" imgH="406080" progId="Equation.DSMT4">
                  <p:embed/>
                </p:oleObj>
              </mc:Choice>
              <mc:Fallback>
                <p:oleObj name="Equation" r:id="rId27" imgW="380880" imgH="406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311856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5929952" y="2909248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3" name="Equation" r:id="rId29" imgW="380880" imgH="291960" progId="Equation.DSMT4">
                  <p:embed/>
                </p:oleObj>
              </mc:Choice>
              <mc:Fallback>
                <p:oleObj name="Equation" r:id="rId29" imgW="38088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952" y="2909248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5715000" y="2411104"/>
          <a:ext cx="45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31" imgW="457200" imgH="393480" progId="Equation.DSMT4">
                  <p:embed/>
                </p:oleObj>
              </mc:Choice>
              <mc:Fallback>
                <p:oleObj name="Equation" r:id="rId31" imgW="457200" imgH="393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11104"/>
                        <a:ext cx="45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5676900" y="14859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Equation" r:id="rId33" imgW="469800" imgH="291960" progId="Equation.DSMT4">
                  <p:embed/>
                </p:oleObj>
              </mc:Choice>
              <mc:Fallback>
                <p:oleObj name="Equation" r:id="rId33" imgW="46980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14859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6770048" y="1461448"/>
          <a:ext cx="1168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tion" r:id="rId35" imgW="1168200" imgH="304560" progId="Equation.DSMT4">
                  <p:embed/>
                </p:oleObj>
              </mc:Choice>
              <mc:Fallback>
                <p:oleObj name="Equation" r:id="rId35" imgW="116820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0048" y="1461448"/>
                        <a:ext cx="1168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/>
        </p:nvGraphicFramePr>
        <p:xfrm>
          <a:off x="5410200" y="1869744"/>
          <a:ext cx="134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tion" r:id="rId37" imgW="1346040" imgH="571320" progId="Equation.DSMT4">
                  <p:embed/>
                </p:oleObj>
              </mc:Choice>
              <mc:Fallback>
                <p:oleObj name="Equation" r:id="rId37" imgW="1346040" imgH="5713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869744"/>
                        <a:ext cx="134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2" name="Object 22"/>
          <p:cNvGraphicFramePr>
            <a:graphicFrameLocks noChangeAspect="1"/>
          </p:cNvGraphicFramePr>
          <p:nvPr/>
        </p:nvGraphicFramePr>
        <p:xfrm>
          <a:off x="2360304" y="14224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8" name="Equation" r:id="rId39" imgW="215640" imgH="279360" progId="Equation.DSMT4">
                  <p:embed/>
                </p:oleObj>
              </mc:Choice>
              <mc:Fallback>
                <p:oleObj name="Equation" r:id="rId39" imgW="21564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0304" y="14224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3" name="Object 23"/>
          <p:cNvGraphicFramePr>
            <a:graphicFrameLocks noChangeAspect="1"/>
          </p:cNvGraphicFramePr>
          <p:nvPr/>
        </p:nvGraphicFramePr>
        <p:xfrm>
          <a:off x="2627004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name="Equation" r:id="rId41" imgW="253800" imgH="838080" progId="Equation.DSMT4">
                  <p:embed/>
                </p:oleObj>
              </mc:Choice>
              <mc:Fallback>
                <p:oleObj name="Equation" r:id="rId41" imgW="2538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004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4" name="Object 24"/>
          <p:cNvGraphicFramePr>
            <a:graphicFrameLocks noChangeAspect="1"/>
          </p:cNvGraphicFramePr>
          <p:nvPr/>
        </p:nvGraphicFramePr>
        <p:xfrm>
          <a:off x="6134100" y="14986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Equation" r:id="rId43" imgW="215640" imgH="279360" progId="Equation.DSMT4">
                  <p:embed/>
                </p:oleObj>
              </mc:Choice>
              <mc:Fallback>
                <p:oleObj name="Equation" r:id="rId43" imgW="215640" imgH="2793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4986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5" name="Object 25"/>
          <p:cNvGraphicFramePr>
            <a:graphicFrameLocks noChangeAspect="1"/>
          </p:cNvGraphicFramePr>
          <p:nvPr/>
        </p:nvGraphicFramePr>
        <p:xfrm>
          <a:off x="6324600" y="1498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1" name="Equation" r:id="rId45" imgW="190440" imgH="279360" progId="Equation.DSMT4">
                  <p:embed/>
                </p:oleObj>
              </mc:Choice>
              <mc:Fallback>
                <p:oleObj name="Equation" r:id="rId45" imgW="190440" imgH="2793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498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6" name="Object 26"/>
          <p:cNvGraphicFramePr>
            <a:graphicFrameLocks noChangeAspect="1"/>
          </p:cNvGraphicFramePr>
          <p:nvPr/>
        </p:nvGraphicFramePr>
        <p:xfrm>
          <a:off x="6502400" y="1498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name="Equation" r:id="rId47" imgW="203040" imgH="291960" progId="Equation.DSMT4">
                  <p:embed/>
                </p:oleObj>
              </mc:Choice>
              <mc:Fallback>
                <p:oleObj name="Equation" r:id="rId47" imgW="203040" imgH="2919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400" y="14986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Percents to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1257300" algn="l"/>
              </a:tabLst>
            </a:pPr>
            <a:r>
              <a:rPr lang="en-US" b="1" dirty="0">
                <a:solidFill>
                  <a:srgbClr val="000000"/>
                </a:solidFill>
              </a:rPr>
              <a:t>To Change a Percent to a Fraction or a Mixed Number </a:t>
            </a:r>
          </a:p>
          <a:p>
            <a:pPr>
              <a:tabLst>
                <a:tab pos="1257300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1:	</a:t>
            </a:r>
            <a:r>
              <a:rPr lang="en-US" dirty="0">
                <a:solidFill>
                  <a:srgbClr val="000000"/>
                </a:solidFill>
              </a:rPr>
              <a:t>Write the percent as a fraction with 	denominator 100 and drop the % sign.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1257300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2:	</a:t>
            </a:r>
            <a:r>
              <a:rPr lang="en-US" dirty="0">
                <a:solidFill>
                  <a:srgbClr val="000000"/>
                </a:solidFill>
              </a:rPr>
              <a:t>Reduce the fraction.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each percent to an equivalent fraction or mixed number in reduced form.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214018" name="Object 2"/>
          <p:cNvGraphicFramePr>
            <a:graphicFrameLocks noChangeAspect="1"/>
          </p:cNvGraphicFramePr>
          <p:nvPr/>
        </p:nvGraphicFramePr>
        <p:xfrm>
          <a:off x="528638" y="2217760"/>
          <a:ext cx="674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6743700" imgH="838200" progId="Equation.DSMT4">
                  <p:embed/>
                </p:oleObj>
              </mc:Choice>
              <mc:Fallback>
                <p:oleObj name="Equation" r:id="rId3" imgW="67437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217760"/>
                        <a:ext cx="674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3400" y="4218296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1117440" imgH="304560" progId="Equation.DSMT4">
                  <p:embed/>
                </p:oleObj>
              </mc:Choice>
              <mc:Fallback>
                <p:oleObj name="Equation" r:id="rId5" imgW="111744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18296"/>
                        <a:ext cx="1117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676400" y="3948752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876240" imgH="838080" progId="Equation.DSMT4">
                  <p:embed/>
                </p:oleObj>
              </mc:Choice>
              <mc:Fallback>
                <p:oleObj name="Equation" r:id="rId7" imgW="87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48752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662238" y="39624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1041120" imgH="838080" progId="Equation.DSMT4">
                  <p:embed/>
                </p:oleObj>
              </mc:Choice>
              <mc:Fallback>
                <p:oleObj name="Equation" r:id="rId9" imgW="10411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2238" y="39624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782704" y="3935104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2704" y="3935104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3276600" y="4038600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276600" y="4533900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33400" y="1774208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3" imgW="1231560" imgH="838080" progId="Equation.DSMT4">
                  <p:embed/>
                </p:oleObj>
              </mc:Choice>
              <mc:Fallback>
                <p:oleObj name="Equation" r:id="rId3" imgW="12315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74208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11792" y="3214048"/>
          <a:ext cx="1282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5" imgW="1282680" imgH="304560" progId="Equation.DSMT4">
                  <p:embed/>
                </p:oleObj>
              </mc:Choice>
              <mc:Fallback>
                <p:oleObj name="Equation" r:id="rId5" imgW="128268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792" y="3214048"/>
                        <a:ext cx="1282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842448" y="2950192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7" imgW="876240" imgH="838080" progId="Equation.DSMT4">
                  <p:embed/>
                </p:oleObj>
              </mc:Choice>
              <mc:Fallback>
                <p:oleObj name="Equation" r:id="rId7" imgW="87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448" y="2950192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800350" y="2944813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9" imgW="1206360" imgH="838080" progId="Equation.DSMT4">
                  <p:embed/>
                </p:oleObj>
              </mc:Choice>
              <mc:Fallback>
                <p:oleObj name="Equation" r:id="rId9" imgW="12063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2944813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4120488" y="294450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11" imgW="698400" imgH="838080" progId="Equation.DSMT4">
                  <p:embed/>
                </p:oleObj>
              </mc:Choice>
              <mc:Fallback>
                <p:oleObj name="Equation" r:id="rId11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0488" y="294450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833960" y="2944504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13" imgW="888840" imgH="838080" progId="Equation.DSMT4">
                  <p:embed/>
                </p:oleObj>
              </mc:Choice>
              <mc:Fallback>
                <p:oleObj name="Equation" r:id="rId13" imgW="8888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60" y="2944504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5078104" y="176056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15" imgW="901440" imgH="838080" progId="Equation.DSMT4">
                  <p:embed/>
                </p:oleObj>
              </mc:Choice>
              <mc:Fallback>
                <p:oleObj name="Equation" r:id="rId15" imgW="9014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104" y="176056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608696" y="1779896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17" imgW="1434960" imgH="838080" progId="Equation.DSMT4">
                  <p:embed/>
                </p:oleObj>
              </mc:Choice>
              <mc:Fallback>
                <p:oleObj name="Equation" r:id="rId17" imgW="1434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696" y="1779896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2702256" y="1365912"/>
          <a:ext cx="8763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19" imgW="876240" imgH="1231560" progId="Equation.DSMT4">
                  <p:embed/>
                </p:oleObj>
              </mc:Choice>
              <mc:Fallback>
                <p:oleObj name="Equation" r:id="rId19" imgW="876240" imgH="1231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256" y="1365912"/>
                        <a:ext cx="8763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1787856" y="1365912"/>
          <a:ext cx="8763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21" imgW="876240" imgH="1231560" progId="Equation.DSMT4">
                  <p:embed/>
                </p:oleObj>
              </mc:Choice>
              <mc:Fallback>
                <p:oleObj name="Equation" r:id="rId21" imgW="876240" imgH="1231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856" y="1365912"/>
                        <a:ext cx="8763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3581400" y="2971800"/>
            <a:ext cx="457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581400" y="3467100"/>
            <a:ext cx="457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Be able to change fractions and mixed numbers to percents.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Be able to change percents to mixed numbers and fractions.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Percents to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946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 Common Misunderstanding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The fractions                    are often confused with the 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percents                           The differences can be clarified 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by using decimals.</a:t>
            </a:r>
          </a:p>
        </p:txBody>
      </p:sp>
      <p:graphicFrame>
        <p:nvGraphicFramePr>
          <p:cNvPr id="216066" name="Object 2"/>
          <p:cNvGraphicFramePr>
            <a:graphicFrameLocks noChangeAspect="1"/>
          </p:cNvGraphicFramePr>
          <p:nvPr/>
        </p:nvGraphicFramePr>
        <p:xfrm>
          <a:off x="2578100" y="1823112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3" imgW="1295400" imgH="838200" progId="Equation.DSMT4">
                  <p:embed/>
                </p:oleObj>
              </mc:Choice>
              <mc:Fallback>
                <p:oleObj name="Equation" r:id="rId3" imgW="12954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1823112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67" name="Object 3"/>
          <p:cNvGraphicFramePr>
            <a:graphicFrameLocks noChangeAspect="1"/>
          </p:cNvGraphicFramePr>
          <p:nvPr/>
        </p:nvGraphicFramePr>
        <p:xfrm>
          <a:off x="1905000" y="2699412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5" imgW="1905000" imgH="838200" progId="Equation.DSMT4">
                  <p:embed/>
                </p:oleObj>
              </mc:Choice>
              <mc:Fallback>
                <p:oleObj name="Equation" r:id="rId5" imgW="19050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699412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Percents to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 Common Misunderstanding  (cont.)</a:t>
            </a:r>
          </a:p>
          <a:p>
            <a:pPr algn="ctr">
              <a:lnSpc>
                <a:spcPct val="150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230380" y="1703696"/>
          <a:ext cx="640080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6400800" imgH="4191000" progId="Equation.DSMT4">
                  <p:embed/>
                </p:oleObj>
              </mc:Choice>
              <mc:Fallback>
                <p:oleObj name="Equation" r:id="rId3" imgW="6400800" imgH="4191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80" y="1703696"/>
                        <a:ext cx="6400800" cy="419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Percents to Fractions and Mixed Numbers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 Common Misunderstanding (cont.)</a:t>
            </a:r>
          </a:p>
          <a:p>
            <a:r>
              <a:rPr lang="en-US" dirty="0">
                <a:solidFill>
                  <a:srgbClr val="000000"/>
                </a:solidFill>
              </a:rPr>
              <a:t>Thus </a:t>
            </a:r>
          </a:p>
          <a:p>
            <a:pPr>
              <a:lnSpc>
                <a:spcPct val="150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Similarly, 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18115" name="Object 3"/>
          <p:cNvGraphicFramePr>
            <a:graphicFrameLocks noChangeAspect="1"/>
          </p:cNvGraphicFramePr>
          <p:nvPr/>
        </p:nvGraphicFramePr>
        <p:xfrm>
          <a:off x="1422400" y="2348552"/>
          <a:ext cx="5511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3" imgW="5511800" imgH="1282700" progId="Equation.DSMT4">
                  <p:embed/>
                </p:oleObj>
              </mc:Choice>
              <mc:Fallback>
                <p:oleObj name="Equation" r:id="rId3" imgW="5511800" imgH="12827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2348552"/>
                        <a:ext cx="5511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16" name="Object 4"/>
          <p:cNvGraphicFramePr>
            <a:graphicFrameLocks noChangeAspect="1"/>
          </p:cNvGraphicFramePr>
          <p:nvPr/>
        </p:nvGraphicFramePr>
        <p:xfrm>
          <a:off x="1384300" y="4405952"/>
          <a:ext cx="5321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5" imgW="5321300" imgH="1282700" progId="Equation.DSMT4">
                  <p:embed/>
                </p:oleObj>
              </mc:Choice>
              <mc:Fallback>
                <p:oleObj name="Equation" r:id="rId5" imgW="5321300" imgH="1282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4405952"/>
                        <a:ext cx="5321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Percents to Fractions and Mixed Numbers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 Common Misunderstanding (cont.)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You can think of       as being one-fourth of a dollar (a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quarter) and          as being one-fourth of a penny. 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can be thought of as one-half of a dollar and          as </a:t>
            </a:r>
          </a:p>
          <a:p>
            <a:r>
              <a:rPr lang="en-US" dirty="0">
                <a:solidFill>
                  <a:srgbClr val="000000"/>
                </a:solidFill>
              </a:rPr>
              <a:t>one-half of a penny. 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84500" y="1793544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3" imgW="279400" imgH="838200" progId="Equation.DSMT4">
                  <p:embed/>
                </p:oleObj>
              </mc:Choice>
              <mc:Fallback>
                <p:oleObj name="Equation" r:id="rId3" imgW="279400" imgH="838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1793544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9141" name="Object 5"/>
          <p:cNvGraphicFramePr>
            <a:graphicFrameLocks noChangeAspect="1"/>
          </p:cNvGraphicFramePr>
          <p:nvPr/>
        </p:nvGraphicFramePr>
        <p:xfrm>
          <a:off x="2514600" y="2517444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5" imgW="558800" imgH="838200" progId="Equation.DSMT4">
                  <p:embed/>
                </p:oleObj>
              </mc:Choice>
              <mc:Fallback>
                <p:oleObj name="Equation" r:id="rId5" imgW="558800" imgH="8382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517444"/>
                        <a:ext cx="558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9142" name="Object 6"/>
          <p:cNvGraphicFramePr>
            <a:graphicFrameLocks noChangeAspect="1"/>
          </p:cNvGraphicFramePr>
          <p:nvPr/>
        </p:nvGraphicFramePr>
        <p:xfrm>
          <a:off x="7848600" y="2560476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7" imgW="253890" imgH="837836" progId="Equation.DSMT4">
                  <p:embed/>
                </p:oleObj>
              </mc:Choice>
              <mc:Fallback>
                <p:oleObj name="Equation" r:id="rId7" imgW="253890" imgH="837836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2560476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9143" name="Object 7"/>
          <p:cNvGraphicFramePr>
            <a:graphicFrameLocks noChangeAspect="1"/>
          </p:cNvGraphicFramePr>
          <p:nvPr/>
        </p:nvGraphicFramePr>
        <p:xfrm>
          <a:off x="7086600" y="3266744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9" imgW="533169" imgH="837836" progId="Equation.DSMT4">
                  <p:embed/>
                </p:oleObj>
              </mc:Choice>
              <mc:Fallback>
                <p:oleObj name="Equation" r:id="rId9" imgW="533169" imgH="83783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266744"/>
                        <a:ext cx="53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Percents to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Common Percent - Decimal - Fraction Equivalents</a:t>
            </a:r>
          </a:p>
          <a:p>
            <a:pPr algn="ctr">
              <a:lnSpc>
                <a:spcPct val="150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20162" name="Object 2"/>
          <p:cNvGraphicFramePr>
            <a:graphicFrameLocks noChangeAspect="1"/>
          </p:cNvGraphicFramePr>
          <p:nvPr/>
        </p:nvGraphicFramePr>
        <p:xfrm>
          <a:off x="712788" y="1842448"/>
          <a:ext cx="7734300" cy="389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7734300" imgH="3898900" progId="Equation.DSMT4">
                  <p:embed/>
                </p:oleObj>
              </mc:Choice>
              <mc:Fallback>
                <p:oleObj name="Equation" r:id="rId3" imgW="7734300" imgH="3898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8" y="1842448"/>
                        <a:ext cx="7734300" cy="389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tabLst>
                <a:tab pos="457200" algn="l"/>
                <a:tab pos="4114800" algn="l"/>
                <a:tab pos="4572000" algn="l"/>
              </a:tabLst>
            </a:pPr>
            <a:r>
              <a:rPr lang="en-US" dirty="0">
                <a:solidFill>
                  <a:srgbClr val="000000"/>
                </a:solidFill>
              </a:rPr>
              <a:t>Convert each fraction to a percent. Round to the third place if necessary. </a:t>
            </a:r>
          </a:p>
          <a:p>
            <a:pPr>
              <a:tabLst>
                <a:tab pos="457200" algn="l"/>
                <a:tab pos="4114800" algn="l"/>
                <a:tab pos="45720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57200" algn="l"/>
                <a:tab pos="4114800" algn="l"/>
                <a:tab pos="45720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57200" algn="l"/>
                <a:tab pos="4114800" algn="l"/>
                <a:tab pos="45720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57200" algn="l"/>
                <a:tab pos="4114800" algn="l"/>
                <a:tab pos="45720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57200" algn="l"/>
                <a:tab pos="4114800" algn="l"/>
                <a:tab pos="4572000" algn="l"/>
              </a:tabLst>
            </a:pPr>
            <a:r>
              <a:rPr lang="en-US" dirty="0">
                <a:solidFill>
                  <a:srgbClr val="000000"/>
                </a:solidFill>
              </a:rPr>
              <a:t>Convert each percent to a fraction or mixed number reduced to lowest terms. </a:t>
            </a:r>
          </a:p>
          <a:p>
            <a:pPr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>
                <a:solidFill>
                  <a:srgbClr val="000000"/>
                </a:solidFill>
              </a:rPr>
              <a:t>5.	</a:t>
            </a:r>
            <a:r>
              <a:rPr lang="en-US" dirty="0">
                <a:solidFill>
                  <a:srgbClr val="000000"/>
                </a:solidFill>
              </a:rPr>
              <a:t>43%	</a:t>
            </a:r>
            <a:r>
              <a:rPr lang="en-US" b="1" dirty="0">
                <a:solidFill>
                  <a:srgbClr val="000000"/>
                </a:solidFill>
              </a:rPr>
              <a:t>6.	</a:t>
            </a:r>
            <a:r>
              <a:rPr lang="en-US" dirty="0">
                <a:solidFill>
                  <a:srgbClr val="000000"/>
                </a:solidFill>
              </a:rPr>
              <a:t>292% </a:t>
            </a:r>
          </a:p>
        </p:txBody>
      </p:sp>
      <p:graphicFrame>
        <p:nvGraphicFramePr>
          <p:cNvPr id="221186" name="Object 2"/>
          <p:cNvGraphicFramePr>
            <a:graphicFrameLocks noChangeAspect="1"/>
          </p:cNvGraphicFramePr>
          <p:nvPr/>
        </p:nvGraphicFramePr>
        <p:xfrm>
          <a:off x="528638" y="2272352"/>
          <a:ext cx="50292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5029200" imgH="1790700" progId="Equation.DSMT4">
                  <p:embed/>
                </p:oleObj>
              </mc:Choice>
              <mc:Fallback>
                <p:oleObj name="Equation" r:id="rId3" imgW="5029200" imgH="1790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272352"/>
                        <a:ext cx="50292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24%</a:t>
            </a:r>
            <a:r>
              <a:rPr lang="en-US" dirty="0"/>
              <a:t>	</a:t>
            </a: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87.5% </a:t>
            </a:r>
          </a:p>
          <a:p>
            <a:pPr>
              <a:lnSpc>
                <a:spcPct val="150000"/>
              </a:lnSpc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5.6%</a:t>
            </a:r>
            <a:r>
              <a:rPr lang="en-US" dirty="0"/>
              <a:t>	</a:t>
            </a: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71.4% </a:t>
            </a:r>
          </a:p>
        </p:txBody>
      </p:sp>
      <p:graphicFrame>
        <p:nvGraphicFramePr>
          <p:cNvPr id="222210" name="Object 2"/>
          <p:cNvGraphicFramePr>
            <a:graphicFrameLocks noChangeAspect="1"/>
          </p:cNvGraphicFramePr>
          <p:nvPr/>
        </p:nvGraphicFramePr>
        <p:xfrm>
          <a:off x="541338" y="2536208"/>
          <a:ext cx="612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3" imgW="6121400" imgH="838200" progId="Equation.DSMT4">
                  <p:embed/>
                </p:oleObj>
              </mc:Choice>
              <mc:Fallback>
                <p:oleObj name="Equation" r:id="rId3" imgW="61214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2536208"/>
                        <a:ext cx="612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Fractions and Mixed Numbers to Percents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1257300" algn="l"/>
              </a:tabLst>
            </a:pPr>
            <a:r>
              <a:rPr lang="en-US" b="1" dirty="0">
                <a:solidFill>
                  <a:srgbClr val="000000"/>
                </a:solidFill>
              </a:rPr>
              <a:t>To Change a Fraction to a Percent </a:t>
            </a:r>
          </a:p>
          <a:p>
            <a:pPr>
              <a:tabLst>
                <a:tab pos="1257300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1:	</a:t>
            </a:r>
            <a:r>
              <a:rPr lang="en-US" dirty="0">
                <a:solidFill>
                  <a:srgbClr val="000000"/>
                </a:solidFill>
              </a:rPr>
              <a:t>Change the fraction to a decimal.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1257300" algn="l"/>
              </a:tabLst>
            </a:pPr>
            <a:r>
              <a:rPr lang="en-US" dirty="0">
                <a:solidFill>
                  <a:srgbClr val="000000"/>
                </a:solidFill>
              </a:rPr>
              <a:t>	(Divide the numerator by the denominator.) </a:t>
            </a:r>
          </a:p>
          <a:p>
            <a:pPr>
              <a:tabLst>
                <a:tab pos="1257300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2:	</a:t>
            </a:r>
            <a:r>
              <a:rPr lang="en-US" dirty="0">
                <a:solidFill>
                  <a:srgbClr val="000000"/>
                </a:solidFill>
              </a:rPr>
              <a:t>Change the decimal to a percent.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  <a:tab pos="4114800" algn="l"/>
                <a:tab pos="4572000" algn="l"/>
              </a:tabLst>
            </a:pPr>
            <a:r>
              <a:rPr lang="en-US" dirty="0"/>
              <a:t>Change      to a percent. </a:t>
            </a:r>
          </a:p>
          <a:p>
            <a:pPr>
              <a:lnSpc>
                <a:spcPct val="150000"/>
              </a:lnSpc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57200" algn="l"/>
                <a:tab pos="3657600" algn="l"/>
                <a:tab pos="4114800" algn="l"/>
              </a:tabLst>
            </a:pPr>
            <a:r>
              <a:rPr lang="en-US" b="1" dirty="0"/>
              <a:t>a.	</a:t>
            </a:r>
            <a:r>
              <a:rPr lang="en-US" dirty="0"/>
              <a:t>Divide:</a:t>
            </a:r>
            <a:r>
              <a:rPr lang="en-US" b="1" dirty="0"/>
              <a:t> 	</a:t>
            </a:r>
            <a:endParaRPr lang="en-US" dirty="0"/>
          </a:p>
        </p:txBody>
      </p:sp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2182504" y="2231408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1180800" imgH="901440" progId="Equation.DSMT4">
                  <p:embed/>
                </p:oleObj>
              </mc:Choice>
              <mc:Fallback>
                <p:oleObj name="Equation" r:id="rId3" imgW="118080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504" y="2231408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graphicFrame>
        <p:nvGraphicFramePr>
          <p:cNvPr id="203778" name="Object 2"/>
          <p:cNvGraphicFramePr>
            <a:graphicFrameLocks noChangeAspect="1"/>
          </p:cNvGraphicFramePr>
          <p:nvPr/>
        </p:nvGraphicFramePr>
        <p:xfrm>
          <a:off x="1739900" y="1115704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1115704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151496" y="5679744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7" imgW="215640" imgH="291960" progId="Equation.DSMT4">
                  <p:embed/>
                </p:oleObj>
              </mc:Choice>
              <mc:Fallback>
                <p:oleObj name="Equation" r:id="rId7" imgW="215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1496" y="5679744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971800" y="5105400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9" imgW="393480" imgH="406080" progId="Equation.DSMT4">
                  <p:embed/>
                </p:oleObj>
              </mc:Choice>
              <mc:Fallback>
                <p:oleObj name="Equation" r:id="rId9" imgW="3934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105400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71800" y="4675496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1" imgW="393480" imgH="291960" progId="Equation.DSMT4">
                  <p:embed/>
                </p:oleObj>
              </mc:Choice>
              <mc:Fallback>
                <p:oleObj name="Equation" r:id="rId11" imgW="393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675496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819400" y="4114800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3" imgW="368280" imgH="406080" progId="Equation.DSMT4">
                  <p:embed/>
                </p:oleObj>
              </mc:Choice>
              <mc:Fallback>
                <p:oleObj name="Equation" r:id="rId13" imgW="3682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114800"/>
                        <a:ext cx="368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805752" y="3692856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5" imgW="380880" imgH="291960" progId="Equation.DSMT4">
                  <p:embed/>
                </p:oleObj>
              </mc:Choice>
              <mc:Fallback>
                <p:oleObj name="Equation" r:id="rId15" imgW="380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752" y="3692856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14600" y="3124200"/>
          <a:ext cx="495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17" imgW="495000" imgH="406080" progId="Equation.DSMT4">
                  <p:embed/>
                </p:oleObj>
              </mc:Choice>
              <mc:Fallback>
                <p:oleObj name="Equation" r:id="rId17" imgW="49500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24200"/>
                        <a:ext cx="495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497138" y="2286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19" imgW="482400" imgH="291960" progId="Equation.DSMT4">
                  <p:embed/>
                </p:oleObj>
              </mc:Choice>
              <mc:Fallback>
                <p:oleObj name="Equation" r:id="rId19" imgW="4824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7138" y="2286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4953000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21" imgW="266400" imgH="838080" progId="Equation.DSMT4">
                  <p:embed/>
                </p:oleObj>
              </mc:Choice>
              <mc:Fallback>
                <p:oleObj name="Equation" r:id="rId21" imgW="266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236192" y="3407392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23" imgW="1091880" imgH="291960" progId="Equation.DSMT4">
                  <p:embed/>
                </p:oleObj>
              </mc:Choice>
              <mc:Fallback>
                <p:oleObj name="Equation" r:id="rId23" imgW="1091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192" y="3407392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6373504" y="3393744"/>
          <a:ext cx="1181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25" imgW="1180800" imgH="304560" progId="Equation.DSMT4">
                  <p:embed/>
                </p:oleObj>
              </mc:Choice>
              <mc:Fallback>
                <p:oleObj name="Equation" r:id="rId25" imgW="1180800" imgH="304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3504" y="3393744"/>
                        <a:ext cx="1181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2984500" y="227965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27" imgW="190440" imgH="279360" progId="Equation.DSMT4">
                  <p:embed/>
                </p:oleObj>
              </mc:Choice>
              <mc:Fallback>
                <p:oleObj name="Equation" r:id="rId27" imgW="1904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227965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3175000" y="2286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29" imgW="203040" imgH="291960" progId="Equation.DSMT4">
                  <p:embed/>
                </p:oleObj>
              </mc:Choice>
              <mc:Fallback>
                <p:oleObj name="Equation" r:id="rId29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286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340088" y="2524780"/>
            <a:ext cx="46580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  <a:tab pos="3657600" algn="l"/>
                <a:tab pos="4114800" algn="l"/>
              </a:tabLst>
            </a:pPr>
            <a:r>
              <a:rPr lang="en-US" sz="2800" b="1" dirty="0"/>
              <a:t>b.	</a:t>
            </a:r>
            <a:r>
              <a:rPr lang="en-US" sz="2800" dirty="0"/>
              <a:t>Change </a:t>
            </a:r>
            <a:r>
              <a:rPr lang="en-US" sz="2800" dirty="0">
                <a:solidFill>
                  <a:srgbClr val="FF00FF"/>
                </a:solidFill>
              </a:rPr>
              <a:t>0.625</a:t>
            </a:r>
            <a:r>
              <a:rPr lang="en-US" sz="2800" dirty="0"/>
              <a:t> to a percent: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Change        to a percent. </a:t>
            </a:r>
          </a:p>
          <a:p>
            <a:pPr>
              <a:lnSpc>
                <a:spcPct val="200000"/>
              </a:lnSpc>
              <a:tabLst>
                <a:tab pos="457200" algn="l"/>
              </a:tabLst>
            </a:pPr>
            <a:r>
              <a:rPr lang="en-US" b="1" dirty="0"/>
              <a:t>Solution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Divide:</a:t>
            </a:r>
            <a:r>
              <a:rPr lang="en-US" b="1" dirty="0"/>
              <a:t> </a:t>
            </a:r>
          </a:p>
          <a:p>
            <a:pPr>
              <a:tabLst>
                <a:tab pos="457200" algn="l"/>
              </a:tabLst>
            </a:pPr>
            <a:endParaRPr lang="en-US" b="1" dirty="0"/>
          </a:p>
          <a:p>
            <a:pPr>
              <a:tabLst>
                <a:tab pos="457200" algn="l"/>
              </a:tabLst>
            </a:pPr>
            <a:endParaRPr lang="en-US" b="1" dirty="0"/>
          </a:p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Change </a:t>
            </a:r>
            <a:r>
              <a:rPr lang="en-US" dirty="0">
                <a:solidFill>
                  <a:srgbClr val="FF00FF"/>
                </a:solidFill>
              </a:rPr>
              <a:t>0.9</a:t>
            </a:r>
            <a:r>
              <a:rPr lang="en-US" dirty="0"/>
              <a:t> to a percent: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133600" y="2571464"/>
          <a:ext cx="1168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" imgW="1168200" imgH="901440" progId="Equation.DSMT4">
                  <p:embed/>
                </p:oleObj>
              </mc:Choice>
              <mc:Fallback>
                <p:oleObj name="Equation" r:id="rId3" imgW="116820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71464"/>
                        <a:ext cx="1168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graphicFrame>
        <p:nvGraphicFramePr>
          <p:cNvPr id="204802" name="Object 2"/>
          <p:cNvGraphicFramePr>
            <a:graphicFrameLocks noChangeAspect="1"/>
          </p:cNvGraphicFramePr>
          <p:nvPr/>
        </p:nvGraphicFramePr>
        <p:xfrm>
          <a:off x="1714500" y="1110016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1110016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061648" y="410684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7" imgW="215640" imgH="291960" progId="Equation.DSMT4">
                  <p:embed/>
                </p:oleObj>
              </mc:Choice>
              <mc:Fallback>
                <p:oleObj name="Equation" r:id="rId7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648" y="410684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618096" y="3505200"/>
          <a:ext cx="647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9" imgW="647640" imgH="406080" progId="Equation.DSMT4">
                  <p:embed/>
                </p:oleObj>
              </mc:Choice>
              <mc:Fallback>
                <p:oleObj name="Equation" r:id="rId9" imgW="64764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8096" y="3505200"/>
                        <a:ext cx="647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792104" y="260444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1" imgW="482400" imgH="291960" progId="Equation.DSMT4">
                  <p:embed/>
                </p:oleObj>
              </mc:Choice>
              <mc:Fallback>
                <p:oleObj name="Equation" r:id="rId11" imgW="482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104" y="2604448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648200" y="4343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3" imgW="431640" imgH="838080" progId="Equation.DSMT4">
                  <p:embed/>
                </p:oleObj>
              </mc:Choice>
              <mc:Fallback>
                <p:oleObj name="Equation" r:id="rId13" imgW="4316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343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119048" y="4612944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5" imgW="749160" imgH="291960" progId="Equation.DSMT4">
                  <p:embed/>
                </p:oleObj>
              </mc:Choice>
              <mc:Fallback>
                <p:oleObj name="Equation" r:id="rId15" imgW="7491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048" y="4612944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5894696" y="4612944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7" imgW="914400" imgH="304560" progId="Equation.DSMT4">
                  <p:embed/>
                </p:oleObj>
              </mc:Choice>
              <mc:Fallback>
                <p:oleObj name="Equation" r:id="rId17" imgW="91440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4696" y="4612944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2819400" y="2514600"/>
          <a:ext cx="1016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3" imgW="1015920" imgH="901440" progId="Equation.DSMT4">
                  <p:embed/>
                </p:oleObj>
              </mc:Choice>
              <mc:Fallback>
                <p:oleObj name="Equation" r:id="rId3" imgW="1015920" imgH="901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14600"/>
                        <a:ext cx="1016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 to a percent.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205826" name="Object 2"/>
          <p:cNvGraphicFramePr>
            <a:graphicFrameLocks noChangeAspect="1"/>
          </p:cNvGraphicFramePr>
          <p:nvPr/>
        </p:nvGraphicFramePr>
        <p:xfrm>
          <a:off x="1689100" y="11430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5" imgW="469900" imgH="838200" progId="Equation.DSMT4">
                  <p:embed/>
                </p:oleObj>
              </mc:Choice>
              <mc:Fallback>
                <p:oleObj name="Equation" r:id="rId5" imgW="469900" imgH="838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14300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3400" y="26670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7" imgW="952200" imgH="838080" progId="Equation.DSMT4">
                  <p:embed/>
                </p:oleObj>
              </mc:Choice>
              <mc:Fallback>
                <p:oleObj name="Equation" r:id="rId7" imgW="952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524000" y="26670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9" imgW="545760" imgH="838080" progId="Equation.DSMT4">
                  <p:embed/>
                </p:oleObj>
              </mc:Choice>
              <mc:Fallback>
                <p:oleObj name="Equation" r:id="rId9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6670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622344" y="5603544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11" imgW="215640" imgH="291960" progId="Equation.DSMT4">
                  <p:embed/>
                </p:oleObj>
              </mc:Choice>
              <mc:Fallback>
                <p:oleObj name="Equation" r:id="rId11" imgW="215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344" y="5603544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456296" y="5105400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13" imgW="380880" imgH="406080" progId="Equation.DSMT4">
                  <p:embed/>
                </p:oleObj>
              </mc:Choice>
              <mc:Fallback>
                <p:oleObj name="Equation" r:id="rId13" imgW="38088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296" y="5105400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456296" y="4738048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15" imgW="380880" imgH="291960" progId="Equation.DSMT4">
                  <p:embed/>
                </p:oleObj>
              </mc:Choice>
              <mc:Fallback>
                <p:oleObj name="Equation" r:id="rId15" imgW="3808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296" y="4738048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178792" y="4267200"/>
          <a:ext cx="469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17" imgW="469800" imgH="406080" progId="Equation.DSMT4">
                  <p:embed/>
                </p:oleObj>
              </mc:Choice>
              <mc:Fallback>
                <p:oleObj name="Equation" r:id="rId17" imgW="469800" imgH="406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792" y="4267200"/>
                        <a:ext cx="469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186752" y="38862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19" imgW="469800" imgH="291960" progId="Equation.DSMT4">
                  <p:embed/>
                </p:oleObj>
              </mc:Choice>
              <mc:Fallback>
                <p:oleObj name="Equation" r:id="rId19" imgW="4698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752" y="38862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3124200" y="3415352"/>
          <a:ext cx="203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21" imgW="203040" imgH="406080" progId="Equation.DSMT4">
                  <p:embed/>
                </p:oleObj>
              </mc:Choice>
              <mc:Fallback>
                <p:oleObj name="Equation" r:id="rId21" imgW="203040" imgH="406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15352"/>
                        <a:ext cx="203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3149600" y="25622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23" imgW="190440" imgH="279360" progId="Equation.DSMT4">
                  <p:embed/>
                </p:oleObj>
              </mc:Choice>
              <mc:Fallback>
                <p:oleObj name="Equation" r:id="rId23" imgW="1904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5622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4800600" y="26670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25" imgW="952200" imgH="838080" progId="Equation.DSMT4">
                  <p:embed/>
                </p:oleObj>
              </mc:Choice>
              <mc:Fallback>
                <p:oleObj name="Equation" r:id="rId25" imgW="9522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6670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5791200" y="26670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27" imgW="545760" imgH="838080" progId="Equation.DSMT4">
                  <p:embed/>
                </p:oleObj>
              </mc:Choice>
              <mc:Fallback>
                <p:oleObj name="Equation" r:id="rId27" imgW="5457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6670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6365544" y="2958152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29" imgW="914400" imgH="291960" progId="Equation.DSMT4">
                  <p:embed/>
                </p:oleObj>
              </mc:Choice>
              <mc:Fallback>
                <p:oleObj name="Equation" r:id="rId29" imgW="91440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544" y="2958152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7315200" y="2944504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31" imgW="1079280" imgH="304560" progId="Equation.DSMT4">
                  <p:embed/>
                </p:oleObj>
              </mc:Choice>
              <mc:Fallback>
                <p:oleObj name="Equation" r:id="rId31" imgW="107928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944504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3352800" y="2559050"/>
          <a:ext cx="27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33" imgW="279360" imgH="279360" progId="Equation.DSMT4">
                  <p:embed/>
                </p:oleObj>
              </mc:Choice>
              <mc:Fallback>
                <p:oleObj name="Equation" r:id="rId33" imgW="27936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59050"/>
                        <a:ext cx="27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/>
        </p:nvGraphicFramePr>
        <p:xfrm>
          <a:off x="3619500" y="2565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35" imgW="203040" imgH="291960" progId="Equation.DSMT4">
                  <p:embed/>
                </p:oleObj>
              </mc:Choice>
              <mc:Fallback>
                <p:oleObj name="Equation" r:id="rId35" imgW="20304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2565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Fractions and Mixed Numbers to Percents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b="1" dirty="0">
                <a:solidFill>
                  <a:srgbClr val="000000"/>
                </a:solidFill>
              </a:rPr>
              <a:t>Agreement for Rounding Decimal Quotients </a:t>
            </a:r>
          </a:p>
          <a:p>
            <a:pPr marL="457200" indent="-457200"/>
            <a:r>
              <a:rPr lang="en-US" dirty="0">
                <a:solidFill>
                  <a:srgbClr val="000000"/>
                </a:solidFill>
              </a:rPr>
              <a:t>In this text,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Decimal quotients that are exact with four decimal places (or less) will be written with four decimal places (or less).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Decimal quotients that are not exact will be divided to the fourth place, and the quotient will be rounded to the third place (thousandths).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Changing Fractions and Mixed Numbers to Percents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Using a Calculator </a:t>
            </a:r>
          </a:p>
          <a:p>
            <a:r>
              <a:rPr lang="en-US" dirty="0">
                <a:solidFill>
                  <a:srgbClr val="000000"/>
                </a:solidFill>
              </a:rPr>
              <a:t>Most calculators will give answers accurate to 8 or 9 decimal places. So, if you use a calculator to perform the long division when changing a fraction to a decimal, be sure to follow the agreement in statement two in the preceding box.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Change       to a percent. </a:t>
            </a:r>
          </a:p>
          <a:p>
            <a:pPr>
              <a:lnSpc>
                <a:spcPct val="200000"/>
              </a:lnSpc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Using a calculator,  </a:t>
            </a:r>
          </a:p>
          <a:p>
            <a:pPr>
              <a:spcBef>
                <a:spcPts val="2400"/>
              </a:spcBef>
              <a:tabLst>
                <a:tab pos="457200" algn="l"/>
              </a:tabLst>
            </a:pPr>
            <a:r>
              <a:rPr lang="en-US" dirty="0"/>
              <a:t>Rounding the decimal quotient to the third decimal place: </a:t>
            </a:r>
          </a:p>
        </p:txBody>
      </p:sp>
      <p:graphicFrame>
        <p:nvGraphicFramePr>
          <p:cNvPr id="206850" name="Object 2"/>
          <p:cNvGraphicFramePr>
            <a:graphicFrameLocks noChangeAspect="1"/>
          </p:cNvGraphicFramePr>
          <p:nvPr/>
        </p:nvGraphicFramePr>
        <p:xfrm>
          <a:off x="175260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706504" y="196755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253800" imgH="838080" progId="Equation.DSMT4">
                  <p:embed/>
                </p:oleObj>
              </mc:Choice>
              <mc:Fallback>
                <p:oleObj name="Equation" r:id="rId5" imgW="253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504" y="1967552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989696" y="2250744"/>
          <a:ext cx="187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7" imgW="1879560" imgH="291960" progId="Equation.DSMT4">
                  <p:embed/>
                </p:oleObj>
              </mc:Choice>
              <mc:Fallback>
                <p:oleObj name="Equation" r:id="rId7" imgW="1879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696" y="2250744"/>
                        <a:ext cx="187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219200" y="41148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9" imgW="253800" imgH="838080" progId="Equation.DSMT4">
                  <p:embed/>
                </p:oleObj>
              </mc:Choice>
              <mc:Fallback>
                <p:oleObj name="Equation" r:id="rId9" imgW="253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148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496704" y="4405952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1" imgW="1091880" imgH="291960" progId="Equation.DSMT4">
                  <p:embed/>
                </p:oleObj>
              </mc:Choice>
              <mc:Fallback>
                <p:oleObj name="Equation" r:id="rId11" imgW="10918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6704" y="4405952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626056" y="4392304"/>
          <a:ext cx="1181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3" imgW="1180800" imgH="304560" progId="Equation.DSMT4">
                  <p:embed/>
                </p:oleObj>
              </mc:Choice>
              <mc:Fallback>
                <p:oleObj name="Equation" r:id="rId13" imgW="118080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056" y="4392304"/>
                        <a:ext cx="1181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060208" y="4446896"/>
          <a:ext cx="3860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15" imgW="3860640" imgH="241200" progId="Equation.DSMT4">
                  <p:embed/>
                </p:oleObj>
              </mc:Choice>
              <mc:Fallback>
                <p:oleObj name="Equation" r:id="rId15" imgW="386064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0208" y="4446896"/>
                        <a:ext cx="3860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482</Words>
  <Application>Microsoft Office PowerPoint</Application>
  <PresentationFormat>On-screen Show (4:3)</PresentationFormat>
  <Paragraphs>119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Courier New</vt:lpstr>
      <vt:lpstr>Office Theme</vt:lpstr>
      <vt:lpstr>Equation</vt:lpstr>
      <vt:lpstr>Section 7.2</vt:lpstr>
      <vt:lpstr>Objectives</vt:lpstr>
      <vt:lpstr>Changing Fractions and Mixed Numbers to Percents </vt:lpstr>
      <vt:lpstr>Example 1</vt:lpstr>
      <vt:lpstr>Example 2</vt:lpstr>
      <vt:lpstr>Example 3</vt:lpstr>
      <vt:lpstr>Changing Fractions and Mixed Numbers to Percents </vt:lpstr>
      <vt:lpstr>Changing Fractions and Mixed Numbers to Percents </vt:lpstr>
      <vt:lpstr>Example 4</vt:lpstr>
      <vt:lpstr>Example 4 (cont.)</vt:lpstr>
      <vt:lpstr>Changing Fractions and Mixed Numbers to Percents </vt:lpstr>
      <vt:lpstr>Example 5</vt:lpstr>
      <vt:lpstr>Example 5 (cont.)</vt:lpstr>
      <vt:lpstr>Changing Fractions and Mixed Numbers to Percents </vt:lpstr>
      <vt:lpstr>Example 6</vt:lpstr>
      <vt:lpstr>Example 6 (cont.)</vt:lpstr>
      <vt:lpstr>Changing Percents to Fractions and Mixed Numbers</vt:lpstr>
      <vt:lpstr>Example 7</vt:lpstr>
      <vt:lpstr>Example 7 (cont.)</vt:lpstr>
      <vt:lpstr>Changing Percents to Fractions and Mixed Numbers</vt:lpstr>
      <vt:lpstr>Changing Percents to Fractions and Mixed Numbers</vt:lpstr>
      <vt:lpstr>Changing Percents to Fractions and Mixed Numbers</vt:lpstr>
      <vt:lpstr>Changing Percents to Fractions and Mixed Numbers</vt:lpstr>
      <vt:lpstr>Changing Percents to Fractions and Mixed Numbers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50</cp:revision>
  <dcterms:created xsi:type="dcterms:W3CDTF">2013-04-26T14:43:13Z</dcterms:created>
  <dcterms:modified xsi:type="dcterms:W3CDTF">2016-10-03T15:47:10Z</dcterms:modified>
</cp:coreProperties>
</file>