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7586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B76CDC-8A7E-4F44-8A6A-7E4A2E7DD1DE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4D8245-E729-40A0-95C3-CBFE139D28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193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2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6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0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8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</a:pPr>
            <a:r>
              <a:rPr lang="en-US" b="1" i="1" dirty="0">
                <a:solidFill>
                  <a:srgbClr val="1F497D"/>
                </a:solidFill>
              </a:rPr>
              <a:t>  Solving Percent Problems </a:t>
            </a:r>
          </a:p>
          <a:p>
            <a:pPr>
              <a:spcBef>
                <a:spcPts val="1200"/>
              </a:spcBef>
              <a:buNone/>
            </a:pPr>
            <a:r>
              <a:rPr lang="en-US" b="1" i="1" dirty="0">
                <a:solidFill>
                  <a:srgbClr val="1F497D"/>
                </a:solidFill>
              </a:rPr>
              <a:t>Using the Proportion </a:t>
            </a:r>
          </a:p>
        </p:txBody>
      </p:sp>
      <p:graphicFrame>
        <p:nvGraphicFramePr>
          <p:cNvPr id="13314" name="Object 6"/>
          <p:cNvGraphicFramePr>
            <a:graphicFrameLocks noChangeAspect="1"/>
          </p:cNvGraphicFramePr>
          <p:nvPr/>
        </p:nvGraphicFramePr>
        <p:xfrm>
          <a:off x="5943600" y="4019550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3" imgW="1282680" imgH="838080" progId="Equation.DSMT4">
                  <p:embed/>
                </p:oleObj>
              </mc:Choice>
              <mc:Fallback>
                <p:oleObj name="Equation" r:id="rId3" imgW="128268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019550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Substitution in the basic proportion gives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/>
              <a:t>So _____ of </a:t>
            </a:r>
            <a:r>
              <a:rPr lang="en-US">
                <a:solidFill>
                  <a:srgbClr val="0000FF"/>
                </a:solidFill>
              </a:rPr>
              <a:t>170</a:t>
            </a:r>
            <a:r>
              <a:rPr lang="en-US"/>
              <a:t> is </a:t>
            </a:r>
            <a:r>
              <a:rPr lang="en-US">
                <a:solidFill>
                  <a:srgbClr val="0000FF"/>
                </a:solidFill>
              </a:rPr>
              <a:t>204</a:t>
            </a:r>
            <a:r>
              <a:rPr lang="en-US"/>
              <a:t>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82640" y="5070144"/>
            <a:ext cx="9893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120%</a:t>
            </a:r>
            <a:endParaRPr lang="en-US" sz="2800" dirty="0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819400" y="1940256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3" imgW="1523880" imgH="838080" progId="Equation.DSMT4">
                  <p:embed/>
                </p:oleObj>
              </mc:Choice>
              <mc:Fallback>
                <p:oleObj name="Equation" r:id="rId3" imgW="15238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940256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541896" y="2936544"/>
          <a:ext cx="242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5" imgW="2425680" imgH="291960" progId="Equation.DSMT4">
                  <p:embed/>
                </p:oleObj>
              </mc:Choice>
              <mc:Fallback>
                <p:oleObj name="Equation" r:id="rId5" imgW="24256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1896" y="2936544"/>
                        <a:ext cx="242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470150" y="3486150"/>
          <a:ext cx="236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7" imgW="2361960" imgH="838080" progId="Equation.DSMT4">
                  <p:embed/>
                </p:oleObj>
              </mc:Choice>
              <mc:Fallback>
                <p:oleObj name="Equation" r:id="rId7" imgW="23619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150" y="3486150"/>
                        <a:ext cx="236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214048" y="4482152"/>
          <a:ext cx="358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9" imgW="3581280" imgH="469800" progId="Equation.DSMT4">
                  <p:embed/>
                </p:oleObj>
              </mc:Choice>
              <mc:Fallback>
                <p:oleObj name="Equation" r:id="rId9" imgW="35812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048" y="4482152"/>
                        <a:ext cx="358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2438400" y="3581400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590800" y="4114800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food product labels now list total calories and number of calories from fat. Dietary experts believe that a healthy diet has at most </a:t>
            </a:r>
            <a:r>
              <a:rPr lang="en-US" dirty="0">
                <a:solidFill>
                  <a:srgbClr val="0000FF"/>
                </a:solidFill>
              </a:rPr>
              <a:t>30%</a:t>
            </a:r>
            <a:r>
              <a:rPr lang="en-US" dirty="0"/>
              <a:t> of its calories derived from fat. Following this guideline, if an adult consumes </a:t>
            </a:r>
            <a:r>
              <a:rPr lang="en-US" dirty="0">
                <a:solidFill>
                  <a:srgbClr val="0000FF"/>
                </a:solidFill>
              </a:rPr>
              <a:t>2500 calories </a:t>
            </a:r>
            <a:r>
              <a:rPr lang="en-US" dirty="0"/>
              <a:t>per day, how many calories can be from fat?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In this problem, 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dirty="0">
                <a:solidFill>
                  <a:srgbClr val="0000FF"/>
                </a:solidFill>
              </a:rPr>
              <a:t>% = 30% </a:t>
            </a:r>
            <a:r>
              <a:rPr lang="en-US" dirty="0"/>
              <a:t>and </a:t>
            </a:r>
            <a:r>
              <a:rPr lang="en-US" i="1" dirty="0">
                <a:solidFill>
                  <a:srgbClr val="0000FF"/>
                </a:solidFill>
              </a:rPr>
              <a:t>B </a:t>
            </a:r>
            <a:r>
              <a:rPr lang="en-US" dirty="0">
                <a:solidFill>
                  <a:srgbClr val="0000FF"/>
                </a:solidFill>
              </a:rPr>
              <a:t>= 2500</a:t>
            </a:r>
            <a:r>
              <a:rPr lang="en-US" dirty="0"/>
              <a:t>. We want to find the value of </a:t>
            </a:r>
            <a:r>
              <a:rPr lang="en-US" i="1" dirty="0"/>
              <a:t>A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Substitution in the basic proportion gives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endParaRPr lang="en-US" dirty="0"/>
          </a:p>
          <a:p>
            <a:r>
              <a:rPr lang="en-US" dirty="0"/>
              <a:t>So in a healthy diet of 2500 calories, no more than </a:t>
            </a:r>
            <a:r>
              <a:rPr lang="en-US" dirty="0">
                <a:solidFill>
                  <a:srgbClr val="FF0000"/>
                </a:solidFill>
              </a:rPr>
              <a:t>750 calories</a:t>
            </a:r>
            <a:r>
              <a:rPr lang="en-US" dirty="0"/>
              <a:t> should be derived from fat.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3948752" y="1905000"/>
          <a:ext cx="170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3" imgW="1701720" imgH="838080" progId="Equation.DSMT4">
                  <p:embed/>
                </p:oleObj>
              </mc:Choice>
              <mc:Fallback>
                <p:oleObj name="Equation" r:id="rId3" imgW="17017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8752" y="1905000"/>
                        <a:ext cx="170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311856" y="2901288"/>
          <a:ext cx="246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5" imgW="2463480" imgH="291960" progId="Equation.DSMT4">
                  <p:embed/>
                </p:oleObj>
              </mc:Choice>
              <mc:Fallback>
                <p:oleObj name="Equation" r:id="rId5" imgW="24634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1856" y="2901288"/>
                        <a:ext cx="246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490604" y="3380096"/>
          <a:ext cx="234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7" imgW="2349360" imgH="838080" progId="Equation.DSMT4">
                  <p:embed/>
                </p:oleObj>
              </mc:Choice>
              <mc:Fallback>
                <p:oleObj name="Equation" r:id="rId7" imgW="2349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0604" y="3380096"/>
                        <a:ext cx="234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984008" y="4392304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9" imgW="1117440" imgH="291960" progId="Equation.DSMT4">
                  <p:embed/>
                </p:oleObj>
              </mc:Choice>
              <mc:Fallback>
                <p:oleObj name="Equation" r:id="rId9" imgW="11174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008" y="4392304"/>
                        <a:ext cx="1117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876800" y="3429000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5029200" y="3962400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Ben’s last two exam scores in algebra were </a:t>
            </a:r>
            <a:r>
              <a:rPr lang="en-US" dirty="0">
                <a:solidFill>
                  <a:srgbClr val="0000FF"/>
                </a:solidFill>
              </a:rPr>
              <a:t>80</a:t>
            </a:r>
            <a:r>
              <a:rPr lang="en-US" dirty="0"/>
              <a:t> and </a:t>
            </a:r>
            <a:r>
              <a:rPr lang="en-US" dirty="0">
                <a:solidFill>
                  <a:srgbClr val="0000FF"/>
                </a:solidFill>
              </a:rPr>
              <a:t>88</a:t>
            </a:r>
            <a:r>
              <a:rPr lang="en-US" dirty="0"/>
              <a:t>. What was the percent increase from the first exam to the second?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In this problem, </a:t>
            </a:r>
            <a:r>
              <a:rPr lang="en-US" i="1" dirty="0"/>
              <a:t>P </a:t>
            </a:r>
            <a:r>
              <a:rPr lang="en-US" dirty="0"/>
              <a:t>is unknown. The increase in score from the first exam to the second is </a:t>
            </a:r>
            <a:r>
              <a:rPr lang="en-US" dirty="0">
                <a:solidFill>
                  <a:srgbClr val="000099"/>
                </a:solidFill>
              </a:rPr>
              <a:t>88 − 80 = 8 =</a:t>
            </a:r>
            <a:r>
              <a:rPr lang="en-US" i="1" dirty="0">
                <a:solidFill>
                  <a:srgbClr val="000099"/>
                </a:solidFill>
              </a:rPr>
              <a:t> A</a:t>
            </a:r>
            <a:r>
              <a:rPr lang="en-US" i="1" dirty="0"/>
              <a:t>.      </a:t>
            </a:r>
            <a:r>
              <a:rPr lang="en-US" i="1" dirty="0">
                <a:solidFill>
                  <a:srgbClr val="000099"/>
                </a:solidFill>
              </a:rPr>
              <a:t>B </a:t>
            </a:r>
            <a:r>
              <a:rPr lang="en-US" dirty="0">
                <a:solidFill>
                  <a:srgbClr val="000099"/>
                </a:solidFill>
              </a:rPr>
              <a:t>= 80 </a:t>
            </a:r>
            <a:r>
              <a:rPr lang="en-US" dirty="0"/>
              <a:t>since it is the number that was increased.</a:t>
            </a:r>
            <a:r>
              <a:rPr lang="en-US" i="1" dirty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Substitution in the basic proportion gives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 Ben’s score increased by </a:t>
            </a:r>
            <a:r>
              <a:rPr lang="en-US" dirty="0">
                <a:solidFill>
                  <a:srgbClr val="FF0000"/>
                </a:solidFill>
              </a:rPr>
              <a:t>10%</a:t>
            </a:r>
            <a:r>
              <a:rPr lang="en-US" dirty="0"/>
              <a:t>.</a:t>
            </a: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3817960" y="1967552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3" imgW="1346040" imgH="838080" progId="Equation.DSMT4">
                  <p:embed/>
                </p:oleObj>
              </mc:Choice>
              <mc:Fallback>
                <p:oleObj name="Equation" r:id="rId3" imgW="13460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7960" y="1967552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3706504" y="2957204"/>
          <a:ext cx="190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5" imgW="1904760" imgH="291960" progId="Equation.DSMT4">
                  <p:embed/>
                </p:oleObj>
              </mc:Choice>
              <mc:Fallback>
                <p:oleObj name="Equation" r:id="rId5" imgW="19047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504" y="2957204"/>
                        <a:ext cx="190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3652838" y="3517900"/>
          <a:ext cx="171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7" imgW="1714320" imgH="838080" progId="Equation.DSMT4">
                  <p:embed/>
                </p:oleObj>
              </mc:Choice>
              <mc:Fallback>
                <p:oleObj name="Equation" r:id="rId7" imgW="17143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838" y="3517900"/>
                        <a:ext cx="171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217348" y="457200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9" imgW="901440" imgH="291960" progId="Equation.DSMT4">
                  <p:embed/>
                </p:oleObj>
              </mc:Choice>
              <mc:Fallback>
                <p:oleObj name="Equation" r:id="rId9" imgW="9014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7348" y="457200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flipV="1">
            <a:off x="3581400" y="3581400"/>
            <a:ext cx="5334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771900" y="4089400"/>
            <a:ext cx="5334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7754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What is 85% of 60?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What percent of 14 is 42?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62.5% of what number is 27?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What is 52% of 225?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1.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51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2.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300%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3.</a:t>
            </a:r>
            <a:r>
              <a:rPr lang="en-US" dirty="0">
                <a:solidFill>
                  <a:srgbClr val="FF0000"/>
                </a:solidFill>
              </a:rPr>
              <a:t>	43.2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4.</a:t>
            </a:r>
            <a:r>
              <a:rPr lang="en-US" dirty="0">
                <a:solidFill>
                  <a:srgbClr val="FF0000"/>
                </a:solidFill>
              </a:rPr>
              <a:t>	117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Recognize the three types of percent problems. </a:t>
            </a:r>
          </a:p>
          <a:p>
            <a:pPr marL="341313" indent="-341313">
              <a:lnSpc>
                <a:spcPct val="150000"/>
              </a:lnSpc>
              <a:buFont typeface="Courier New" pitchFamily="49" charset="0"/>
              <a:buChar char="o"/>
            </a:pPr>
            <a:r>
              <a:rPr lang="en-US" dirty="0"/>
              <a:t>Solve percent problems using the proportion </a:t>
            </a:r>
          </a:p>
        </p:txBody>
      </p:sp>
      <p:graphicFrame>
        <p:nvGraphicFramePr>
          <p:cNvPr id="226305" name="Object 1"/>
          <p:cNvGraphicFramePr>
            <a:graphicFrameLocks noChangeAspect="1"/>
          </p:cNvGraphicFramePr>
          <p:nvPr/>
        </p:nvGraphicFramePr>
        <p:xfrm>
          <a:off x="7426325" y="18288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1320800" imgH="838200" progId="Equation.DSMT4">
                  <p:embed/>
                </p:oleObj>
              </mc:Choice>
              <mc:Fallback>
                <p:oleObj name="Equation" r:id="rId3" imgW="1320800" imgH="838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6325" y="1828800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Percent Terms </a:t>
            </a:r>
          </a:p>
          <a:p>
            <a:pPr marL="573088" indent="-573088"/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% 	= Percent </a:t>
            </a:r>
          </a:p>
          <a:p>
            <a:pPr marL="573088" indent="-573088"/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	= Base (number for which we are finding the </a:t>
            </a:r>
          </a:p>
          <a:p>
            <a:pPr marL="573088" indent="-573088"/>
            <a:r>
              <a:rPr lang="en-US" dirty="0">
                <a:solidFill>
                  <a:srgbClr val="000000"/>
                </a:solidFill>
              </a:rPr>
              <a:t>	   percent) </a:t>
            </a:r>
          </a:p>
          <a:p>
            <a:pPr marL="573088" indent="-573088"/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	= Amount or percentage (a part of the base) </a:t>
            </a:r>
          </a:p>
          <a:p>
            <a:r>
              <a:rPr lang="en-US" dirty="0">
                <a:solidFill>
                  <a:srgbClr val="000000"/>
                </a:solidFill>
              </a:rPr>
              <a:t>The relationship among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given in the basic proportion </a:t>
            </a:r>
          </a:p>
          <a:p>
            <a:pPr>
              <a:lnSpc>
                <a:spcPct val="200000"/>
              </a:lnSpc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35522" name="Object 2"/>
          <p:cNvGraphicFramePr>
            <a:graphicFrameLocks noChangeAspect="1"/>
          </p:cNvGraphicFramePr>
          <p:nvPr/>
        </p:nvGraphicFramePr>
        <p:xfrm>
          <a:off x="2082800" y="27296"/>
          <a:ext cx="49784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3" imgW="4978400" imgH="965200" progId="Equation.DSMT4">
                  <p:embed/>
                </p:oleObj>
              </mc:Choice>
              <mc:Fallback>
                <p:oleObj name="Equation" r:id="rId3" imgW="4978400" imgH="965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27296"/>
                        <a:ext cx="49784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2415195"/>
              </p:ext>
            </p:extLst>
          </p:nvPr>
        </p:nvGraphicFramePr>
        <p:xfrm>
          <a:off x="3663950" y="48006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5" imgW="1320480" imgH="838080" progId="Equation.DSMT4">
                  <p:embed/>
                </p:oleObj>
              </mc:Choice>
              <mc:Fallback>
                <p:oleObj name="Equation" r:id="rId5" imgW="132048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4800600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Basic Proportion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9958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1255713" algn="l"/>
              </a:tabLst>
            </a:pPr>
            <a:r>
              <a:rPr lang="en-US" b="1" dirty="0">
                <a:solidFill>
                  <a:srgbClr val="000000"/>
                </a:solidFill>
              </a:rPr>
              <a:t>The Three Basic Types of Percent Problems and the </a:t>
            </a:r>
          </a:p>
          <a:p>
            <a:pPr algn="ctr">
              <a:lnSpc>
                <a:spcPct val="200000"/>
              </a:lnSpc>
              <a:tabLst>
                <a:tab pos="1255713" algn="l"/>
              </a:tabLst>
            </a:pPr>
            <a:endParaRPr lang="en-US" b="1" i="1" dirty="0">
              <a:solidFill>
                <a:srgbClr val="000000"/>
              </a:solidFill>
            </a:endParaRPr>
          </a:p>
          <a:p>
            <a:pPr>
              <a:tabLst>
                <a:tab pos="1255713" algn="l"/>
              </a:tabLst>
            </a:pPr>
            <a:r>
              <a:rPr lang="en-US" b="1" dirty="0">
                <a:solidFill>
                  <a:srgbClr val="000000"/>
                </a:solidFill>
              </a:rPr>
              <a:t>Type 1:	</a:t>
            </a:r>
            <a:r>
              <a:rPr lang="en-US" dirty="0">
                <a:solidFill>
                  <a:srgbClr val="000000"/>
                </a:solidFill>
              </a:rPr>
              <a:t>Find the amount, given the base and the 	percent. </a:t>
            </a:r>
          </a:p>
          <a:p>
            <a:pPr>
              <a:lnSpc>
                <a:spcPct val="150000"/>
              </a:lnSpc>
              <a:tabLst>
                <a:tab pos="1255713" algn="l"/>
              </a:tabLst>
            </a:pPr>
            <a:r>
              <a:rPr lang="en-US" dirty="0">
                <a:solidFill>
                  <a:srgbClr val="000000"/>
                </a:solidFill>
              </a:rPr>
              <a:t>	What is 65% of 500?  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200000"/>
              </a:lnSpc>
              <a:tabLst>
                <a:tab pos="1255713" algn="l"/>
              </a:tabLst>
            </a:pPr>
            <a:r>
              <a:rPr lang="en-US" i="1" dirty="0">
                <a:solidFill>
                  <a:srgbClr val="000000"/>
                </a:solidFill>
              </a:rPr>
              <a:t>	P </a:t>
            </a:r>
            <a:r>
              <a:rPr lang="en-US" dirty="0">
                <a:solidFill>
                  <a:srgbClr val="000000"/>
                </a:solidFill>
              </a:rPr>
              <a:t>and</a:t>
            </a:r>
            <a:r>
              <a:rPr lang="en-US" i="1" dirty="0">
                <a:solidFill>
                  <a:srgbClr val="000000"/>
                </a:solidFill>
              </a:rPr>
              <a:t> B </a:t>
            </a:r>
            <a:r>
              <a:rPr lang="en-US" dirty="0">
                <a:solidFill>
                  <a:srgbClr val="000000"/>
                </a:solidFill>
              </a:rPr>
              <a:t>are known. The object is to find</a:t>
            </a:r>
            <a:r>
              <a:rPr lang="en-US" i="1" dirty="0">
                <a:solidFill>
                  <a:srgbClr val="000000"/>
                </a:solidFill>
              </a:rPr>
              <a:t> A. </a:t>
            </a:r>
          </a:p>
        </p:txBody>
      </p:sp>
      <p:graphicFrame>
        <p:nvGraphicFramePr>
          <p:cNvPr id="236546" name="Object 2"/>
          <p:cNvGraphicFramePr>
            <a:graphicFrameLocks noChangeAspect="1"/>
          </p:cNvGraphicFramePr>
          <p:nvPr/>
        </p:nvGraphicFramePr>
        <p:xfrm>
          <a:off x="3086100" y="1676400"/>
          <a:ext cx="297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2971800" imgH="838200" progId="Equation.DSMT4">
                  <p:embed/>
                </p:oleObj>
              </mc:Choice>
              <mc:Fallback>
                <p:oleObj name="Equation" r:id="rId3" imgW="2971800" imgH="838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1676400"/>
                        <a:ext cx="297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6547" name="Object 3"/>
          <p:cNvGraphicFramePr>
            <a:graphicFrameLocks noChangeAspect="1"/>
          </p:cNvGraphicFramePr>
          <p:nvPr/>
        </p:nvGraphicFramePr>
        <p:xfrm>
          <a:off x="4844764" y="3606424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1536700" imgH="838200" progId="Equation.DSMT4">
                  <p:embed/>
                </p:oleObj>
              </mc:Choice>
              <mc:Fallback>
                <p:oleObj name="Equation" r:id="rId5" imgW="1536700" imgH="838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4764" y="3606424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Basic Proportion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9958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1255713" algn="l"/>
              </a:tabLst>
            </a:pPr>
            <a:r>
              <a:rPr lang="en-US" b="1" dirty="0">
                <a:solidFill>
                  <a:srgbClr val="000000"/>
                </a:solidFill>
              </a:rPr>
              <a:t>The Three Basic Types of Percent Problems and the </a:t>
            </a:r>
          </a:p>
          <a:p>
            <a:pPr algn="ctr">
              <a:lnSpc>
                <a:spcPct val="200000"/>
              </a:lnSpc>
              <a:tabLst>
                <a:tab pos="1255713" algn="l"/>
              </a:tabLst>
            </a:pPr>
            <a:endParaRPr lang="en-US" b="1" i="1" dirty="0">
              <a:solidFill>
                <a:srgbClr val="000000"/>
              </a:solidFill>
            </a:endParaRPr>
          </a:p>
          <a:p>
            <a:pPr>
              <a:tabLst>
                <a:tab pos="1255713" algn="l"/>
              </a:tabLst>
            </a:pPr>
            <a:r>
              <a:rPr lang="en-US" b="1" dirty="0">
                <a:solidFill>
                  <a:srgbClr val="000000"/>
                </a:solidFill>
              </a:rPr>
              <a:t>Type 2:	</a:t>
            </a:r>
            <a:r>
              <a:rPr lang="en-US" dirty="0">
                <a:solidFill>
                  <a:srgbClr val="000000"/>
                </a:solidFill>
              </a:rPr>
              <a:t>Find the base, given the percent and the 	amount. </a:t>
            </a:r>
          </a:p>
          <a:p>
            <a:pPr>
              <a:lnSpc>
                <a:spcPct val="150000"/>
              </a:lnSpc>
              <a:tabLst>
                <a:tab pos="1255713" algn="l"/>
              </a:tabLst>
            </a:pPr>
            <a:r>
              <a:rPr lang="en-US" dirty="0">
                <a:solidFill>
                  <a:srgbClr val="000000"/>
                </a:solidFill>
              </a:rPr>
              <a:t>	57% of what number is 51.3? 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200000"/>
              </a:lnSpc>
              <a:tabLst>
                <a:tab pos="1255713" algn="l"/>
              </a:tabLst>
            </a:pPr>
            <a:r>
              <a:rPr lang="en-US" i="1" dirty="0">
                <a:solidFill>
                  <a:srgbClr val="000000"/>
                </a:solidFill>
              </a:rPr>
              <a:t>	P </a:t>
            </a:r>
            <a:r>
              <a:rPr lang="en-US" dirty="0">
                <a:solidFill>
                  <a:srgbClr val="000000"/>
                </a:solidFill>
              </a:rPr>
              <a:t>and</a:t>
            </a:r>
            <a:r>
              <a:rPr lang="en-US" i="1" dirty="0">
                <a:solidFill>
                  <a:srgbClr val="000000"/>
                </a:solidFill>
              </a:rPr>
              <a:t> A </a:t>
            </a:r>
            <a:r>
              <a:rPr lang="en-US" dirty="0">
                <a:solidFill>
                  <a:srgbClr val="000000"/>
                </a:solidFill>
              </a:rPr>
              <a:t>are known. The object is to find</a:t>
            </a:r>
            <a:r>
              <a:rPr lang="en-US" i="1" dirty="0">
                <a:solidFill>
                  <a:srgbClr val="000000"/>
                </a:solidFill>
              </a:rPr>
              <a:t> B. </a:t>
            </a:r>
          </a:p>
        </p:txBody>
      </p:sp>
      <p:graphicFrame>
        <p:nvGraphicFramePr>
          <p:cNvPr id="236546" name="Object 2"/>
          <p:cNvGraphicFramePr>
            <a:graphicFrameLocks noChangeAspect="1"/>
          </p:cNvGraphicFramePr>
          <p:nvPr/>
        </p:nvGraphicFramePr>
        <p:xfrm>
          <a:off x="2546350" y="1752600"/>
          <a:ext cx="405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4051300" imgH="838200" progId="Equation.DSMT4">
                  <p:embed/>
                </p:oleObj>
              </mc:Choice>
              <mc:Fallback>
                <p:oleObj name="Equation" r:id="rId3" imgW="4051300" imgH="838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1752600"/>
                        <a:ext cx="405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596" name="Object 4"/>
          <p:cNvGraphicFramePr>
            <a:graphicFrameLocks noChangeAspect="1"/>
          </p:cNvGraphicFramePr>
          <p:nvPr/>
        </p:nvGraphicFramePr>
        <p:xfrm>
          <a:off x="6096000" y="3657600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1612900" imgH="838200" progId="Equation.DSMT4">
                  <p:embed/>
                </p:oleObj>
              </mc:Choice>
              <mc:Fallback>
                <p:oleObj name="Equation" r:id="rId5" imgW="1612900" imgH="838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657600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Basic Proportion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9958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1255713" algn="l"/>
              </a:tabLst>
            </a:pPr>
            <a:r>
              <a:rPr lang="en-US" b="1" dirty="0">
                <a:solidFill>
                  <a:srgbClr val="000000"/>
                </a:solidFill>
              </a:rPr>
              <a:t>The Three Basic Types of Percent Problems and the </a:t>
            </a:r>
          </a:p>
          <a:p>
            <a:pPr algn="ctr">
              <a:lnSpc>
                <a:spcPct val="200000"/>
              </a:lnSpc>
              <a:tabLst>
                <a:tab pos="1255713" algn="l"/>
              </a:tabLst>
            </a:pPr>
            <a:endParaRPr lang="en-US" b="1" i="1" dirty="0">
              <a:solidFill>
                <a:srgbClr val="000000"/>
              </a:solidFill>
            </a:endParaRPr>
          </a:p>
          <a:p>
            <a:pPr>
              <a:tabLst>
                <a:tab pos="1255713" algn="l"/>
              </a:tabLst>
            </a:pPr>
            <a:r>
              <a:rPr lang="en-US" b="1" dirty="0">
                <a:solidFill>
                  <a:srgbClr val="000000"/>
                </a:solidFill>
              </a:rPr>
              <a:t>Type 3:</a:t>
            </a:r>
            <a:r>
              <a:rPr lang="en-US" b="1" dirty="0">
                <a:solidFill>
                  <a:srgbClr val="C00000"/>
                </a:solidFill>
              </a:rPr>
              <a:t>	</a:t>
            </a:r>
            <a:r>
              <a:rPr lang="en-US" dirty="0">
                <a:solidFill>
                  <a:srgbClr val="000000"/>
                </a:solidFill>
              </a:rPr>
              <a:t>Find the percent, given the base and the 	amount. </a:t>
            </a:r>
          </a:p>
          <a:p>
            <a:pPr>
              <a:lnSpc>
                <a:spcPct val="150000"/>
              </a:lnSpc>
              <a:tabLst>
                <a:tab pos="1255713" algn="l"/>
              </a:tabLst>
            </a:pPr>
            <a:r>
              <a:rPr lang="en-US" dirty="0">
                <a:solidFill>
                  <a:srgbClr val="000000"/>
                </a:solidFill>
              </a:rPr>
              <a:t>	What percent of 170 is 204? 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200000"/>
              </a:lnSpc>
              <a:tabLst>
                <a:tab pos="1255713" algn="l"/>
              </a:tabLst>
            </a:pPr>
            <a:r>
              <a:rPr lang="en-US" i="1" dirty="0">
                <a:solidFill>
                  <a:srgbClr val="000000"/>
                </a:solidFill>
              </a:rPr>
              <a:t>	A </a:t>
            </a:r>
            <a:r>
              <a:rPr lang="en-US" dirty="0">
                <a:solidFill>
                  <a:srgbClr val="000000"/>
                </a:solidFill>
              </a:rPr>
              <a:t>and</a:t>
            </a:r>
            <a:r>
              <a:rPr lang="en-US" i="1" dirty="0">
                <a:solidFill>
                  <a:srgbClr val="000000"/>
                </a:solidFill>
              </a:rPr>
              <a:t> B </a:t>
            </a:r>
            <a:r>
              <a:rPr lang="en-US" dirty="0">
                <a:solidFill>
                  <a:srgbClr val="000000"/>
                </a:solidFill>
              </a:rPr>
              <a:t>are known. The object is to find</a:t>
            </a:r>
            <a:r>
              <a:rPr lang="en-US" i="1" dirty="0">
                <a:solidFill>
                  <a:srgbClr val="000000"/>
                </a:solidFill>
              </a:rPr>
              <a:t> P.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36546" name="Object 2"/>
          <p:cNvGraphicFramePr>
            <a:graphicFrameLocks noChangeAspect="1"/>
          </p:cNvGraphicFramePr>
          <p:nvPr/>
        </p:nvGraphicFramePr>
        <p:xfrm>
          <a:off x="2546350" y="1752600"/>
          <a:ext cx="405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4051300" imgH="838200" progId="Equation.DSMT4">
                  <p:embed/>
                </p:oleObj>
              </mc:Choice>
              <mc:Fallback>
                <p:oleObj name="Equation" r:id="rId3" imgW="4051300" imgH="838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1752600"/>
                        <a:ext cx="405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620" name="Object 4"/>
          <p:cNvGraphicFramePr>
            <a:graphicFrameLocks noChangeAspect="1"/>
          </p:cNvGraphicFramePr>
          <p:nvPr/>
        </p:nvGraphicFramePr>
        <p:xfrm>
          <a:off x="6019800" y="36576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5" imgW="1524000" imgH="838200" progId="Equation.DSMT4">
                  <p:embed/>
                </p:oleObj>
              </mc:Choice>
              <mc:Fallback>
                <p:oleObj name="Equation" r:id="rId5" imgW="1524000" imgH="838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65760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321040" cy="4939814"/>
          </a:xfrm>
        </p:spPr>
        <p:txBody>
          <a:bodyPr>
            <a:spAutoFit/>
          </a:bodyPr>
          <a:lstStyle/>
          <a:p>
            <a:pPr>
              <a:lnSpc>
                <a:spcPts val="3200"/>
              </a:lnSpc>
            </a:pPr>
            <a:r>
              <a:rPr lang="en-US" dirty="0"/>
              <a:t>What is </a:t>
            </a:r>
            <a:r>
              <a:rPr lang="en-US" dirty="0">
                <a:solidFill>
                  <a:srgbClr val="0000FF"/>
                </a:solidFill>
              </a:rPr>
              <a:t>65%</a:t>
            </a:r>
            <a:r>
              <a:rPr lang="en-US" dirty="0"/>
              <a:t> of </a:t>
            </a:r>
            <a:r>
              <a:rPr lang="en-US" dirty="0">
                <a:solidFill>
                  <a:srgbClr val="0000FF"/>
                </a:solidFill>
              </a:rPr>
              <a:t>500</a:t>
            </a:r>
            <a:r>
              <a:rPr lang="en-US" dirty="0"/>
              <a:t>? </a:t>
            </a:r>
          </a:p>
          <a:p>
            <a:pPr>
              <a:lnSpc>
                <a:spcPts val="3200"/>
              </a:lnSpc>
            </a:pPr>
            <a:r>
              <a:rPr lang="en-US" b="1" dirty="0"/>
              <a:t>Solution  </a:t>
            </a:r>
          </a:p>
          <a:p>
            <a:pPr>
              <a:lnSpc>
                <a:spcPts val="3200"/>
              </a:lnSpc>
            </a:pPr>
            <a:r>
              <a:rPr lang="en-US" dirty="0"/>
              <a:t>In this problem, 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dirty="0">
                <a:solidFill>
                  <a:srgbClr val="0000FF"/>
                </a:solidFill>
              </a:rPr>
              <a:t>% = 65% </a:t>
            </a:r>
            <a:r>
              <a:rPr lang="en-US" dirty="0"/>
              <a:t>and</a:t>
            </a:r>
            <a:r>
              <a:rPr lang="en-US" i="1" dirty="0"/>
              <a:t>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dirty="0">
                <a:solidFill>
                  <a:srgbClr val="0000FF"/>
                </a:solidFill>
              </a:rPr>
              <a:t> = 500</a:t>
            </a:r>
            <a:r>
              <a:rPr lang="en-US" dirty="0"/>
              <a:t>. We want to find the value of</a:t>
            </a:r>
            <a:r>
              <a:rPr lang="en-US" i="1" dirty="0"/>
              <a:t> A. </a:t>
            </a:r>
            <a:r>
              <a:rPr lang="en-US" dirty="0"/>
              <a:t>Substitution in the basic proportion gives</a:t>
            </a:r>
          </a:p>
          <a:p>
            <a:pPr>
              <a:lnSpc>
                <a:spcPts val="3200"/>
              </a:lnSpc>
            </a:pPr>
            <a:endParaRPr lang="en-US" dirty="0"/>
          </a:p>
          <a:p>
            <a:pPr>
              <a:lnSpc>
                <a:spcPct val="200000"/>
              </a:lnSpc>
              <a:spcBef>
                <a:spcPts val="1800"/>
              </a:spcBef>
            </a:pPr>
            <a:endParaRPr lang="en-US" dirty="0"/>
          </a:p>
          <a:p>
            <a:pPr>
              <a:lnSpc>
                <a:spcPts val="32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r>
              <a:rPr lang="en-US"/>
              <a:t>So </a:t>
            </a:r>
            <a:r>
              <a:rPr lang="en-US">
                <a:solidFill>
                  <a:srgbClr val="0000FF"/>
                </a:solidFill>
              </a:rPr>
              <a:t>65%</a:t>
            </a:r>
            <a:r>
              <a:rPr lang="en-US"/>
              <a:t> of </a:t>
            </a:r>
            <a:r>
              <a:rPr lang="en-US">
                <a:solidFill>
                  <a:srgbClr val="0000FF"/>
                </a:solidFill>
              </a:rPr>
              <a:t>500</a:t>
            </a:r>
            <a:r>
              <a:rPr lang="en-US"/>
              <a:t> is _____.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928360" y="3950985"/>
            <a:ext cx="310896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product of the extremes must equal the product of the means.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985448" y="5534356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325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3796352" y="3124200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1536480" imgH="838080" progId="Equation.DSMT4">
                  <p:embed/>
                </p:oleObj>
              </mc:Choice>
              <mc:Fallback>
                <p:oleObj name="Equation" r:id="rId3" imgW="15364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6352" y="3124200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339152" y="4030640"/>
          <a:ext cx="228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5" imgW="2286000" imgH="291960" progId="Equation.DSMT4">
                  <p:embed/>
                </p:oleObj>
              </mc:Choice>
              <mc:Fallback>
                <p:oleObj name="Equation" r:id="rId5" imgW="22860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9152" y="4030640"/>
                        <a:ext cx="2286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344863" y="4447536"/>
          <a:ext cx="234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7" imgW="2349360" imgH="838080" progId="Equation.DSMT4">
                  <p:embed/>
                </p:oleObj>
              </mc:Choice>
              <mc:Fallback>
                <p:oleObj name="Equation" r:id="rId7" imgW="2349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4863" y="4447536"/>
                        <a:ext cx="234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845256" y="5415888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9" imgW="1104840" imgH="291960" progId="Equation.DSMT4">
                  <p:embed/>
                </p:oleObj>
              </mc:Choice>
              <mc:Fallback>
                <p:oleObj name="Equation" r:id="rId9" imgW="11048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5256" y="5415888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V="1">
            <a:off x="4724400" y="4495800"/>
            <a:ext cx="609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4876800" y="5029200"/>
            <a:ext cx="609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57% </a:t>
            </a:r>
            <a:r>
              <a:rPr lang="en-US" dirty="0"/>
              <a:t>of what number is </a:t>
            </a:r>
            <a:r>
              <a:rPr lang="en-US" dirty="0">
                <a:solidFill>
                  <a:srgbClr val="0000FF"/>
                </a:solidFill>
              </a:rPr>
              <a:t>51.3</a:t>
            </a:r>
            <a:r>
              <a:rPr lang="en-US" dirty="0"/>
              <a:t>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In this problem, 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dirty="0">
                <a:solidFill>
                  <a:srgbClr val="0000FF"/>
                </a:solidFill>
              </a:rPr>
              <a:t>% = 57% </a:t>
            </a:r>
            <a:r>
              <a:rPr lang="en-US" dirty="0"/>
              <a:t>and </a:t>
            </a:r>
            <a:r>
              <a:rPr lang="en-US" i="1" dirty="0">
                <a:solidFill>
                  <a:srgbClr val="0000FF"/>
                </a:solidFill>
              </a:rPr>
              <a:t>A </a:t>
            </a:r>
            <a:r>
              <a:rPr lang="en-US" dirty="0">
                <a:solidFill>
                  <a:srgbClr val="0000FF"/>
                </a:solidFill>
              </a:rPr>
              <a:t>= 51.3</a:t>
            </a:r>
            <a:r>
              <a:rPr lang="en-US" dirty="0"/>
              <a:t>. We want to find the value of</a:t>
            </a:r>
            <a:r>
              <a:rPr lang="en-US" i="1" dirty="0"/>
              <a:t> B. </a:t>
            </a:r>
            <a:r>
              <a:rPr lang="en-US" dirty="0"/>
              <a:t>Substitution in the basic proportion gives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513696"/>
            <a:ext cx="38988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So </a:t>
            </a:r>
            <a:r>
              <a:rPr lang="en-US" sz="2800" dirty="0">
                <a:solidFill>
                  <a:srgbClr val="0000FF"/>
                </a:solidFill>
              </a:rPr>
              <a:t>57%</a:t>
            </a:r>
            <a:r>
              <a:rPr lang="en-US" sz="2800" dirty="0"/>
              <a:t> of ______is </a:t>
            </a:r>
            <a:r>
              <a:rPr lang="en-US" sz="2800" dirty="0">
                <a:solidFill>
                  <a:srgbClr val="0000FF"/>
                </a:solidFill>
              </a:rPr>
              <a:t>51.3</a:t>
            </a:r>
            <a:r>
              <a:rPr lang="en-US" sz="2800" dirty="0"/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6214736" y="3789810"/>
            <a:ext cx="283464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product of the extremes must equal the product of the means.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0" y="5522852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90</a:t>
            </a:r>
            <a:endParaRPr lang="en-US" sz="2800" dirty="0"/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3873500" y="3151496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3" imgW="1612800" imgH="838080" progId="Equation.DSMT4">
                  <p:embed/>
                </p:oleObj>
              </mc:Choice>
              <mc:Fallback>
                <p:oleObj name="Equation" r:id="rId3" imgW="16128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0" y="3151496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761096" y="4038600"/>
          <a:ext cx="233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5" imgW="2336760" imgH="291960" progId="Equation.DSMT4">
                  <p:embed/>
                </p:oleObj>
              </mc:Choice>
              <mc:Fallback>
                <p:oleObj name="Equation" r:id="rId5" imgW="23367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1096" y="4038600"/>
                        <a:ext cx="233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709988" y="4475163"/>
          <a:ext cx="189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7" imgW="1892160" imgH="838080" progId="Equation.DSMT4">
                  <p:embed/>
                </p:oleObj>
              </mc:Choice>
              <mc:Fallback>
                <p:oleObj name="Equation" r:id="rId7" imgW="18921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9988" y="4475163"/>
                        <a:ext cx="189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275160" y="5423848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9" imgW="901440" imgH="291960" progId="Equation.DSMT4">
                  <p:embed/>
                </p:oleObj>
              </mc:Choice>
              <mc:Fallback>
                <p:oleObj name="Equation" r:id="rId9" imgW="9014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5160" y="5423848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V="1">
            <a:off x="3695700" y="4470400"/>
            <a:ext cx="457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3886200" y="5029200"/>
            <a:ext cx="4191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percent of </a:t>
            </a:r>
            <a:r>
              <a:rPr lang="en-US" dirty="0">
                <a:solidFill>
                  <a:srgbClr val="0000FF"/>
                </a:solidFill>
              </a:rPr>
              <a:t>170</a:t>
            </a:r>
            <a:r>
              <a:rPr lang="en-US" dirty="0"/>
              <a:t> is </a:t>
            </a:r>
            <a:r>
              <a:rPr lang="en-US" dirty="0">
                <a:solidFill>
                  <a:srgbClr val="0000FF"/>
                </a:solidFill>
              </a:rPr>
              <a:t>204</a:t>
            </a:r>
            <a:r>
              <a:rPr lang="en-US" dirty="0"/>
              <a:t>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In this problem, </a:t>
            </a:r>
            <a:r>
              <a:rPr lang="en-US" i="1" dirty="0">
                <a:solidFill>
                  <a:srgbClr val="0000FF"/>
                </a:solidFill>
              </a:rPr>
              <a:t>B </a:t>
            </a:r>
            <a:r>
              <a:rPr lang="en-US" dirty="0">
                <a:solidFill>
                  <a:srgbClr val="0000FF"/>
                </a:solidFill>
              </a:rPr>
              <a:t>= 170 </a:t>
            </a:r>
            <a:r>
              <a:rPr lang="en-US" dirty="0"/>
              <a:t>and </a:t>
            </a:r>
            <a:r>
              <a:rPr lang="en-US" i="1" dirty="0">
                <a:solidFill>
                  <a:srgbClr val="0000FF"/>
                </a:solidFill>
              </a:rPr>
              <a:t>A </a:t>
            </a:r>
            <a:r>
              <a:rPr lang="en-US" dirty="0">
                <a:solidFill>
                  <a:srgbClr val="0000FF"/>
                </a:solidFill>
              </a:rPr>
              <a:t>= 204</a:t>
            </a:r>
            <a:r>
              <a:rPr lang="en-US" dirty="0"/>
              <a:t>. We want to find the value of </a:t>
            </a:r>
            <a:r>
              <a:rPr lang="en-US" i="1" dirty="0"/>
              <a:t>P. </a:t>
            </a:r>
            <a:r>
              <a:rPr lang="en-US" dirty="0"/>
              <a:t>(Do you expect </a:t>
            </a:r>
            <a:r>
              <a:rPr lang="en-US" i="1" dirty="0"/>
              <a:t>P</a:t>
            </a:r>
            <a:r>
              <a:rPr lang="en-US" dirty="0"/>
              <a:t>% to be more than 100% or less than 100%?)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466</Words>
  <Application>Microsoft Office PowerPoint</Application>
  <PresentationFormat>On-screen Show (4:3)</PresentationFormat>
  <Paragraphs>98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Courier New</vt:lpstr>
      <vt:lpstr>Office Theme</vt:lpstr>
      <vt:lpstr>Equation</vt:lpstr>
      <vt:lpstr>Section 7.3</vt:lpstr>
      <vt:lpstr>Objectives</vt:lpstr>
      <vt:lpstr> </vt:lpstr>
      <vt:lpstr>Using the Basic Proportion </vt:lpstr>
      <vt:lpstr>Using the Basic Proportion </vt:lpstr>
      <vt:lpstr>Using the Basic Proportion </vt:lpstr>
      <vt:lpstr>Example 1</vt:lpstr>
      <vt:lpstr>Example 2</vt:lpstr>
      <vt:lpstr>Example 3</vt:lpstr>
      <vt:lpstr>Example 3 (cont.)</vt:lpstr>
      <vt:lpstr>Example 4</vt:lpstr>
      <vt:lpstr>Example 4 (cont.)</vt:lpstr>
      <vt:lpstr>Example 5</vt:lpstr>
      <vt:lpstr>Example 5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35</cp:revision>
  <dcterms:created xsi:type="dcterms:W3CDTF">2013-04-26T14:43:13Z</dcterms:created>
  <dcterms:modified xsi:type="dcterms:W3CDTF">2016-10-03T15:48:48Z</dcterms:modified>
</cp:coreProperties>
</file>