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2.fntdata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image" Target="../media/image25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12" Type="http://schemas.openxmlformats.org/officeDocument/2006/relationships/image" Target="../media/image24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11" Type="http://schemas.openxmlformats.org/officeDocument/2006/relationships/image" Target="../media/image23.wmf"/><Relationship Id="rId5" Type="http://schemas.openxmlformats.org/officeDocument/2006/relationships/image" Target="../media/image17.wmf"/><Relationship Id="rId10" Type="http://schemas.openxmlformats.org/officeDocument/2006/relationships/image" Target="../media/image22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34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CB5912-6476-4B1C-929B-E35C73D9E3E7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FB67A-1DD8-497C-9EC4-121D1FB28B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871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1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5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24" Type="http://schemas.openxmlformats.org/officeDocument/2006/relationships/image" Target="../media/image23.wmf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2.bin"/><Relationship Id="rId28" Type="http://schemas.openxmlformats.org/officeDocument/2006/relationships/image" Target="../media/image25.wmf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8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70.bin"/><Relationship Id="rId18" Type="http://schemas.openxmlformats.org/officeDocument/2006/relationships/image" Target="../media/image73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70.wmf"/><Relationship Id="rId1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2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5" Type="http://schemas.openxmlformats.org/officeDocument/2006/relationships/oleObject" Target="../embeddings/oleObject71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8.bin"/><Relationship Id="rId14" Type="http://schemas.openxmlformats.org/officeDocument/2006/relationships/image" Target="../media/image71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7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Percent Problems Using the Equation R </a:t>
            </a:r>
            <a:r>
              <a:rPr lang="en-US" b="1" dirty="0">
                <a:solidFill>
                  <a:srgbClr val="1F497D"/>
                </a:solidFill>
                <a:latin typeface="Symbol" panose="05050102010706020507" pitchFamily="18" charset="2"/>
                <a:sym typeface="Symbol" panose="05050102010706020507" pitchFamily="18" charset="2"/>
              </a:rPr>
              <a:t></a:t>
            </a:r>
            <a:r>
              <a:rPr lang="en-US" b="1" i="1" dirty="0">
                <a:solidFill>
                  <a:srgbClr val="1F497D"/>
                </a:solidFill>
              </a:rPr>
              <a:t> B </a:t>
            </a:r>
            <a:r>
              <a:rPr lang="en-US" b="1" dirty="0">
                <a:solidFill>
                  <a:srgbClr val="1F497D"/>
                </a:solidFill>
              </a:rPr>
              <a:t>=</a:t>
            </a:r>
            <a:r>
              <a:rPr lang="en-US" b="1" i="1" dirty="0">
                <a:solidFill>
                  <a:srgbClr val="1F497D"/>
                </a:solidFill>
              </a:rPr>
              <a:t> 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dirty="0"/>
              <a:t>What is </a:t>
            </a:r>
            <a:r>
              <a:rPr lang="en-US" dirty="0">
                <a:solidFill>
                  <a:srgbClr val="0000FF"/>
                </a:solidFill>
              </a:rPr>
              <a:t>18% </a:t>
            </a:r>
            <a:r>
              <a:rPr lang="en-US" dirty="0"/>
              <a:t>of</a:t>
            </a:r>
            <a:r>
              <a:rPr lang="en-US" dirty="0">
                <a:solidFill>
                  <a:srgbClr val="0000FF"/>
                </a:solidFill>
              </a:rPr>
              <a:t> 200</a:t>
            </a:r>
            <a:r>
              <a:rPr lang="en-US" dirty="0"/>
              <a:t>? </a:t>
            </a:r>
          </a:p>
          <a:p>
            <a:pPr marL="463550" indent="-463550"/>
            <a:r>
              <a:rPr lang="en-US" b="1" dirty="0"/>
              <a:t>Solution </a:t>
            </a:r>
          </a:p>
          <a:p>
            <a:r>
              <a:rPr lang="en-US" dirty="0"/>
              <a:t>In this problem </a:t>
            </a:r>
            <a:r>
              <a:rPr lang="en-US" i="1" dirty="0">
                <a:solidFill>
                  <a:srgbClr val="0000FF"/>
                </a:solidFill>
              </a:rPr>
              <a:t>R</a:t>
            </a:r>
            <a:r>
              <a:rPr lang="en-US" dirty="0">
                <a:solidFill>
                  <a:srgbClr val="0000FF"/>
                </a:solidFill>
              </a:rPr>
              <a:t> = 18% = 0.18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= 200</a:t>
            </a:r>
            <a:r>
              <a:rPr lang="en-US" dirty="0"/>
              <a:t>. </a:t>
            </a:r>
          </a:p>
          <a:p>
            <a:r>
              <a:rPr lang="en-US" dirty="0"/>
              <a:t>Substituting into the equation</a:t>
            </a:r>
            <a:r>
              <a:rPr lang="en-US" i="1" dirty="0"/>
              <a:t> </a:t>
            </a:r>
            <a:r>
              <a:rPr lang="en-US" i="1" dirty="0">
                <a:solidFill>
                  <a:srgbClr val="000099"/>
                </a:solidFill>
              </a:rPr>
              <a:t>R </a:t>
            </a:r>
            <a:r>
              <a:rPr lang="en-US" dirty="0">
                <a:solidFill>
                  <a:srgbClr val="000099"/>
                </a:solidFill>
              </a:rPr>
              <a:t>×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/>
              <a:t> gives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3000"/>
              </a:spcBef>
            </a:pPr>
            <a:r>
              <a:rPr lang="en-US" dirty="0"/>
              <a:t>So </a:t>
            </a:r>
            <a:r>
              <a:rPr lang="en-US" dirty="0">
                <a:solidFill>
                  <a:srgbClr val="0000FF"/>
                </a:solidFill>
              </a:rPr>
              <a:t>18% </a:t>
            </a:r>
            <a:r>
              <a:rPr lang="en-US" dirty="0"/>
              <a:t>of</a:t>
            </a:r>
            <a:r>
              <a:rPr lang="en-US" dirty="0">
                <a:solidFill>
                  <a:srgbClr val="0000FF"/>
                </a:solidFill>
              </a:rPr>
              <a:t> 200</a:t>
            </a:r>
            <a:r>
              <a:rPr lang="en-US" dirty="0"/>
              <a:t> is ____.</a:t>
            </a:r>
            <a:r>
              <a:rPr lang="en-US" u="sng" dirty="0"/>
              <a:t> </a:t>
            </a:r>
            <a:r>
              <a:rPr lang="en-US" dirty="0"/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61648" y="4634552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36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554104" y="3581400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2031840" imgH="291960" progId="Equation.DSMT4">
                  <p:embed/>
                </p:oleObj>
              </mc:Choice>
              <mc:Fallback>
                <p:oleObj name="Equation" r:id="rId3" imgW="20318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104" y="3581400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661848" y="4142096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939600" imgH="291960" progId="Equation.DSMT4">
                  <p:embed/>
                </p:oleObj>
              </mc:Choice>
              <mc:Fallback>
                <p:oleObj name="Equation" r:id="rId5" imgW="939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1848" y="4142096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30%</a:t>
            </a:r>
            <a:r>
              <a:rPr lang="en-US" dirty="0"/>
              <a:t> of what number is </a:t>
            </a:r>
            <a:r>
              <a:rPr lang="en-US" dirty="0">
                <a:solidFill>
                  <a:srgbClr val="0000FF"/>
                </a:solidFill>
              </a:rPr>
              <a:t>18.36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case </a:t>
            </a:r>
            <a:r>
              <a:rPr lang="en-US" i="1" dirty="0">
                <a:solidFill>
                  <a:srgbClr val="0000FF"/>
                </a:solidFill>
              </a:rPr>
              <a:t>R </a:t>
            </a:r>
            <a:r>
              <a:rPr lang="en-US" dirty="0">
                <a:solidFill>
                  <a:srgbClr val="0000FF"/>
                </a:solidFill>
              </a:rPr>
              <a:t>= 30% = 0.30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18.36</a:t>
            </a:r>
            <a:r>
              <a:rPr lang="en-US" dirty="0"/>
              <a:t>. </a:t>
            </a:r>
          </a:p>
          <a:p>
            <a:r>
              <a:rPr lang="en-US" dirty="0"/>
              <a:t>Substituting into the equation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× </a:t>
            </a:r>
            <a:r>
              <a:rPr lang="en-US" i="1" dirty="0">
                <a:solidFill>
                  <a:srgbClr val="000099"/>
                </a:solidFill>
              </a:rPr>
              <a:t>B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gives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5957248" y="1150960"/>
          <a:ext cx="1765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3" imgW="1765080" imgH="901440" progId="Equation.DSMT4">
                  <p:embed/>
                </p:oleObj>
              </mc:Choice>
              <mc:Fallback>
                <p:oleObj name="Equation" r:id="rId3" imgW="176508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248" y="1150960"/>
                        <a:ext cx="1765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33400" y="50292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So </a:t>
            </a:r>
            <a:r>
              <a:rPr lang="en-US" sz="2800" dirty="0">
                <a:solidFill>
                  <a:srgbClr val="0000FF"/>
                </a:solidFill>
              </a:rPr>
              <a:t>30%</a:t>
            </a:r>
            <a:r>
              <a:rPr lang="en-US" sz="2800" dirty="0"/>
              <a:t> of ______is </a:t>
            </a:r>
            <a:r>
              <a:rPr lang="en-US" sz="2800" dirty="0">
                <a:solidFill>
                  <a:srgbClr val="0000FF"/>
                </a:solidFill>
              </a:rPr>
              <a:t>18.36</a:t>
            </a:r>
            <a:r>
              <a:rPr lang="en-US" sz="2800" dirty="0"/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3124200" y="1981200"/>
            <a:ext cx="2895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0.30, the coefficient of </a:t>
            </a:r>
            <a:r>
              <a:rPr lang="en-US" sz="2000" i="1" dirty="0">
                <a:solidFill>
                  <a:srgbClr val="008080"/>
                </a:solidFill>
              </a:rPr>
              <a:t>B.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31695" y="4998436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61.2</a:t>
            </a:r>
          </a:p>
        </p:txBody>
      </p:sp>
      <p:sp>
        <p:nvSpPr>
          <p:cNvPr id="12" name="Arc 11"/>
          <p:cNvSpPr/>
          <p:nvPr/>
        </p:nvSpPr>
        <p:spPr>
          <a:xfrm rot="9625018">
            <a:off x="5986770" y="1677830"/>
            <a:ext cx="523259" cy="347907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 rot="9625018">
            <a:off x="6977371" y="1677830"/>
            <a:ext cx="523259" cy="347907"/>
          </a:xfrm>
          <a:prstGeom prst="arc">
            <a:avLst>
              <a:gd name="adj1" fmla="val 13781651"/>
              <a:gd name="adj2" fmla="val 0"/>
            </a:avLst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721056" y="1412544"/>
          <a:ext cx="226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5" imgW="2260440" imgH="291960" progId="Equation.DSMT4">
                  <p:embed/>
                </p:oleObj>
              </mc:Choice>
              <mc:Fallback>
                <p:oleObj name="Equation" r:id="rId5" imgW="2260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056" y="1412544"/>
                        <a:ext cx="226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674688" y="1954213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7" imgW="2387520" imgH="838080" progId="Equation.DSMT4">
                  <p:embed/>
                </p:oleObj>
              </mc:Choice>
              <mc:Fallback>
                <p:oleObj name="Equation" r:id="rId7" imgW="2387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1954213"/>
                        <a:ext cx="238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649104" y="3007056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9" imgW="1168200" imgH="291960" progId="Equation.DSMT4">
                  <p:embed/>
                </p:oleObj>
              </mc:Choice>
              <mc:Fallback>
                <p:oleObj name="Equation" r:id="rId9" imgW="1168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04" y="3007056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7480300" y="45974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0300" y="45974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7315200" y="4001448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3" imgW="380880" imgH="406080" progId="Equation.DSMT4">
                  <p:embed/>
                </p:oleObj>
              </mc:Choice>
              <mc:Fallback>
                <p:oleObj name="Equation" r:id="rId13" imgW="3808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001448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7315200" y="35306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5" imgW="380880" imgH="291960" progId="Equation.DSMT4">
                  <p:embed/>
                </p:oleObj>
              </mc:Choice>
              <mc:Fallback>
                <p:oleObj name="Equation" r:id="rId15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5306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7086600" y="304800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7" imgW="380880" imgH="406080" progId="Equation.DSMT4">
                  <p:embed/>
                </p:oleObj>
              </mc:Choice>
              <mc:Fallback>
                <p:oleObj name="Equation" r:id="rId17" imgW="38088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48000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7032008" y="26670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19" imgW="380880" imgH="291960" progId="Equation.DSMT4">
                  <p:embed/>
                </p:oleObj>
              </mc:Choice>
              <mc:Fallback>
                <p:oleObj name="Equation" r:id="rId19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008" y="26670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6615752" y="2079008"/>
          <a:ext cx="673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21" imgW="672840" imgH="406080" progId="Equation.DSMT4">
                  <p:embed/>
                </p:oleObj>
              </mc:Choice>
              <mc:Fallback>
                <p:oleObj name="Equation" r:id="rId21" imgW="67284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752" y="2079008"/>
                        <a:ext cx="673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6985000" y="12223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23" imgW="203040" imgH="291960" progId="Equation.DSMT4">
                  <p:embed/>
                </p:oleObj>
              </mc:Choice>
              <mc:Fallback>
                <p:oleObj name="Equation" r:id="rId23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122237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10800000" flipV="1">
            <a:off x="685800" y="19812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914400" y="2514600"/>
            <a:ext cx="685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7181850" y="1209675"/>
          <a:ext cx="27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25" imgW="279360" imgH="279360" progId="Equation.DSMT4">
                  <p:embed/>
                </p:oleObj>
              </mc:Choice>
              <mc:Fallback>
                <p:oleObj name="Equation" r:id="rId25" imgW="27936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1209675"/>
                        <a:ext cx="27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7493000" y="120967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0" y="120967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 animBg="1"/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82%</a:t>
            </a:r>
            <a:r>
              <a:rPr lang="en-US" dirty="0"/>
              <a:t> of ________ is </a:t>
            </a:r>
            <a:r>
              <a:rPr lang="en-US" dirty="0">
                <a:solidFill>
                  <a:srgbClr val="0000FF"/>
                </a:solidFill>
              </a:rPr>
              <a:t>246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Here </a:t>
            </a:r>
            <a:r>
              <a:rPr lang="en-US" i="1" dirty="0">
                <a:solidFill>
                  <a:srgbClr val="0000FF"/>
                </a:solidFill>
              </a:rPr>
              <a:t>R </a:t>
            </a:r>
            <a:r>
              <a:rPr lang="en-US" dirty="0">
                <a:solidFill>
                  <a:srgbClr val="0000FF"/>
                </a:solidFill>
              </a:rPr>
              <a:t>= 82% = 0.82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246</a:t>
            </a:r>
            <a:r>
              <a:rPr lang="en-US" dirty="0"/>
              <a:t>. </a:t>
            </a:r>
          </a:p>
          <a:p>
            <a:r>
              <a:rPr lang="en-US" dirty="0"/>
              <a:t>Substituting into the equation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× </a:t>
            </a:r>
            <a:r>
              <a:rPr lang="en-US" i="1" dirty="0">
                <a:solidFill>
                  <a:srgbClr val="000099"/>
                </a:solidFill>
              </a:rPr>
              <a:t>B </a:t>
            </a:r>
            <a:r>
              <a:rPr lang="en-US" dirty="0">
                <a:solidFill>
                  <a:srgbClr val="000099"/>
                </a:solidFill>
              </a:rPr>
              <a:t>=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gives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3861137"/>
            <a:ext cx="493776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0.82, the coefficient of </a:t>
            </a:r>
            <a:r>
              <a:rPr lang="en-US" sz="2000" i="1" dirty="0">
                <a:solidFill>
                  <a:srgbClr val="008080"/>
                </a:solidFill>
              </a:rPr>
              <a:t>B. </a:t>
            </a:r>
            <a:r>
              <a:rPr lang="en-US" sz="2000" dirty="0">
                <a:solidFill>
                  <a:srgbClr val="008080"/>
                </a:solidFill>
              </a:rPr>
              <a:t>The division can be performed with a calculator.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55636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So </a:t>
            </a:r>
            <a:r>
              <a:rPr lang="en-US" sz="2800" dirty="0">
                <a:solidFill>
                  <a:srgbClr val="0000FF"/>
                </a:solidFill>
              </a:rPr>
              <a:t>82%</a:t>
            </a:r>
            <a:r>
              <a:rPr lang="en-US" sz="2800" dirty="0"/>
              <a:t> of ______ is </a:t>
            </a:r>
            <a:r>
              <a:rPr lang="en-US" sz="2800" dirty="0">
                <a:solidFill>
                  <a:srgbClr val="0000FF"/>
                </a:solidFill>
              </a:rPr>
              <a:t>246</a:t>
            </a:r>
            <a:r>
              <a:rPr lang="en-US" sz="2800" dirty="0"/>
              <a:t>. </a:t>
            </a:r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/>
        </p:nvGraphicFramePr>
        <p:xfrm>
          <a:off x="2362200" y="5561652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558558" imgH="291973" progId="Equation.DSMT4">
                  <p:embed/>
                </p:oleObj>
              </mc:Choice>
              <mc:Fallback>
                <p:oleObj name="Equation" r:id="rId3" imgW="558558" imgH="29197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561652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398896" y="3380096"/>
          <a:ext cx="199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1993680" imgH="291960" progId="Equation.DSMT4">
                  <p:embed/>
                </p:oleObj>
              </mc:Choice>
              <mc:Fallback>
                <p:oleObj name="Equation" r:id="rId5" imgW="1993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896" y="3380096"/>
                        <a:ext cx="199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341438" y="3949700"/>
          <a:ext cx="220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2209680" imgH="838080" progId="Equation.DSMT4">
                  <p:embed/>
                </p:oleObj>
              </mc:Choice>
              <mc:Fallback>
                <p:oleObj name="Equation" r:id="rId7" imgW="2209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3949700"/>
                        <a:ext cx="220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334904" y="5001904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1079280" imgH="291960" progId="Equation.DSMT4">
                  <p:embed/>
                </p:oleObj>
              </mc:Choice>
              <mc:Fallback>
                <p:oleObj name="Equation" r:id="rId9" imgW="10792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4904" y="5001904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1371600" y="4013200"/>
            <a:ext cx="609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663700" y="4495800"/>
            <a:ext cx="6096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6545240" y="3290248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" imgW="1180800" imgH="901440" progId="Equation.DSMT4">
                  <p:embed/>
                </p:oleObj>
              </mc:Choice>
              <mc:Fallback>
                <p:oleObj name="Equation" r:id="rId3" imgW="118080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5240" y="3290248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percent of </a:t>
            </a:r>
            <a:r>
              <a:rPr lang="en-US" dirty="0">
                <a:solidFill>
                  <a:srgbClr val="0000FF"/>
                </a:solidFill>
              </a:rPr>
              <a:t>84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16.8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problem </a:t>
            </a:r>
            <a:r>
              <a:rPr lang="en-US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</a:rPr>
              <a:t>= 84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16.8</a:t>
            </a:r>
            <a:r>
              <a:rPr lang="en-US" dirty="0"/>
              <a:t>.</a:t>
            </a:r>
          </a:p>
          <a:p>
            <a:r>
              <a:rPr lang="en-US" dirty="0"/>
              <a:t>Substituting into the equation </a:t>
            </a:r>
            <a:r>
              <a:rPr lang="en-US" i="1" dirty="0"/>
              <a:t>R × B</a:t>
            </a:r>
            <a:r>
              <a:rPr lang="en-US" dirty="0"/>
              <a:t> =</a:t>
            </a:r>
            <a:r>
              <a:rPr lang="en-US" i="1" dirty="0"/>
              <a:t> A </a:t>
            </a:r>
            <a:r>
              <a:rPr lang="en-US" dirty="0"/>
              <a:t>gives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5535304"/>
            <a:ext cx="36423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 ______of 84 is 16.8.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21392" y="5527344"/>
            <a:ext cx="8066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20%</a:t>
            </a:r>
          </a:p>
        </p:txBody>
      </p:sp>
      <p:sp>
        <p:nvSpPr>
          <p:cNvPr id="7" name="Rectangle 6"/>
          <p:cNvSpPr/>
          <p:nvPr/>
        </p:nvSpPr>
        <p:spPr>
          <a:xfrm>
            <a:off x="3733800" y="3940314"/>
            <a:ext cx="259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84, the coefficient of </a:t>
            </a:r>
            <a:r>
              <a:rPr lang="en-US" sz="2000" i="1" dirty="0">
                <a:solidFill>
                  <a:srgbClr val="008080"/>
                </a:solidFill>
              </a:rPr>
              <a:t>R.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627496" y="3491552"/>
          <a:ext cx="182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5" imgW="1828800" imgH="291960" progId="Equation.DSMT4">
                  <p:embed/>
                </p:oleObj>
              </mc:Choice>
              <mc:Fallback>
                <p:oleObj name="Equation" r:id="rId5" imgW="18288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7496" y="3491552"/>
                        <a:ext cx="182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555750" y="4025900"/>
          <a:ext cx="1955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7" imgW="1955520" imgH="838080" progId="Equation.DSMT4">
                  <p:embed/>
                </p:oleObj>
              </mc:Choice>
              <mc:Fallback>
                <p:oleObj name="Equation" r:id="rId7" imgW="19555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4025900"/>
                        <a:ext cx="1955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286000" y="5078104"/>
          <a:ext cx="194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9" imgW="1942920" imgH="304560" progId="Equation.DSMT4">
                  <p:embed/>
                </p:oleObj>
              </mc:Choice>
              <mc:Fallback>
                <p:oleObj name="Equation" r:id="rId9" imgW="194292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78104"/>
                        <a:ext cx="1943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467600" y="4827896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827896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7072952" y="4212608"/>
          <a:ext cx="635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3" imgW="634680" imgH="406080" progId="Equation.DSMT4">
                  <p:embed/>
                </p:oleObj>
              </mc:Choice>
              <mc:Fallback>
                <p:oleObj name="Equation" r:id="rId13" imgW="6346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952" y="4212608"/>
                        <a:ext cx="635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239000" y="33528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5" imgW="469800" imgH="291960" progId="Equation.DSMT4">
                  <p:embed/>
                </p:oleObj>
              </mc:Choice>
              <mc:Fallback>
                <p:oleObj name="Equation" r:id="rId15" imgW="469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35280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2032000" y="40386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1816100" y="45593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________% of </a:t>
            </a:r>
            <a:r>
              <a:rPr lang="en-US" dirty="0">
                <a:solidFill>
                  <a:srgbClr val="0000FF"/>
                </a:solidFill>
              </a:rPr>
              <a:t>195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234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In this case </a:t>
            </a:r>
            <a:r>
              <a:rPr lang="en-US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</a:rPr>
              <a:t>= 195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= 234</a:t>
            </a:r>
            <a:r>
              <a:rPr lang="en-US" dirty="0"/>
              <a:t>. </a:t>
            </a:r>
          </a:p>
          <a:p>
            <a:r>
              <a:rPr lang="en-US" dirty="0"/>
              <a:t>Substituting into the equation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×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</a:t>
            </a:r>
            <a:r>
              <a:rPr lang="en-US" i="1" dirty="0">
                <a:solidFill>
                  <a:srgbClr val="000099"/>
                </a:solidFill>
              </a:rPr>
              <a:t> A</a:t>
            </a:r>
            <a:r>
              <a:rPr lang="en-US" i="1" dirty="0"/>
              <a:t> </a:t>
            </a:r>
            <a:r>
              <a:rPr lang="en-US" dirty="0"/>
              <a:t>gives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5496580"/>
            <a:ext cx="37337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So ______of </a:t>
            </a:r>
            <a:r>
              <a:rPr lang="en-US" sz="2800" dirty="0">
                <a:solidFill>
                  <a:srgbClr val="0000FF"/>
                </a:solidFill>
              </a:rPr>
              <a:t>195</a:t>
            </a:r>
            <a:r>
              <a:rPr lang="en-US" sz="2800" dirty="0"/>
              <a:t> is </a:t>
            </a:r>
            <a:r>
              <a:rPr lang="en-US" sz="2800" dirty="0">
                <a:solidFill>
                  <a:srgbClr val="0000FF"/>
                </a:solidFill>
              </a:rPr>
              <a:t>234</a:t>
            </a:r>
            <a:r>
              <a:rPr lang="en-US" sz="2800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7896" y="5467012"/>
            <a:ext cx="9893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120%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0" y="3436960"/>
            <a:ext cx="512064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195, the coefficient of </a:t>
            </a:r>
            <a:r>
              <a:rPr lang="en-US" sz="2000" i="1" dirty="0">
                <a:solidFill>
                  <a:srgbClr val="008080"/>
                </a:solidFill>
              </a:rPr>
              <a:t>R.</a:t>
            </a:r>
          </a:p>
          <a:p>
            <a:endParaRPr lang="en-US" sz="2000" i="1" dirty="0">
              <a:solidFill>
                <a:srgbClr val="008080"/>
              </a:solidFill>
            </a:endParaRPr>
          </a:p>
          <a:p>
            <a:r>
              <a:rPr lang="en-US" sz="2000" i="1" dirty="0">
                <a:solidFill>
                  <a:srgbClr val="008080"/>
                </a:solidFill>
              </a:rPr>
              <a:t>R</a:t>
            </a:r>
            <a:r>
              <a:rPr lang="en-US" sz="2000" dirty="0">
                <a:solidFill>
                  <a:srgbClr val="008080"/>
                </a:solidFill>
              </a:rPr>
              <a:t> is more than 100% because </a:t>
            </a:r>
            <a:r>
              <a:rPr lang="en-US" sz="2000" i="1" dirty="0">
                <a:solidFill>
                  <a:srgbClr val="008080"/>
                </a:solidFill>
              </a:rPr>
              <a:t>A</a:t>
            </a:r>
            <a:r>
              <a:rPr lang="en-US" sz="2000" dirty="0">
                <a:solidFill>
                  <a:srgbClr val="008080"/>
                </a:solidFill>
              </a:rPr>
              <a:t> is larger than </a:t>
            </a:r>
            <a:r>
              <a:rPr lang="en-US" sz="2000" i="1" dirty="0">
                <a:solidFill>
                  <a:srgbClr val="008080"/>
                </a:solidFill>
              </a:rPr>
              <a:t>B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  <a:r>
              <a:rPr lang="en-US" sz="2000" i="1" dirty="0">
                <a:solidFill>
                  <a:srgbClr val="008080"/>
                </a:solidFill>
              </a:rPr>
              <a:t>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178256" y="34290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1904760" imgH="291960" progId="Equation.DSMT4">
                  <p:embed/>
                </p:oleObj>
              </mc:Choice>
              <mc:Fallback>
                <p:oleObj name="Equation" r:id="rId3" imgW="19047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256" y="34290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119188" y="3963988"/>
          <a:ext cx="203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2031840" imgH="838080" progId="Equation.DSMT4">
                  <p:embed/>
                </p:oleObj>
              </mc:Choice>
              <mc:Fallback>
                <p:oleObj name="Equation" r:id="rId5" imgW="20318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3963988"/>
                        <a:ext cx="2032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981200" y="5029200"/>
          <a:ext cx="209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7" imgW="2095200" imgH="304560" progId="Equation.DSMT4">
                  <p:embed/>
                </p:oleObj>
              </mc:Choice>
              <mc:Fallback>
                <p:oleObj name="Equation" r:id="rId7" imgW="2095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029200"/>
                        <a:ext cx="209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V="1">
            <a:off x="1638300" y="40386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422400" y="45212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dirty="0">
                <a:solidFill>
                  <a:srgbClr val="0000FF"/>
                </a:solidFill>
              </a:rPr>
              <a:t>65%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42</a:t>
            </a:r>
            <a:r>
              <a:rPr lang="en-US" dirty="0"/>
              <a:t>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Here the percent = </a:t>
            </a:r>
            <a:r>
              <a:rPr lang="en-US" dirty="0">
                <a:solidFill>
                  <a:srgbClr val="0000FF"/>
                </a:solidFill>
              </a:rPr>
              <a:t>65%</a:t>
            </a:r>
            <a:r>
              <a:rPr lang="en-US" dirty="0"/>
              <a:t> and the base = </a:t>
            </a:r>
            <a:r>
              <a:rPr lang="en-US" dirty="0">
                <a:solidFill>
                  <a:srgbClr val="0000FF"/>
                </a:solidFill>
              </a:rPr>
              <a:t>42</a:t>
            </a:r>
            <a:r>
              <a:rPr lang="en-US" dirty="0"/>
              <a:t>. This is a Type 1 problem: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FF"/>
                </a:solidFill>
              </a:rPr>
              <a:t>65%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42</a:t>
            </a:r>
            <a:r>
              <a:rPr lang="en-US" dirty="0"/>
              <a:t> is _____.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/>
              <a:t>So </a:t>
            </a:r>
            <a:r>
              <a:rPr lang="en-US">
                <a:solidFill>
                  <a:srgbClr val="0000FF"/>
                </a:solidFill>
              </a:rPr>
              <a:t>65%</a:t>
            </a:r>
            <a:r>
              <a:rPr lang="en-US"/>
              <a:t> of </a:t>
            </a:r>
            <a:r>
              <a:rPr lang="en-US">
                <a:solidFill>
                  <a:srgbClr val="0000FF"/>
                </a:solidFill>
              </a:rPr>
              <a:t>42</a:t>
            </a:r>
            <a:r>
              <a:rPr lang="en-US"/>
              <a:t> is ______.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914936" y="4339932"/>
            <a:ext cx="8242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27.3</a:t>
            </a:r>
          </a:p>
        </p:txBody>
      </p:sp>
      <p:sp>
        <p:nvSpPr>
          <p:cNvPr id="7" name="Rectangle 6"/>
          <p:cNvSpPr/>
          <p:nvPr/>
        </p:nvSpPr>
        <p:spPr>
          <a:xfrm>
            <a:off x="2743200" y="1425714"/>
            <a:ext cx="259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Multiplying 42 by 0.65 gives us 27.3. </a:t>
            </a: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7048" y="1475096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3" imgW="1854000" imgH="291960" progId="Equation.DSMT4">
                  <p:embed/>
                </p:oleObj>
              </mc:Choice>
              <mc:Fallback>
                <p:oleObj name="Equation" r:id="rId3" imgW="1854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1475096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219200" y="2008496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5" imgW="1193760" imgH="291960" progId="Equation.DSMT4">
                  <p:embed/>
                </p:oleObj>
              </mc:Choice>
              <mc:Fallback>
                <p:oleObj name="Equation" r:id="rId5" imgW="1193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008496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826456" y="1453488"/>
          <a:ext cx="889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7" imgW="888840" imgH="888840" progId="Equation.DSMT4">
                  <p:embed/>
                </p:oleObj>
              </mc:Choice>
              <mc:Fallback>
                <p:oleObj name="Equation" r:id="rId7" imgW="88884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456" y="1453488"/>
                        <a:ext cx="889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6068704" y="2528248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9" name="Equation" r:id="rId9" imgW="634680" imgH="291960" progId="Equation.DSMT4">
                  <p:embed/>
                </p:oleObj>
              </mc:Choice>
              <mc:Fallback>
                <p:oleObj name="Equation" r:id="rId9" imgW="634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8704" y="2528248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829300" y="3007056"/>
          <a:ext cx="876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0" name="Equation" r:id="rId11" imgW="876240" imgH="406080" progId="Equation.DSMT4">
                  <p:embed/>
                </p:oleObj>
              </mc:Choice>
              <mc:Fallback>
                <p:oleObj name="Equation" r:id="rId11" imgW="87624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3007056"/>
                        <a:ext cx="876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826456" y="3595048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Equation" r:id="rId13" imgW="888840" imgH="291960" progId="Equation.DSMT4">
                  <p:embed/>
                </p:oleObj>
              </mc:Choice>
              <mc:Fallback>
                <p:oleObj name="Equation" r:id="rId13" imgW="8888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6456" y="3595048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percent of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 gives a result of </a:t>
            </a:r>
            <a:r>
              <a:rPr lang="en-US" dirty="0">
                <a:solidFill>
                  <a:srgbClr val="0000FF"/>
                </a:solidFill>
              </a:rPr>
              <a:t>31.25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Here the percent is unknown. The base =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 and the amount = </a:t>
            </a:r>
            <a:r>
              <a:rPr lang="en-US" dirty="0">
                <a:solidFill>
                  <a:srgbClr val="0000FF"/>
                </a:solidFill>
              </a:rPr>
              <a:t>31.25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</a:pPr>
            <a:r>
              <a:rPr lang="en-US" dirty="0"/>
              <a:t>This is a Type 3 problem: </a:t>
            </a:r>
          </a:p>
          <a:p>
            <a:pPr>
              <a:spcBef>
                <a:spcPts val="1200"/>
              </a:spcBef>
            </a:pPr>
            <a:r>
              <a:rPr lang="en-US" dirty="0"/>
              <a:t>_____% of </a:t>
            </a:r>
            <a:r>
              <a:rPr lang="en-US" dirty="0">
                <a:solidFill>
                  <a:srgbClr val="0000FF"/>
                </a:solidFill>
              </a:rPr>
              <a:t>125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31.25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6463352" y="1186216"/>
          <a:ext cx="149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3" imgW="1498320" imgH="901440" progId="Equation.DSMT4">
                  <p:embed/>
                </p:oleObj>
              </mc:Choice>
              <mc:Fallback>
                <p:oleObj name="Equation" r:id="rId3" imgW="149832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3352" y="1186216"/>
                        <a:ext cx="1498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6600" y="1447800"/>
            <a:ext cx="284436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 both sides by 125,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the coefficient of </a:t>
            </a:r>
            <a:r>
              <a:rPr lang="en-US" sz="2000" i="1" dirty="0">
                <a:solidFill>
                  <a:srgbClr val="008080"/>
                </a:solidFill>
              </a:rPr>
              <a:t>R.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734704" y="1426192"/>
          <a:ext cx="215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5" imgW="2158920" imgH="291960" progId="Equation.DSMT4">
                  <p:embed/>
                </p:oleObj>
              </mc:Choice>
              <mc:Fallback>
                <p:oleObj name="Equation" r:id="rId5" imgW="21589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704" y="1426192"/>
                        <a:ext cx="215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687388" y="1954213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7" imgW="2286000" imgH="838080" progId="Equation.DSMT4">
                  <p:embed/>
                </p:oleObj>
              </mc:Choice>
              <mc:Fallback>
                <p:oleObj name="Equation" r:id="rId7" imgW="2286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388" y="1954213"/>
                        <a:ext cx="228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1537648" y="3007056"/>
          <a:ext cx="2095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9" imgW="2095200" imgH="304560" progId="Equation.DSMT4">
                  <p:embed/>
                </p:oleObj>
              </mc:Choice>
              <mc:Fallback>
                <p:oleObj name="Equation" r:id="rId9" imgW="2095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7648" y="3007056"/>
                        <a:ext cx="2095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7709848" y="3788392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9848" y="3788392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279944" y="3200400"/>
          <a:ext cx="66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3" imgW="660240" imgH="406080" progId="Equation.DSMT4">
                  <p:embed/>
                </p:oleObj>
              </mc:Choice>
              <mc:Fallback>
                <p:oleObj name="Equation" r:id="rId13" imgW="66024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9944" y="3200400"/>
                        <a:ext cx="660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7274256" y="2721592"/>
          <a:ext cx="673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15" imgW="672840" imgH="291960" progId="Equation.DSMT4">
                  <p:embed/>
                </p:oleObj>
              </mc:Choice>
              <mc:Fallback>
                <p:oleObj name="Equation" r:id="rId15" imgW="6728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4256" y="2721592"/>
                        <a:ext cx="673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7121856" y="2119952"/>
          <a:ext cx="673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17" imgW="672840" imgH="406080" progId="Equation.DSMT4">
                  <p:embed/>
                </p:oleObj>
              </mc:Choice>
              <mc:Fallback>
                <p:oleObj name="Equation" r:id="rId17" imgW="67284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1856" y="2119952"/>
                        <a:ext cx="673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7277100" y="1233488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19" imgW="469800" imgH="291960" progId="Equation.DSMT4">
                  <p:embed/>
                </p:oleObj>
              </mc:Choice>
              <mc:Fallback>
                <p:oleObj name="Equation" r:id="rId19" imgW="46980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0" y="1233488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flipV="1">
            <a:off x="1206500" y="19812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90600" y="2463800"/>
            <a:ext cx="533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7721600" y="1231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21" imgW="203040" imgH="291960" progId="Equation.DSMT4">
                  <p:embed/>
                </p:oleObj>
              </mc:Choice>
              <mc:Fallback>
                <p:oleObj name="Equation" r:id="rId21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21600" y="1231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Recognize the three types of percent problems.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Solve percent problems using the equation </a:t>
            </a:r>
            <a:r>
              <a:rPr lang="en-US" i="1" dirty="0"/>
              <a:t>R </a:t>
            </a:r>
            <a:r>
              <a:rPr lang="en-US" dirty="0"/>
              <a:t>×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A.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>
                <a:solidFill>
                  <a:srgbClr val="0000FF"/>
                </a:solidFill>
              </a:rPr>
              <a:t>25%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24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FF"/>
                </a:solidFill>
              </a:rPr>
              <a:t>25%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24 </a:t>
            </a:r>
            <a:r>
              <a:rPr lang="en-US" dirty="0"/>
              <a:t>is ____. </a:t>
            </a:r>
          </a:p>
        </p:txBody>
      </p:sp>
      <p:sp>
        <p:nvSpPr>
          <p:cNvPr id="4" name="Rectangle 3"/>
          <p:cNvSpPr/>
          <p:nvPr/>
        </p:nvSpPr>
        <p:spPr>
          <a:xfrm>
            <a:off x="4272888" y="2514600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Type 1 Problem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457200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800" dirty="0"/>
              <a:t>So </a:t>
            </a:r>
            <a:r>
              <a:rPr lang="pt-BR" sz="2800" dirty="0">
                <a:solidFill>
                  <a:srgbClr val="0000FF"/>
                </a:solidFill>
              </a:rPr>
              <a:t>25 %</a:t>
            </a:r>
            <a:r>
              <a:rPr lang="pt-BR" sz="2800" dirty="0"/>
              <a:t> of </a:t>
            </a:r>
            <a:r>
              <a:rPr lang="pt-BR" sz="2800" dirty="0">
                <a:solidFill>
                  <a:srgbClr val="0000FF"/>
                </a:solidFill>
              </a:rPr>
              <a:t>24</a:t>
            </a:r>
            <a:r>
              <a:rPr lang="pt-BR" sz="2800" dirty="0"/>
              <a:t> is _____. </a:t>
            </a:r>
            <a:endParaRPr lang="en-US" sz="2800" dirty="0"/>
          </a:p>
        </p:txBody>
      </p:sp>
      <p:graphicFrame>
        <p:nvGraphicFramePr>
          <p:cNvPr id="2078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217552"/>
              </p:ext>
            </p:extLst>
          </p:nvPr>
        </p:nvGraphicFramePr>
        <p:xfrm>
          <a:off x="4368800" y="3384550"/>
          <a:ext cx="876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876240" imgH="622080" progId="Equation.DSMT4">
                  <p:embed/>
                </p:oleObj>
              </mc:Choice>
              <mc:Fallback>
                <p:oleObj name="Equation" r:id="rId3" imgW="876240" imgH="622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3384550"/>
                        <a:ext cx="876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14048" y="457200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028700" y="3271838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939600" imgH="863280" progId="Equation.DSMT4">
                  <p:embed/>
                </p:oleObj>
              </mc:Choice>
              <mc:Fallback>
                <p:oleObj name="Equation" r:id="rId5" imgW="939600" imgH="863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3271838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2133600" y="35814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482400" imgH="291960" progId="Equation.DSMT4">
                  <p:embed/>
                </p:oleObj>
              </mc:Choice>
              <mc:Fallback>
                <p:oleObj name="Equation" r:id="rId7" imgW="482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814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2645392" y="358140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520560" imgH="279360" progId="Equation.DSMT4">
                  <p:embed/>
                </p:oleObj>
              </mc:Choice>
              <mc:Fallback>
                <p:oleObj name="Equation" r:id="rId9" imgW="52056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392" y="358140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714500" y="326390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164880" imgH="228600" progId="Equation.DSMT4">
                  <p:embed/>
                </p:oleObj>
              </mc:Choice>
              <mc:Fallback>
                <p:oleObj name="Equation" r:id="rId11" imgW="16488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263900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990600" y="3886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625600" y="35814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dirty="0">
                <a:solidFill>
                  <a:srgbClr val="0000FF"/>
                </a:solidFill>
              </a:rPr>
              <a:t>75%</a:t>
            </a:r>
            <a:r>
              <a:rPr lang="en-US" dirty="0"/>
              <a:t> of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FF"/>
                </a:solidFill>
              </a:rPr>
              <a:t>75% </a:t>
            </a:r>
            <a:r>
              <a:rPr lang="en-US" dirty="0"/>
              <a:t>of </a:t>
            </a:r>
            <a:r>
              <a:rPr lang="en-US" dirty="0">
                <a:solidFill>
                  <a:srgbClr val="0000FF"/>
                </a:solidFill>
              </a:rPr>
              <a:t>36</a:t>
            </a:r>
            <a:r>
              <a:rPr lang="en-US" dirty="0"/>
              <a:t> is _____.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579960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2800" dirty="0"/>
              <a:t>So </a:t>
            </a:r>
            <a:r>
              <a:rPr lang="pt-BR" sz="2800" dirty="0">
                <a:solidFill>
                  <a:srgbClr val="0000FF"/>
                </a:solidFill>
              </a:rPr>
              <a:t>75 %</a:t>
            </a:r>
            <a:r>
              <a:rPr lang="pt-BR" sz="2800" dirty="0"/>
              <a:t> of </a:t>
            </a:r>
            <a:r>
              <a:rPr lang="pt-BR" sz="2800" dirty="0">
                <a:solidFill>
                  <a:srgbClr val="0000FF"/>
                </a:solidFill>
              </a:rPr>
              <a:t>36</a:t>
            </a:r>
            <a:r>
              <a:rPr lang="pt-BR" sz="2800" dirty="0"/>
              <a:t> is _____.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4114800" y="2555544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Type 1 Problem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8580837"/>
              </p:ext>
            </p:extLst>
          </p:nvPr>
        </p:nvGraphicFramePr>
        <p:xfrm>
          <a:off x="4321175" y="3470275"/>
          <a:ext cx="889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3" imgW="888840" imgH="622080" progId="Equation.DSMT4">
                  <p:embed/>
                </p:oleObj>
              </mc:Choice>
              <mc:Fallback>
                <p:oleObj name="Equation" r:id="rId3" imgW="888840" imgH="622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3470275"/>
                        <a:ext cx="889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040040" y="457200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27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35050" y="3402013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5" imgW="939600" imgH="863280" progId="Equation.DSMT4">
                  <p:embed/>
                </p:oleObj>
              </mc:Choice>
              <mc:Fallback>
                <p:oleObj name="Equation" r:id="rId5" imgW="939600" imgH="863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402013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098344" y="3692856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7" imgW="647640" imgH="279360" progId="Equation.DSMT4">
                  <p:embed/>
                </p:oleObj>
              </mc:Choice>
              <mc:Fallback>
                <p:oleObj name="Equation" r:id="rId7" imgW="6476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8344" y="3692856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777508" y="368300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9" imgW="520560" imgH="279360" progId="Equation.DSMT4">
                  <p:embed/>
                </p:oleObj>
              </mc:Choice>
              <mc:Fallback>
                <p:oleObj name="Equation" r:id="rId9" imgW="52056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508" y="368300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1714500" y="335280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Equation" r:id="rId11" imgW="164880" imgH="228600" progId="Equation.DSMT4">
                  <p:embed/>
                </p:oleObj>
              </mc:Choice>
              <mc:Fallback>
                <p:oleObj name="Equation" r:id="rId11" imgW="16488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500" y="3352800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990600" y="4038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25600" y="37338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value of              </a:t>
            </a:r>
            <a:r>
              <a:rPr lang="en-US" dirty="0" err="1"/>
              <a:t>of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72</a:t>
            </a:r>
            <a:r>
              <a:rPr lang="en-US" dirty="0"/>
              <a:t>? </a:t>
            </a:r>
          </a:p>
          <a:p>
            <a:pPr>
              <a:spcBef>
                <a:spcPts val="12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0" y="2653352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Type 1 Problem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2791187"/>
              </p:ext>
            </p:extLst>
          </p:nvPr>
        </p:nvGraphicFramePr>
        <p:xfrm>
          <a:off x="3987800" y="3111500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3" imgW="1054080" imgH="622080" progId="Equation.DSMT4">
                  <p:embed/>
                </p:oleObj>
              </mc:Choice>
              <mc:Fallback>
                <p:oleObj name="Equation" r:id="rId3" imgW="1054080" imgH="6220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7800" y="3111500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3" name="Object 3"/>
          <p:cNvGraphicFramePr>
            <a:graphicFrameLocks noChangeAspect="1"/>
          </p:cNvGraphicFramePr>
          <p:nvPr/>
        </p:nvGraphicFramePr>
        <p:xfrm>
          <a:off x="3531548" y="11430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5" imgW="901309" imgH="837836" progId="Equation.DSMT4">
                  <p:embed/>
                </p:oleObj>
              </mc:Choice>
              <mc:Fallback>
                <p:oleObj name="Equation" r:id="rId5" imgW="901309" imgH="837836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548" y="11430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925" name="Object 5"/>
          <p:cNvGraphicFramePr>
            <a:graphicFrameLocks noChangeAspect="1"/>
          </p:cNvGraphicFramePr>
          <p:nvPr/>
        </p:nvGraphicFramePr>
        <p:xfrm>
          <a:off x="548640" y="4710752"/>
          <a:ext cx="358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7" imgW="3581400" imgH="838200" progId="Equation.DSMT4">
                  <p:embed/>
                </p:oleObj>
              </mc:Choice>
              <mc:Fallback>
                <p:oleObj name="Equation" r:id="rId7" imgW="3581400" imgH="838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710752"/>
                        <a:ext cx="358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099784" y="2577152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9" imgW="1460160" imgH="838080" progId="Equation.DSMT4">
                  <p:embed/>
                </p:oleObj>
              </mc:Choice>
              <mc:Fallback>
                <p:oleObj name="Equation" r:id="rId9" imgW="1460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9784" y="2577152"/>
                        <a:ext cx="1460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1068388" y="3594100"/>
          <a:ext cx="9144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11" imgW="914400" imgH="863280" progId="Equation.DSMT4">
                  <p:embed/>
                </p:oleObj>
              </mc:Choice>
              <mc:Fallback>
                <p:oleObj name="Equation" r:id="rId11" imgW="914400" imgH="863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388" y="3594100"/>
                        <a:ext cx="9144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2043752" y="388620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13" imgW="660240" imgH="279360" progId="Equation.DSMT4">
                  <p:embed/>
                </p:oleObj>
              </mc:Choice>
              <mc:Fallback>
                <p:oleObj name="Equation" r:id="rId13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3752" y="388620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2743200" y="3886200"/>
          <a:ext cx="520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15" imgW="520560" imgH="279360" progId="Equation.DSMT4">
                  <p:embed/>
                </p:oleObj>
              </mc:Choice>
              <mc:Fallback>
                <p:oleObj name="Equation" r:id="rId15" imgW="52056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86200"/>
                        <a:ext cx="520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10"/>
          <p:cNvGraphicFramePr>
            <a:graphicFrameLocks noChangeAspect="1"/>
          </p:cNvGraphicFramePr>
          <p:nvPr/>
        </p:nvGraphicFramePr>
        <p:xfrm>
          <a:off x="1676400" y="3581400"/>
          <a:ext cx="292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17" imgW="291960" imgH="215640" progId="Equation.DSMT4">
                  <p:embed/>
                </p:oleObj>
              </mc:Choice>
              <mc:Fallback>
                <p:oleObj name="Equation" r:id="rId17" imgW="29196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581400"/>
                        <a:ext cx="292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flipV="1">
            <a:off x="1003300" y="42164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638300" y="3911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72000"/>
          </a:xfrm>
        </p:spPr>
        <p:txBody>
          <a:bodyPr/>
          <a:lstStyle/>
          <a:p>
            <a:r>
              <a:rPr lang="en-US" dirty="0"/>
              <a:t>             of what number is </a:t>
            </a:r>
            <a:r>
              <a:rPr lang="en-US" dirty="0">
                <a:solidFill>
                  <a:srgbClr val="0000FF"/>
                </a:solidFill>
              </a:rPr>
              <a:t>300</a:t>
            </a:r>
            <a:r>
              <a:rPr lang="en-US" dirty="0"/>
              <a:t>?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419600" y="2272352"/>
            <a:ext cx="2895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008080"/>
                </a:solidFill>
              </a:rPr>
              <a:t>Type 2 Problem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4578129"/>
              </p:ext>
            </p:extLst>
          </p:nvPr>
        </p:nvGraphicFramePr>
        <p:xfrm>
          <a:off x="4597400" y="2728913"/>
          <a:ext cx="1066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Equation" r:id="rId3" imgW="1066680" imgH="622080" progId="Equation.DSMT4">
                  <p:embed/>
                </p:oleObj>
              </mc:Choice>
              <mc:Fallback>
                <p:oleObj name="Equation" r:id="rId3" imgW="1066680" imgH="62208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7400" y="2728913"/>
                        <a:ext cx="1066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943248"/>
              </p:ext>
            </p:extLst>
          </p:nvPr>
        </p:nvGraphicFramePr>
        <p:xfrm>
          <a:off x="4584700" y="3657600"/>
          <a:ext cx="2514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0" name="Equation" r:id="rId5" imgW="2514600" imgH="622080" progId="Equation.DSMT4">
                  <p:embed/>
                </p:oleObj>
              </mc:Choice>
              <mc:Fallback>
                <p:oleObj name="Equation" r:id="rId5" imgW="2514600" imgH="6220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657600"/>
                        <a:ext cx="2514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533053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So              of _____ is </a:t>
            </a:r>
            <a:r>
              <a:rPr lang="en-US" sz="2800" dirty="0">
                <a:solidFill>
                  <a:srgbClr val="0000FF"/>
                </a:solidFill>
              </a:rPr>
              <a:t>300</a:t>
            </a:r>
            <a:r>
              <a:rPr lang="en-US" sz="2800" dirty="0"/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2506640" y="5320352"/>
            <a:ext cx="7328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800</a:t>
            </a:r>
          </a:p>
        </p:txBody>
      </p:sp>
      <p:graphicFrame>
        <p:nvGraphicFramePr>
          <p:cNvPr id="210949" name="Object 5"/>
          <p:cNvGraphicFramePr>
            <a:graphicFrameLocks noChangeAspect="1"/>
          </p:cNvGraphicFramePr>
          <p:nvPr/>
        </p:nvGraphicFramePr>
        <p:xfrm>
          <a:off x="994016" y="51816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1" name="Equation" r:id="rId7" imgW="914400" imgH="838200" progId="Equation.DSMT4">
                  <p:embed/>
                </p:oleObj>
              </mc:Choice>
              <mc:Fallback>
                <p:oleObj name="Equation" r:id="rId7" imgW="914400" imgH="838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4016" y="51816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0950" name="Object 6"/>
          <p:cNvGraphicFramePr>
            <a:graphicFrameLocks noChangeAspect="1"/>
          </p:cNvGraphicFramePr>
          <p:nvPr/>
        </p:nvGraphicFramePr>
        <p:xfrm>
          <a:off x="548640" y="1129352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2" name="Equation" r:id="rId9" imgW="914400" imgH="838200" progId="Equation.DSMT4">
                  <p:embed/>
                </p:oleObj>
              </mc:Choice>
              <mc:Fallback>
                <p:oleObj name="Equation" r:id="rId9" imgW="914400" imgH="83820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129352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1306776" y="2536208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3" name="Equation" r:id="rId11" imgW="1612800" imgH="838080" progId="Equation.DSMT4">
                  <p:embed/>
                </p:oleObj>
              </mc:Choice>
              <mc:Fallback>
                <p:oleObj name="Equation" r:id="rId11" imgW="16128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776" y="2536208"/>
                        <a:ext cx="161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768350" y="3556000"/>
          <a:ext cx="27051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13" imgW="2705040" imgH="863280" progId="Equation.DSMT4">
                  <p:embed/>
                </p:oleObj>
              </mc:Choice>
              <mc:Fallback>
                <p:oleObj name="Equation" r:id="rId13" imgW="2705040" imgH="863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350" y="3556000"/>
                        <a:ext cx="27051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1856096" y="4776148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15" imgW="1079280" imgH="291960" progId="Equation.DSMT4">
                  <p:embed/>
                </p:oleObj>
              </mc:Choice>
              <mc:Fallback>
                <p:oleObj name="Equation" r:id="rId15" imgW="10792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6096" y="4776148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0"/>
          <p:cNvGraphicFramePr>
            <a:graphicFrameLocks noChangeAspect="1"/>
          </p:cNvGraphicFramePr>
          <p:nvPr/>
        </p:nvGraphicFramePr>
        <p:xfrm>
          <a:off x="3048000" y="3478212"/>
          <a:ext cx="406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17" imgW="406080" imgH="228600" progId="Equation.DSMT4">
                  <p:embed/>
                </p:oleObj>
              </mc:Choice>
              <mc:Fallback>
                <p:oleObj name="Equation" r:id="rId17" imgW="40608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478212"/>
                        <a:ext cx="406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5400000">
            <a:off x="762000" y="358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7620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1295400" y="3581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295400" y="41148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362200" y="4076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2895600" y="3810000"/>
            <a:ext cx="685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Answer the following using the equation</a:t>
            </a:r>
            <a:r>
              <a:rPr lang="en-US" i="1" dirty="0">
                <a:solidFill>
                  <a:srgbClr val="000000"/>
                </a:solidFill>
              </a:rPr>
              <a:t> R</a:t>
            </a:r>
            <a:r>
              <a:rPr lang="en-US" dirty="0">
                <a:solidFill>
                  <a:srgbClr val="000000"/>
                </a:solidFill>
              </a:rPr>
              <a:t> ×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A. </a:t>
            </a: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What is 40% of 73?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What is 150% of 12.6?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87.5% of what number is 21?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12% of what number is 15?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What percent of 88 is 55?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6.</a:t>
            </a:r>
            <a:r>
              <a:rPr lang="en-US" dirty="0">
                <a:solidFill>
                  <a:srgbClr val="000000"/>
                </a:solidFill>
              </a:rPr>
              <a:t>	What percent of 4 is 7?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29.2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18.9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24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125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5.	</a:t>
            </a:r>
            <a:r>
              <a:rPr lang="en-US" dirty="0">
                <a:solidFill>
                  <a:srgbClr val="FF0000"/>
                </a:solidFill>
              </a:rPr>
              <a:t>62.5%</a:t>
            </a:r>
            <a:r>
              <a:rPr lang="en-US" b="1" dirty="0"/>
              <a:t>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6.	</a:t>
            </a:r>
            <a:r>
              <a:rPr lang="en-US" dirty="0">
                <a:solidFill>
                  <a:srgbClr val="FF0000"/>
                </a:solidFill>
              </a:rPr>
              <a:t>175%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 Equation </a:t>
            </a:r>
            <a:r>
              <a:rPr lang="en-US" i="1" dirty="0"/>
              <a:t>R </a:t>
            </a:r>
            <a:r>
              <a:rPr lang="en-US" dirty="0"/>
              <a:t>×</a:t>
            </a:r>
            <a:r>
              <a:rPr lang="en-US" i="1" dirty="0"/>
              <a:t> B </a:t>
            </a:r>
            <a:r>
              <a:rPr lang="en-US" dirty="0"/>
              <a:t>=</a:t>
            </a:r>
            <a:r>
              <a:rPr lang="en-US" i="1" dirty="0"/>
              <a:t>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1027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Terms</a:t>
            </a:r>
          </a:p>
          <a:p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= Rate or percent (as a decimal or fraction) </a:t>
            </a:r>
          </a:p>
          <a:p>
            <a:pPr>
              <a:spcBef>
                <a:spcPts val="1200"/>
              </a:spcBef>
            </a:pP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Base (number for which we are finding the percent) </a:t>
            </a:r>
          </a:p>
          <a:p>
            <a:pPr>
              <a:spcBef>
                <a:spcPts val="1200"/>
              </a:spcBef>
            </a:pP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Amount or percentage (a part of the base) 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rgbClr val="000000"/>
                </a:solidFill>
              </a:rPr>
              <a:t>The relationship among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given in the basic equation</a:t>
            </a:r>
          </a:p>
          <a:p>
            <a:pPr algn="ctr">
              <a:spcBef>
                <a:spcPts val="1200"/>
              </a:spcBef>
            </a:pPr>
            <a:r>
              <a:rPr lang="en-US" b="1" i="1" dirty="0">
                <a:solidFill>
                  <a:srgbClr val="0000FF"/>
                </a:solidFill>
              </a:rPr>
              <a:t>R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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Equation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Three Basic Types of Percent Problems and the Equation </a:t>
            </a:r>
            <a:r>
              <a:rPr lang="en-US" b="1" i="1" dirty="0">
                <a:solidFill>
                  <a:srgbClr val="000000"/>
                </a:solidFill>
              </a:rPr>
              <a:t>R </a:t>
            </a:r>
            <a:r>
              <a:rPr lang="en-US" b="1" dirty="0">
                <a:solidFill>
                  <a:srgbClr val="000000"/>
                </a:solidFill>
              </a:rPr>
              <a:t>×</a:t>
            </a:r>
            <a:r>
              <a:rPr lang="en-US" b="1" i="1" dirty="0">
                <a:solidFill>
                  <a:srgbClr val="000000"/>
                </a:solidFill>
              </a:rPr>
              <a:t> B </a:t>
            </a:r>
            <a:r>
              <a:rPr lang="en-US" b="1" dirty="0">
                <a:solidFill>
                  <a:srgbClr val="000000"/>
                </a:solidFill>
              </a:rPr>
              <a:t>=</a:t>
            </a:r>
            <a:r>
              <a:rPr lang="en-US" b="1" i="1" dirty="0">
                <a:solidFill>
                  <a:srgbClr val="000000"/>
                </a:solidFill>
              </a:rPr>
              <a:t> A</a:t>
            </a:r>
          </a:p>
          <a:p>
            <a:pPr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Type 1:	</a:t>
            </a:r>
            <a:r>
              <a:rPr lang="en-US" dirty="0">
                <a:solidFill>
                  <a:srgbClr val="000000"/>
                </a:solidFill>
              </a:rPr>
              <a:t>Find the amount, given the base and the 		percent.  </a:t>
            </a:r>
          </a:p>
          <a:p>
            <a:pPr>
              <a:tabLst>
                <a:tab pos="1146175" algn="l"/>
              </a:tabLst>
            </a:pPr>
            <a:r>
              <a:rPr lang="en-US" dirty="0">
                <a:solidFill>
                  <a:srgbClr val="000000"/>
                </a:solidFill>
              </a:rPr>
              <a:t>	What is 45% of 70? </a:t>
            </a:r>
          </a:p>
          <a:p>
            <a:pPr>
              <a:tabLst>
                <a:tab pos="1146175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tabLst>
                <a:tab pos="1146175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1146175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known. The object is to find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498072" y="3566804"/>
          <a:ext cx="18669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866900" imgH="1358900" progId="Equation.DSMT4">
                  <p:embed/>
                </p:oleObj>
              </mc:Choice>
              <mc:Fallback>
                <p:oleObj name="Equation" r:id="rId3" imgW="1866900" imgH="1358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072" y="3566804"/>
                        <a:ext cx="18669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5400000">
            <a:off x="4805716" y="4173560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5928586" y="4228152"/>
            <a:ext cx="560696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5402462" y="4216776"/>
            <a:ext cx="560696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Equation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 Three Basic Types of Percent Problems and the Equation </a:t>
            </a:r>
            <a:r>
              <a:rPr lang="en-US" b="1" i="1" dirty="0">
                <a:solidFill>
                  <a:srgbClr val="000000"/>
                </a:solidFill>
              </a:rPr>
              <a:t>R </a:t>
            </a:r>
            <a:r>
              <a:rPr lang="en-US" b="1" dirty="0">
                <a:solidFill>
                  <a:srgbClr val="000000"/>
                </a:solidFill>
              </a:rPr>
              <a:t>×</a:t>
            </a:r>
            <a:r>
              <a:rPr lang="en-US" b="1" i="1" dirty="0">
                <a:solidFill>
                  <a:srgbClr val="000000"/>
                </a:solidFill>
              </a:rPr>
              <a:t> B </a:t>
            </a:r>
            <a:r>
              <a:rPr lang="en-US" b="1" dirty="0">
                <a:solidFill>
                  <a:srgbClr val="000000"/>
                </a:solidFill>
              </a:rPr>
              <a:t>=</a:t>
            </a:r>
            <a:r>
              <a:rPr lang="en-US" b="1" i="1" dirty="0">
                <a:solidFill>
                  <a:srgbClr val="000000"/>
                </a:solidFill>
              </a:rPr>
              <a:t> A </a:t>
            </a:r>
            <a:r>
              <a:rPr lang="en-US" b="1" dirty="0">
                <a:solidFill>
                  <a:srgbClr val="000000"/>
                </a:solidFill>
              </a:rPr>
              <a:t>(cont.)</a:t>
            </a:r>
          </a:p>
          <a:p>
            <a:pPr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Type 2:</a:t>
            </a:r>
            <a:r>
              <a:rPr lang="en-US" dirty="0">
                <a:solidFill>
                  <a:srgbClr val="000000"/>
                </a:solidFill>
              </a:rPr>
              <a:t>	Find the base, given the percent and the 		amount.  </a:t>
            </a:r>
          </a:p>
          <a:p>
            <a:pPr>
              <a:tabLst>
                <a:tab pos="1146175" algn="l"/>
              </a:tabLst>
            </a:pPr>
            <a:r>
              <a:rPr lang="en-US" dirty="0">
                <a:solidFill>
                  <a:srgbClr val="000000"/>
                </a:solidFill>
              </a:rPr>
              <a:t>	30% of what number is 18.36?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tabLst>
                <a:tab pos="1146175" algn="l"/>
              </a:tabLst>
            </a:pPr>
            <a:r>
              <a:rPr lang="en-US" i="1" dirty="0">
                <a:solidFill>
                  <a:srgbClr val="000000"/>
                </a:solidFill>
              </a:rPr>
              <a:t>	R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are known. The object is to find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096000" y="3314700"/>
          <a:ext cx="2273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273300" imgH="1358900" progId="Equation.DSMT4">
                  <p:embed/>
                </p:oleObj>
              </mc:Choice>
              <mc:Fallback>
                <p:oleObj name="Equation" r:id="rId3" imgW="2273300" imgH="1358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314700"/>
                        <a:ext cx="22733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>
            <a:off x="6245180" y="3939844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7100000" flipH="1">
            <a:off x="6876388" y="3898900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7461536" y="3937000"/>
            <a:ext cx="6096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Equation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1340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The Three Basic Types of Percent Problems and the Equation </a:t>
            </a:r>
            <a:r>
              <a:rPr lang="en-US" b="1" i="1" dirty="0">
                <a:solidFill>
                  <a:srgbClr val="000000"/>
                </a:solidFill>
              </a:rPr>
              <a:t>R </a:t>
            </a:r>
            <a:r>
              <a:rPr lang="en-US" b="1" dirty="0">
                <a:solidFill>
                  <a:srgbClr val="000000"/>
                </a:solidFill>
              </a:rPr>
              <a:t>×</a:t>
            </a:r>
            <a:r>
              <a:rPr lang="en-US" b="1" i="1" dirty="0">
                <a:solidFill>
                  <a:srgbClr val="000000"/>
                </a:solidFill>
              </a:rPr>
              <a:t> B </a:t>
            </a:r>
            <a:r>
              <a:rPr lang="en-US" b="1" dirty="0">
                <a:solidFill>
                  <a:srgbClr val="000000"/>
                </a:solidFill>
              </a:rPr>
              <a:t>=</a:t>
            </a:r>
            <a:r>
              <a:rPr lang="en-US" b="1" i="1" dirty="0">
                <a:solidFill>
                  <a:srgbClr val="000000"/>
                </a:solidFill>
              </a:rPr>
              <a:t> A </a:t>
            </a:r>
            <a:r>
              <a:rPr lang="en-US" b="1" dirty="0">
                <a:solidFill>
                  <a:srgbClr val="000000"/>
                </a:solidFill>
              </a:rPr>
              <a:t>(cont.)</a:t>
            </a:r>
          </a:p>
          <a:p>
            <a:pPr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Type 3:</a:t>
            </a:r>
            <a:r>
              <a:rPr lang="en-US" dirty="0">
                <a:solidFill>
                  <a:srgbClr val="000000"/>
                </a:solidFill>
              </a:rPr>
              <a:t>	Find the percent, given the base and the 		amount. </a:t>
            </a:r>
          </a:p>
          <a:p>
            <a:pPr>
              <a:tabLst>
                <a:tab pos="1146175" algn="l"/>
              </a:tabLst>
            </a:pPr>
            <a:r>
              <a:rPr lang="en-US" dirty="0">
                <a:solidFill>
                  <a:srgbClr val="000000"/>
                </a:solidFill>
              </a:rPr>
              <a:t>	What percent of 84 is 16.8?</a:t>
            </a:r>
          </a:p>
          <a:p>
            <a:pPr>
              <a:spcBef>
                <a:spcPts val="0"/>
              </a:spcBef>
              <a:tabLst>
                <a:tab pos="1146175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1146175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1146175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known. The object is to find </a:t>
            </a:r>
            <a:r>
              <a:rPr lang="en-US" i="1" dirty="0">
                <a:solidFill>
                  <a:srgbClr val="000000"/>
                </a:solidFill>
              </a:rPr>
              <a:t>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717182" y="3302000"/>
          <a:ext cx="19558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3" imgW="1955800" imgH="1358900" progId="Equation.DSMT4">
                  <p:embed/>
                </p:oleObj>
              </mc:Choice>
              <mc:Fallback>
                <p:oleObj name="Equation" r:id="rId3" imgW="1955800" imgH="1358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7182" y="3302000"/>
                        <a:ext cx="19558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 rot="5040000">
            <a:off x="5772436" y="3909463"/>
            <a:ext cx="533400" cy="152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256932" y="3943395"/>
            <a:ext cx="609600" cy="76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6200000" flipH="1">
            <a:off x="6942732" y="3943395"/>
            <a:ext cx="609600" cy="762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Equation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Remember</a:t>
            </a:r>
          </a:p>
          <a:p>
            <a:pPr>
              <a:tabLst>
                <a:tab pos="682625" algn="l"/>
              </a:tabLst>
            </a:pPr>
            <a:r>
              <a:rPr lang="en-US" dirty="0">
                <a:solidFill>
                  <a:srgbClr val="000000"/>
                </a:solidFill>
              </a:rPr>
              <a:t>(a)	</a:t>
            </a:r>
            <a:r>
              <a:rPr lang="en-US" b="1" dirty="0">
                <a:solidFill>
                  <a:srgbClr val="C00000"/>
                </a:solidFill>
              </a:rPr>
              <a:t>Of</a:t>
            </a:r>
            <a:r>
              <a:rPr lang="en-US" dirty="0">
                <a:solidFill>
                  <a:srgbClr val="000000"/>
                </a:solidFill>
              </a:rPr>
              <a:t> means to multiply when used with decimal or 	fractions. </a:t>
            </a:r>
          </a:p>
          <a:p>
            <a:pPr>
              <a:tabLst>
                <a:tab pos="682625" algn="l"/>
              </a:tabLst>
            </a:pPr>
            <a:r>
              <a:rPr lang="en-US" dirty="0">
                <a:solidFill>
                  <a:srgbClr val="000000"/>
                </a:solidFill>
              </a:rPr>
              <a:t>(b)	</a:t>
            </a:r>
            <a:r>
              <a:rPr lang="en-US" b="1" dirty="0">
                <a:solidFill>
                  <a:srgbClr val="C00000"/>
                </a:solidFill>
              </a:rPr>
              <a:t>Is</a:t>
            </a:r>
            <a:r>
              <a:rPr lang="en-US" dirty="0">
                <a:solidFill>
                  <a:srgbClr val="000000"/>
                </a:solidFill>
              </a:rPr>
              <a:t> means =. </a:t>
            </a:r>
          </a:p>
          <a:p>
            <a:pPr>
              <a:tabLst>
                <a:tab pos="682625" algn="l"/>
              </a:tabLst>
            </a:pPr>
            <a:r>
              <a:rPr lang="en-US" dirty="0">
                <a:solidFill>
                  <a:srgbClr val="000000"/>
                </a:solidFill>
              </a:rPr>
              <a:t>(c)	The percent is changed to decimal or fraction 	form.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tabLst>
                <a:tab pos="463550" algn="l"/>
              </a:tabLst>
            </a:pPr>
            <a:r>
              <a:rPr lang="en-US" dirty="0"/>
              <a:t>What is </a:t>
            </a:r>
            <a:r>
              <a:rPr lang="en-US" dirty="0">
                <a:solidFill>
                  <a:srgbClr val="0000FF"/>
                </a:solidFill>
              </a:rPr>
              <a:t>45% </a:t>
            </a:r>
            <a:r>
              <a:rPr lang="en-US" dirty="0"/>
              <a:t>of</a:t>
            </a:r>
            <a:r>
              <a:rPr lang="en-US" dirty="0">
                <a:solidFill>
                  <a:srgbClr val="0000FF"/>
                </a:solidFill>
              </a:rPr>
              <a:t> 70</a:t>
            </a:r>
            <a:r>
              <a:rPr lang="en-US" dirty="0"/>
              <a:t>?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r>
              <a:rPr lang="en-US" dirty="0"/>
              <a:t>Here </a:t>
            </a:r>
            <a:r>
              <a:rPr lang="en-US" i="1" dirty="0">
                <a:solidFill>
                  <a:srgbClr val="0000FF"/>
                </a:solidFill>
              </a:rPr>
              <a:t>R </a:t>
            </a:r>
            <a:r>
              <a:rPr lang="en-US" dirty="0">
                <a:solidFill>
                  <a:srgbClr val="0000FF"/>
                </a:solidFill>
              </a:rPr>
              <a:t>= 45% = 0.45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= 70</a:t>
            </a:r>
            <a:r>
              <a:rPr lang="en-US" dirty="0"/>
              <a:t>. </a:t>
            </a:r>
          </a:p>
          <a:p>
            <a:r>
              <a:rPr lang="en-US" dirty="0"/>
              <a:t>Substituting into the equation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×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/>
              <a:t> gives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So </a:t>
            </a:r>
            <a:r>
              <a:rPr lang="en-US" dirty="0">
                <a:solidFill>
                  <a:srgbClr val="0000FF"/>
                </a:solidFill>
              </a:rPr>
              <a:t>45% </a:t>
            </a:r>
            <a:r>
              <a:rPr lang="en-US" dirty="0"/>
              <a:t>of</a:t>
            </a:r>
            <a:r>
              <a:rPr lang="en-US" dirty="0">
                <a:solidFill>
                  <a:srgbClr val="0000FF"/>
                </a:solidFill>
              </a:rPr>
              <a:t> 70</a:t>
            </a:r>
            <a:r>
              <a:rPr lang="en-US" dirty="0"/>
              <a:t> is </a:t>
            </a:r>
            <a:r>
              <a:rPr lang="en-US" u="sng" dirty="0"/>
              <a:t>_____ 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33800" y="3352800"/>
            <a:ext cx="259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Multiplying 70 by 0.45 </a:t>
            </a:r>
          </a:p>
          <a:p>
            <a:r>
              <a:rPr lang="en-US" sz="2000" dirty="0">
                <a:solidFill>
                  <a:srgbClr val="008080"/>
                </a:solidFill>
              </a:rPr>
              <a:t>gives us 31.5.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28584" y="5178960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31.5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447800" y="3352800"/>
          <a:ext cx="1854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" imgW="1854000" imgH="291960" progId="Equation.DSMT4">
                  <p:embed/>
                </p:oleObj>
              </mc:Choice>
              <mc:Fallback>
                <p:oleObj name="Equation" r:id="rId3" imgW="18540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352800"/>
                        <a:ext cx="1854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133600" y="38862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5" imgW="1193760" imgH="291960" progId="Equation.DSMT4">
                  <p:embed/>
                </p:oleObj>
              </mc:Choice>
              <mc:Fallback>
                <p:oleObj name="Equation" r:id="rId5" imgW="11937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8862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424304" y="3352800"/>
          <a:ext cx="109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7" imgW="1091880" imgH="901440" progId="Equation.DSMT4">
                  <p:embed/>
                </p:oleObj>
              </mc:Choice>
              <mc:Fallback>
                <p:oleObj name="Equation" r:id="rId7" imgW="109188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4304" y="3352800"/>
                        <a:ext cx="109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6858000" y="4343400"/>
          <a:ext cx="63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9" imgW="634680" imgH="380880" progId="Equation.DSMT4">
                  <p:embed/>
                </p:oleObj>
              </mc:Choice>
              <mc:Fallback>
                <p:oleObj name="Equation" r:id="rId9" imgW="6346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343400"/>
                        <a:ext cx="63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6629400" y="4759656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11" imgW="965160" imgH="495000" progId="Equation.DSMT4">
                  <p:embed/>
                </p:oleObj>
              </mc:Choice>
              <mc:Fallback>
                <p:oleObj name="Equation" r:id="rId11" imgW="9651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4759656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615752" y="5320352"/>
          <a:ext cx="90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13" imgW="901440" imgH="380880" progId="Equation.DSMT4">
                  <p:embed/>
                </p:oleObj>
              </mc:Choice>
              <mc:Fallback>
                <p:oleObj name="Equation" r:id="rId13" imgW="90144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5752" y="5320352"/>
                        <a:ext cx="90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Basic Equation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pPr>
              <a:tabLst>
                <a:tab pos="682625" algn="l"/>
              </a:tabLst>
            </a:pPr>
            <a:r>
              <a:rPr lang="en-US" dirty="0">
                <a:solidFill>
                  <a:srgbClr val="000000"/>
                </a:solidFill>
              </a:rPr>
              <a:t>The multiplication can be done by hand, as shown here, or with a calculator. In either case, the equations should be written so the = signs are aligned one above the other, as shown in the solution.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775</Words>
  <Application>Microsoft Office PowerPoint</Application>
  <PresentationFormat>On-screen Show (4:3)</PresentationFormat>
  <Paragraphs>160</Paragraphs>
  <Slides>25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Symbol</vt:lpstr>
      <vt:lpstr>Office Theme</vt:lpstr>
      <vt:lpstr>Equation</vt:lpstr>
      <vt:lpstr>Section 7.4</vt:lpstr>
      <vt:lpstr>Objectives</vt:lpstr>
      <vt:lpstr>The Basic Equation R × B = A</vt:lpstr>
      <vt:lpstr>Using the Basic Equation</vt:lpstr>
      <vt:lpstr>Using the Basic Equation</vt:lpstr>
      <vt:lpstr>Using the Basic Equation</vt:lpstr>
      <vt:lpstr>Using the Basic Equation</vt:lpstr>
      <vt:lpstr>Example 1</vt:lpstr>
      <vt:lpstr>Using the Basic Equation</vt:lpstr>
      <vt:lpstr>Example 2</vt:lpstr>
      <vt:lpstr>Example 3 </vt:lpstr>
      <vt:lpstr>Example 3 (cont.) </vt:lpstr>
      <vt:lpstr>Example 4</vt:lpstr>
      <vt:lpstr>Example 5</vt:lpstr>
      <vt:lpstr>Example 6</vt:lpstr>
      <vt:lpstr>Example 7</vt:lpstr>
      <vt:lpstr>Example 7 (cont.)</vt:lpstr>
      <vt:lpstr>Example 8 </vt:lpstr>
      <vt:lpstr>Example 8 (cont.) </vt:lpstr>
      <vt:lpstr>Example 9 </vt:lpstr>
      <vt:lpstr>Example 10 </vt:lpstr>
      <vt:lpstr>Example 11</vt:lpstr>
      <vt:lpstr>Example 12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47</cp:revision>
  <dcterms:created xsi:type="dcterms:W3CDTF">2013-04-26T14:43:13Z</dcterms:created>
  <dcterms:modified xsi:type="dcterms:W3CDTF">2016-10-03T15:49:50Z</dcterms:modified>
</cp:coreProperties>
</file>