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5"/>
      <p:bold r:id="rId26"/>
      <p:italic r:id="rId27"/>
      <p:boldItalic r:id="rId2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image" Target="../media/image28.wmf"/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12" Type="http://schemas.openxmlformats.org/officeDocument/2006/relationships/image" Target="../media/image27.wmf"/><Relationship Id="rId17" Type="http://schemas.openxmlformats.org/officeDocument/2006/relationships/image" Target="../media/image32.wmf"/><Relationship Id="rId2" Type="http://schemas.openxmlformats.org/officeDocument/2006/relationships/image" Target="../media/image17.wmf"/><Relationship Id="rId16" Type="http://schemas.openxmlformats.org/officeDocument/2006/relationships/image" Target="../media/image31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11" Type="http://schemas.openxmlformats.org/officeDocument/2006/relationships/image" Target="../media/image26.wmf"/><Relationship Id="rId5" Type="http://schemas.openxmlformats.org/officeDocument/2006/relationships/image" Target="../media/image20.wmf"/><Relationship Id="rId15" Type="http://schemas.openxmlformats.org/officeDocument/2006/relationships/image" Target="../media/image30.wmf"/><Relationship Id="rId10" Type="http://schemas.openxmlformats.org/officeDocument/2006/relationships/image" Target="../media/image25.wmf"/><Relationship Id="rId4" Type="http://schemas.openxmlformats.org/officeDocument/2006/relationships/image" Target="../media/image19.wmf"/><Relationship Id="rId9" Type="http://schemas.openxmlformats.org/officeDocument/2006/relationships/image" Target="../media/image24.wmf"/><Relationship Id="rId14" Type="http://schemas.openxmlformats.org/officeDocument/2006/relationships/image" Target="../media/image2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9129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CD3914-0F5D-4C20-9F2D-53D5E3B07B80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68D584-F2EA-4A9A-AC28-91D4626C53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045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3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0.bin"/><Relationship Id="rId18" Type="http://schemas.openxmlformats.org/officeDocument/2006/relationships/image" Target="../media/image23.wmf"/><Relationship Id="rId26" Type="http://schemas.openxmlformats.org/officeDocument/2006/relationships/image" Target="../media/image27.wmf"/><Relationship Id="rId3" Type="http://schemas.openxmlformats.org/officeDocument/2006/relationships/oleObject" Target="../embeddings/oleObject15.bin"/><Relationship Id="rId21" Type="http://schemas.openxmlformats.org/officeDocument/2006/relationships/oleObject" Target="../embeddings/oleObject24.bin"/><Relationship Id="rId34" Type="http://schemas.openxmlformats.org/officeDocument/2006/relationships/image" Target="../media/image31.wmf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0.wmf"/><Relationship Id="rId17" Type="http://schemas.openxmlformats.org/officeDocument/2006/relationships/oleObject" Target="../embeddings/oleObject22.bin"/><Relationship Id="rId25" Type="http://schemas.openxmlformats.org/officeDocument/2006/relationships/oleObject" Target="../embeddings/oleObject26.bin"/><Relationship Id="rId3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2.wmf"/><Relationship Id="rId20" Type="http://schemas.openxmlformats.org/officeDocument/2006/relationships/image" Target="../media/image24.wmf"/><Relationship Id="rId29" Type="http://schemas.openxmlformats.org/officeDocument/2006/relationships/oleObject" Target="../embeddings/oleObject28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9.bin"/><Relationship Id="rId24" Type="http://schemas.openxmlformats.org/officeDocument/2006/relationships/image" Target="../media/image26.wmf"/><Relationship Id="rId32" Type="http://schemas.openxmlformats.org/officeDocument/2006/relationships/image" Target="../media/image30.wmf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1.bin"/><Relationship Id="rId23" Type="http://schemas.openxmlformats.org/officeDocument/2006/relationships/oleObject" Target="../embeddings/oleObject25.bin"/><Relationship Id="rId28" Type="http://schemas.openxmlformats.org/officeDocument/2006/relationships/image" Target="../media/image28.wmf"/><Relationship Id="rId36" Type="http://schemas.openxmlformats.org/officeDocument/2006/relationships/image" Target="../media/image32.wmf"/><Relationship Id="rId10" Type="http://schemas.openxmlformats.org/officeDocument/2006/relationships/image" Target="../media/image19.wmf"/><Relationship Id="rId19" Type="http://schemas.openxmlformats.org/officeDocument/2006/relationships/oleObject" Target="../embeddings/oleObject23.bin"/><Relationship Id="rId31" Type="http://schemas.openxmlformats.org/officeDocument/2006/relationships/oleObject" Target="../embeddings/oleObject29.bin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21.wmf"/><Relationship Id="rId22" Type="http://schemas.openxmlformats.org/officeDocument/2006/relationships/image" Target="../media/image25.wmf"/><Relationship Id="rId27" Type="http://schemas.openxmlformats.org/officeDocument/2006/relationships/oleObject" Target="../embeddings/oleObject27.bin"/><Relationship Id="rId30" Type="http://schemas.openxmlformats.org/officeDocument/2006/relationships/image" Target="../media/image29.wmf"/><Relationship Id="rId35" Type="http://schemas.openxmlformats.org/officeDocument/2006/relationships/oleObject" Target="../embeddings/oleObject31.bin"/><Relationship Id="rId8" Type="http://schemas.openxmlformats.org/officeDocument/2006/relationships/image" Target="../media/image18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3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7.5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Applications with Percent: Discount, Sales Tax, and Tipping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463550" algn="l"/>
              </a:tabLst>
            </a:pPr>
            <a:r>
              <a:rPr lang="en-US" b="1" dirty="0"/>
              <a:t>a.</a:t>
            </a:r>
            <a:r>
              <a:rPr lang="en-US" dirty="0"/>
              <a:t>	Find the amount of sales tax. </a:t>
            </a:r>
          </a:p>
          <a:p>
            <a:pPr>
              <a:tabLst>
                <a:tab pos="463550" algn="l"/>
              </a:tabLst>
            </a:pPr>
            <a:r>
              <a:rPr lang="en-US" dirty="0"/>
              <a:t>	</a:t>
            </a:r>
            <a:r>
              <a:rPr lang="en-US" dirty="0">
                <a:solidFill>
                  <a:srgbClr val="0000FF"/>
                </a:solidFill>
              </a:rPr>
              <a:t>6% </a:t>
            </a:r>
            <a:r>
              <a:rPr lang="en-US" dirty="0"/>
              <a:t>of </a:t>
            </a:r>
            <a:r>
              <a:rPr lang="en-US" dirty="0">
                <a:solidFill>
                  <a:srgbClr val="0000FF"/>
                </a:solidFill>
              </a:rPr>
              <a:t>$682.50</a:t>
            </a:r>
            <a:r>
              <a:rPr lang="en-US" dirty="0"/>
              <a:t> is ________ . </a:t>
            </a:r>
          </a:p>
          <a:p>
            <a:pPr>
              <a:spcBef>
                <a:spcPts val="1800"/>
              </a:spcBef>
              <a:tabLst>
                <a:tab pos="463550" algn="l"/>
              </a:tabLst>
            </a:pPr>
            <a:endParaRPr lang="en-US" dirty="0"/>
          </a:p>
          <a:p>
            <a:pPr>
              <a:spcBef>
                <a:spcPts val="1800"/>
              </a:spcBef>
              <a:tabLst>
                <a:tab pos="463550" algn="l"/>
              </a:tabLst>
            </a:pPr>
            <a:endParaRPr lang="en-US" dirty="0"/>
          </a:p>
          <a:p>
            <a:pPr>
              <a:spcBef>
                <a:spcPts val="1800"/>
              </a:spcBef>
              <a:tabLst>
                <a:tab pos="463550" algn="l"/>
              </a:tabLst>
            </a:pPr>
            <a:endParaRPr lang="en-US" dirty="0"/>
          </a:p>
          <a:p>
            <a:pPr>
              <a:spcBef>
                <a:spcPts val="1800"/>
              </a:spcBef>
              <a:tabLst>
                <a:tab pos="463550" algn="l"/>
              </a:tabLst>
            </a:pPr>
            <a:r>
              <a:rPr lang="en-US" dirty="0"/>
              <a:t>	The sales tax is </a:t>
            </a:r>
            <a:r>
              <a:rPr lang="en-US" dirty="0">
                <a:solidFill>
                  <a:srgbClr val="FF0000"/>
                </a:solidFill>
              </a:rPr>
              <a:t>$40.95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275696" y="2683146"/>
            <a:ext cx="1676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sale price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275696" y="3238380"/>
            <a:ext cx="1981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tax rate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275696" y="3810000"/>
            <a:ext cx="152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sales tax</a:t>
            </a: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1690048" y="2817690"/>
          <a:ext cx="248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3" imgW="2489040" imgH="291960" progId="Equation.DSMT4">
                  <p:embed/>
                </p:oleObj>
              </mc:Choice>
              <mc:Fallback>
                <p:oleObj name="Equation" r:id="rId3" imgW="24890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0048" y="2817690"/>
                        <a:ext cx="2489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805752" y="3351090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5" imgW="1384200" imgH="291960" progId="Equation.DSMT4">
                  <p:embed/>
                </p:oleObj>
              </mc:Choice>
              <mc:Fallback>
                <p:oleObj name="Equation" r:id="rId5" imgW="13842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5752" y="3351090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4762500" y="2700546"/>
          <a:ext cx="14097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7" imgW="1409400" imgH="1015920" progId="Equation.DSMT4">
                  <p:embed/>
                </p:oleObj>
              </mc:Choice>
              <mc:Fallback>
                <p:oleObj name="Equation" r:id="rId7" imgW="1409400" imgH="10159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0" y="2700546"/>
                        <a:ext cx="14097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4746008" y="3843546"/>
          <a:ext cx="1358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9" imgW="1358640" imgH="368280" progId="Equation.DSMT4">
                  <p:embed/>
                </p:oleObj>
              </mc:Choice>
              <mc:Fallback>
                <p:oleObj name="Equation" r:id="rId9" imgW="1358640" imgH="368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6008" y="3843546"/>
                        <a:ext cx="1358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800"/>
              </a:spcBef>
              <a:tabLst>
                <a:tab pos="463550" algn="l"/>
              </a:tabLst>
            </a:pPr>
            <a:r>
              <a:rPr lang="en-US" b="1" dirty="0"/>
              <a:t>b.</a:t>
            </a:r>
            <a:r>
              <a:rPr lang="en-US" dirty="0"/>
              <a:t>	Add the sales tax to the sale price to find the final 	cost.</a:t>
            </a:r>
          </a:p>
          <a:p>
            <a:r>
              <a:rPr lang="en-US" dirty="0"/>
              <a:t>					</a:t>
            </a:r>
          </a:p>
          <a:p>
            <a:endParaRPr lang="en-US" dirty="0"/>
          </a:p>
          <a:p>
            <a:pPr>
              <a:lnSpc>
                <a:spcPct val="150000"/>
              </a:lnSpc>
            </a:pPr>
            <a:endParaRPr lang="en-US" dirty="0"/>
          </a:p>
          <a:p>
            <a:pPr>
              <a:spcBef>
                <a:spcPts val="2400"/>
              </a:spcBef>
            </a:pPr>
            <a:r>
              <a:rPr lang="en-US" dirty="0"/>
              <a:t>The final cost of the refrigerator is </a:t>
            </a:r>
            <a:r>
              <a:rPr lang="en-US" dirty="0">
                <a:solidFill>
                  <a:srgbClr val="FF0000"/>
                </a:solidFill>
              </a:rPr>
              <a:t>$723.45</a:t>
            </a:r>
            <a:r>
              <a:rPr lang="en-US" dirty="0"/>
              <a:t>.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0" y="2362200"/>
            <a:ext cx="1676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sale price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0" y="2917434"/>
            <a:ext cx="1981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sales tax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0" y="3464256"/>
            <a:ext cx="152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final cost</a:t>
            </a: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3151496" y="2389496"/>
          <a:ext cx="1181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3" imgW="1180800" imgH="368280" progId="Equation.DSMT4">
                  <p:embed/>
                </p:oleObj>
              </mc:Choice>
              <mc:Fallback>
                <p:oleObj name="Equation" r:id="rId3" imgW="118080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1496" y="2389496"/>
                        <a:ext cx="1181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3048000" y="2895600"/>
          <a:ext cx="12827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5" imgW="1282680" imgH="406080" progId="Equation.DSMT4">
                  <p:embed/>
                </p:oleObj>
              </mc:Choice>
              <mc:Fallback>
                <p:oleObj name="Equation" r:id="rId5" imgW="1282680" imgH="406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895600"/>
                        <a:ext cx="12827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3162300" y="3442648"/>
          <a:ext cx="1168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7" imgW="1168200" imgH="368280" progId="Equation.DSMT4">
                  <p:embed/>
                </p:oleObj>
              </mc:Choice>
              <mc:Fallback>
                <p:oleObj name="Equation" r:id="rId7" imgW="1168200" imgH="368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300" y="3442648"/>
                        <a:ext cx="1168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An auto dealer paid </a:t>
            </a:r>
            <a:r>
              <a:rPr lang="en-US" dirty="0">
                <a:solidFill>
                  <a:srgbClr val="0000FF"/>
                </a:solidFill>
              </a:rPr>
              <a:t>$7566</a:t>
            </a:r>
            <a:r>
              <a:rPr lang="en-US" dirty="0"/>
              <a:t> for a large order of a special part. This was </a:t>
            </a:r>
            <a:r>
              <a:rPr lang="en-US" b="1" dirty="0"/>
              <a:t>not</a:t>
            </a:r>
            <a:r>
              <a:rPr lang="en-US" dirty="0"/>
              <a:t> the original price. He received a </a:t>
            </a:r>
            <a:r>
              <a:rPr lang="en-US" dirty="0">
                <a:solidFill>
                  <a:srgbClr val="0000FF"/>
                </a:solidFill>
              </a:rPr>
              <a:t>3%</a:t>
            </a:r>
            <a:r>
              <a:rPr lang="en-US" dirty="0"/>
              <a:t> discount off the original price because he paid cash. What was the original price?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Since </a:t>
            </a:r>
            <a:r>
              <a:rPr lang="en-US" dirty="0">
                <a:solidFill>
                  <a:srgbClr val="0000FF"/>
                </a:solidFill>
              </a:rPr>
              <a:t>$7566</a:t>
            </a:r>
            <a:r>
              <a:rPr lang="en-US" dirty="0"/>
              <a:t> is not the original price, do </a:t>
            </a:r>
            <a:r>
              <a:rPr lang="en-US" b="1" dirty="0"/>
              <a:t>not</a:t>
            </a:r>
            <a:r>
              <a:rPr lang="en-US" dirty="0"/>
              <a:t> take </a:t>
            </a:r>
            <a:r>
              <a:rPr lang="en-US" dirty="0">
                <a:solidFill>
                  <a:srgbClr val="0000FF"/>
                </a:solidFill>
              </a:rPr>
              <a:t>3%</a:t>
            </a:r>
            <a:r>
              <a:rPr lang="en-US" dirty="0"/>
              <a:t> of </a:t>
            </a:r>
            <a:r>
              <a:rPr lang="en-US" dirty="0">
                <a:solidFill>
                  <a:srgbClr val="0000FF"/>
                </a:solidFill>
              </a:rPr>
              <a:t>$7566</a:t>
            </a:r>
            <a:r>
              <a:rPr lang="en-US" dirty="0"/>
              <a:t>. In fact, we are to find the original price. Therefore, we must reason that if a price is discounted by 3%, then 97% of the original price is what remains </a:t>
            </a:r>
            <a:r>
              <a:rPr lang="en-US" dirty="0">
                <a:solidFill>
                  <a:srgbClr val="000099"/>
                </a:solidFill>
              </a:rPr>
              <a:t>(100% − 3% = 97%)</a:t>
            </a:r>
            <a:r>
              <a:rPr lang="en-US" dirty="0"/>
              <a:t>. Thus </a:t>
            </a:r>
            <a:r>
              <a:rPr lang="en-US" dirty="0">
                <a:solidFill>
                  <a:srgbClr val="0000FF"/>
                </a:solidFill>
              </a:rPr>
              <a:t>$7566</a:t>
            </a:r>
            <a:r>
              <a:rPr lang="en-US" dirty="0"/>
              <a:t> represents </a:t>
            </a:r>
            <a:r>
              <a:rPr lang="en-US" dirty="0">
                <a:solidFill>
                  <a:srgbClr val="FF0000"/>
                </a:solidFill>
              </a:rPr>
              <a:t>97%</a:t>
            </a:r>
            <a:r>
              <a:rPr lang="en-US" dirty="0"/>
              <a:t> of the original price.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36" name="Object 16"/>
          <p:cNvGraphicFramePr>
            <a:graphicFrameLocks noChangeAspect="1"/>
          </p:cNvGraphicFramePr>
          <p:nvPr/>
        </p:nvGraphicFramePr>
        <p:xfrm>
          <a:off x="5584208" y="1295400"/>
          <a:ext cx="2387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8" name="Equation" r:id="rId3" imgW="2387520" imgH="901440" progId="Equation.DSMT4">
                  <p:embed/>
                </p:oleObj>
              </mc:Choice>
              <mc:Fallback>
                <p:oleObj name="Equation" r:id="rId3" imgW="2387520" imgH="9014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4208" y="1295400"/>
                        <a:ext cx="2387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original price was </a:t>
            </a:r>
            <a:r>
              <a:rPr lang="en-US" dirty="0">
                <a:solidFill>
                  <a:srgbClr val="FF0000"/>
                </a:solidFill>
              </a:rPr>
              <a:t>$7800</a:t>
            </a:r>
            <a:r>
              <a:rPr lang="en-US" dirty="0"/>
              <a:t>. 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7143750" y="1362075"/>
          <a:ext cx="508000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9" name="Equation" r:id="rId5" imgW="507960" imgH="152280" progId="Equation.DSMT4">
                  <p:embed/>
                </p:oleObj>
              </mc:Choice>
              <mc:Fallback>
                <p:oleObj name="Equation" r:id="rId5" imgW="507960" imgH="15228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750" y="1362075"/>
                        <a:ext cx="508000" cy="152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Arc 8"/>
          <p:cNvSpPr/>
          <p:nvPr/>
        </p:nvSpPr>
        <p:spPr>
          <a:xfrm rot="9625018">
            <a:off x="5633064" y="1822501"/>
            <a:ext cx="523259" cy="347907"/>
          </a:xfrm>
          <a:prstGeom prst="arc">
            <a:avLst>
              <a:gd name="adj1" fmla="val 13781651"/>
              <a:gd name="adj2" fmla="val 0"/>
            </a:avLst>
          </a:prstGeom>
          <a:ln w="38100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c 9"/>
          <p:cNvSpPr/>
          <p:nvPr/>
        </p:nvSpPr>
        <p:spPr>
          <a:xfrm rot="9625018">
            <a:off x="7359482" y="1744460"/>
            <a:ext cx="685800" cy="457200"/>
          </a:xfrm>
          <a:prstGeom prst="arc">
            <a:avLst>
              <a:gd name="adj1" fmla="val 13781651"/>
              <a:gd name="adj2" fmla="val 0"/>
            </a:avLst>
          </a:prstGeom>
          <a:ln w="38100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57200" y="1292098"/>
            <a:ext cx="41777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97%</a:t>
            </a:r>
            <a:r>
              <a:rPr lang="en-US" sz="2800" dirty="0"/>
              <a:t> of ________ is </a:t>
            </a:r>
            <a:r>
              <a:rPr lang="en-US" sz="2800" dirty="0">
                <a:solidFill>
                  <a:srgbClr val="0000FF"/>
                </a:solidFill>
              </a:rPr>
              <a:t>$7566</a:t>
            </a:r>
            <a:r>
              <a:rPr lang="en-US" sz="2800" dirty="0"/>
              <a:t>. </a:t>
            </a:r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789296" y="2209800"/>
          <a:ext cx="218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0" name="Equation" r:id="rId7" imgW="2184120" imgH="291960" progId="Equation.DSMT4">
                  <p:embed/>
                </p:oleObj>
              </mc:Choice>
              <mc:Fallback>
                <p:oleObj name="Equation" r:id="rId7" imgW="21841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9296" y="2209800"/>
                        <a:ext cx="218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728663" y="2757488"/>
          <a:ext cx="229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1" name="Equation" r:id="rId9" imgW="2298600" imgH="838080" progId="Equation.DSMT4">
                  <p:embed/>
                </p:oleObj>
              </mc:Choice>
              <mc:Fallback>
                <p:oleObj name="Equation" r:id="rId9" imgW="22986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663" y="2757488"/>
                        <a:ext cx="229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1641144" y="3810000"/>
          <a:ext cx="1333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2" name="Equation" r:id="rId11" imgW="1333440" imgH="380880" progId="Equation.DSMT4">
                  <p:embed/>
                </p:oleObj>
              </mc:Choice>
              <mc:Fallback>
                <p:oleObj name="Equation" r:id="rId11" imgW="133344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1144" y="3810000"/>
                        <a:ext cx="1333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7820356" y="5589896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3" name="Equation" r:id="rId13" imgW="215640" imgH="291960" progId="Equation.DSMT4">
                  <p:embed/>
                </p:oleObj>
              </mc:Choice>
              <mc:Fallback>
                <p:oleObj name="Equation" r:id="rId13" imgW="2156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0356" y="5589896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7508544" y="4993944"/>
          <a:ext cx="520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4" name="Equation" r:id="rId15" imgW="520560" imgH="495000" progId="Equation.DSMT4">
                  <p:embed/>
                </p:oleObj>
              </mc:Choice>
              <mc:Fallback>
                <p:oleObj name="Equation" r:id="rId15" imgW="520560" imgH="4950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544" y="4993944"/>
                        <a:ext cx="520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7481248" y="4612944"/>
          <a:ext cx="508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5" name="Equation" r:id="rId17" imgW="507960" imgH="380880" progId="Equation.DSMT4">
                  <p:embed/>
                </p:oleObj>
              </mc:Choice>
              <mc:Fallback>
                <p:oleObj name="Equation" r:id="rId17" imgW="50796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81248" y="4612944"/>
                        <a:ext cx="508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7252648" y="4052248"/>
          <a:ext cx="419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6" name="Equation" r:id="rId19" imgW="419040" imgH="495000" progId="Equation.DSMT4">
                  <p:embed/>
                </p:oleObj>
              </mc:Choice>
              <mc:Fallback>
                <p:oleObj name="Equation" r:id="rId19" imgW="419040" imgH="495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2648" y="4052248"/>
                        <a:ext cx="4191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7037696" y="3663288"/>
          <a:ext cx="571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7" name="Equation" r:id="rId21" imgW="571320" imgH="380880" progId="Equation.DSMT4">
                  <p:embed/>
                </p:oleObj>
              </mc:Choice>
              <mc:Fallback>
                <p:oleObj name="Equation" r:id="rId21" imgW="571320" imgH="3808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7696" y="3663288"/>
                        <a:ext cx="571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6490648" y="3110552"/>
          <a:ext cx="711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8" name="Equation" r:id="rId23" imgW="711000" imgH="495000" progId="Equation.DSMT4">
                  <p:embed/>
                </p:oleObj>
              </mc:Choice>
              <mc:Fallback>
                <p:oleObj name="Equation" r:id="rId23" imgW="711000" imgH="4950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0648" y="3110552"/>
                        <a:ext cx="711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/>
        </p:nvGraphicFramePr>
        <p:xfrm>
          <a:off x="6490648" y="2707944"/>
          <a:ext cx="711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9" name="Equation" r:id="rId25" imgW="711000" imgH="380880" progId="Equation.DSMT4">
                  <p:embed/>
                </p:oleObj>
              </mc:Choice>
              <mc:Fallback>
                <p:oleObj name="Equation" r:id="rId25" imgW="711000" imgH="3808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0648" y="2707944"/>
                        <a:ext cx="711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/>
        </p:nvGraphicFramePr>
        <p:xfrm>
          <a:off x="6248400" y="2147248"/>
          <a:ext cx="711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0" name="Equation" r:id="rId27" imgW="711000" imgH="495000" progId="Equation.DSMT4">
                  <p:embed/>
                </p:oleObj>
              </mc:Choice>
              <mc:Fallback>
                <p:oleObj name="Equation" r:id="rId27" imgW="711000" imgH="4950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2147248"/>
                        <a:ext cx="711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/>
          <p:cNvCxnSpPr/>
          <p:nvPr/>
        </p:nvCxnSpPr>
        <p:spPr>
          <a:xfrm rot="10800000" flipV="1">
            <a:off x="685800" y="2819400"/>
            <a:ext cx="762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 flipV="1">
            <a:off x="914400" y="3352800"/>
            <a:ext cx="762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37" name="Object 17"/>
          <p:cNvGraphicFramePr>
            <a:graphicFrameLocks noChangeAspect="1"/>
          </p:cNvGraphicFramePr>
          <p:nvPr/>
        </p:nvGraphicFramePr>
        <p:xfrm>
          <a:off x="7658100" y="1219200"/>
          <a:ext cx="292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1" name="Equation" r:id="rId29" imgW="291960" imgH="291960" progId="Equation.DSMT4">
                  <p:embed/>
                </p:oleObj>
              </mc:Choice>
              <mc:Fallback>
                <p:oleObj name="Equation" r:id="rId29" imgW="291960" imgH="2919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58100" y="1219200"/>
                        <a:ext cx="292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8" name="Object 18"/>
          <p:cNvGraphicFramePr>
            <a:graphicFrameLocks noChangeAspect="1"/>
          </p:cNvGraphicFramePr>
          <p:nvPr/>
        </p:nvGraphicFramePr>
        <p:xfrm>
          <a:off x="7370234" y="12192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2" name="Equation" r:id="rId31" imgW="215640" imgH="291960" progId="Equation.DSMT4">
                  <p:embed/>
                </p:oleObj>
              </mc:Choice>
              <mc:Fallback>
                <p:oleObj name="Equation" r:id="rId31" imgW="215640" imgH="2919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70234" y="12192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9" name="Object 19"/>
          <p:cNvGraphicFramePr>
            <a:graphicFrameLocks noChangeAspect="1"/>
          </p:cNvGraphicFramePr>
          <p:nvPr/>
        </p:nvGraphicFramePr>
        <p:xfrm>
          <a:off x="7095067" y="12192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3" name="Equation" r:id="rId33" imgW="203040" imgH="291960" progId="Equation.DSMT4">
                  <p:embed/>
                </p:oleObj>
              </mc:Choice>
              <mc:Fallback>
                <p:oleObj name="Equation" r:id="rId33" imgW="203040" imgH="2919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5067" y="12192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0" name="Object 20"/>
          <p:cNvGraphicFramePr>
            <a:graphicFrameLocks noChangeAspect="1"/>
          </p:cNvGraphicFramePr>
          <p:nvPr/>
        </p:nvGraphicFramePr>
        <p:xfrm>
          <a:off x="6819900" y="1225550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4" name="Equation" r:id="rId35" imgW="203040" imgH="279360" progId="Equation.DSMT4">
                  <p:embed/>
                </p:oleObj>
              </mc:Choice>
              <mc:Fallback>
                <p:oleObj name="Equation" r:id="rId35" imgW="203040" imgH="2793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9900" y="1225550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Sales Tax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Note</a:t>
            </a:r>
          </a:p>
          <a:p>
            <a:r>
              <a:rPr lang="en-US" dirty="0">
                <a:solidFill>
                  <a:srgbClr val="000000"/>
                </a:solidFill>
              </a:rPr>
              <a:t>To check this result, take 3% of $7800 to find the discount. Subtract this discount from $7800 to get the discounted price of $7566.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Tipping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1502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Rule of Thumb for Calculating a 15% Tip: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1.</a:t>
            </a:r>
            <a:r>
              <a:rPr lang="en-US" dirty="0">
                <a:solidFill>
                  <a:srgbClr val="000000"/>
                </a:solidFill>
              </a:rPr>
              <a:t>	For ease of calculation, round the amount of the bill 	to the nearest whole dollar. 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2.</a:t>
            </a:r>
            <a:r>
              <a:rPr lang="en-US" dirty="0">
                <a:solidFill>
                  <a:srgbClr val="000000"/>
                </a:solidFill>
              </a:rPr>
              <a:t>	Find 10% of the rounded amount by moving the 	decimal point one place to the left. 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3.</a:t>
            </a:r>
            <a:r>
              <a:rPr lang="en-US" dirty="0">
                <a:solidFill>
                  <a:srgbClr val="000000"/>
                </a:solidFill>
              </a:rPr>
              <a:t>	Divide the answer in step 2 by 2. (This represents 	5% of the rounded amount, or one-half of 10%.) 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4.</a:t>
            </a:r>
            <a:r>
              <a:rPr lang="en-US" dirty="0">
                <a:solidFill>
                  <a:srgbClr val="000000"/>
                </a:solidFill>
              </a:rPr>
              <a:t>	Add the two amounts found in steps 2 and 3. This 	sum is the amount of the tip.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Tipping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Note</a:t>
            </a:r>
          </a:p>
          <a:p>
            <a:r>
              <a:rPr lang="en-US" dirty="0">
                <a:solidFill>
                  <a:srgbClr val="000000"/>
                </a:solidFill>
              </a:rPr>
              <a:t>There are other rules of thumb that people use to calculate the amount of a tip. For example, you might always round up instead of rounding to the nearest whole dollar, or you might round to the nearest ten dollars, or you might leave a tip that makes the total of your expenses a whole-dollar amount. Consider two bills of $7.95 and $7.20. Some might round each bill to $10.00 and leave a tip of 15% as $1.00 + $0.50 = $1.50 in each case.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Tipping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Note (cont.)</a:t>
            </a:r>
          </a:p>
          <a:p>
            <a:r>
              <a:rPr lang="en-US" dirty="0">
                <a:solidFill>
                  <a:srgbClr val="000000"/>
                </a:solidFill>
              </a:rPr>
              <a:t>However, according to the rule in the text, we will calculate the tips as follows:</a:t>
            </a:r>
          </a:p>
          <a:p>
            <a:r>
              <a:rPr lang="en-US" dirty="0">
                <a:solidFill>
                  <a:srgbClr val="000000"/>
                </a:solidFill>
              </a:rPr>
              <a:t>Round $7.95 to $8.00 and calculate 15% as </a:t>
            </a:r>
          </a:p>
          <a:p>
            <a:r>
              <a:rPr lang="en-US" dirty="0">
                <a:solidFill>
                  <a:srgbClr val="000000"/>
                </a:solidFill>
              </a:rPr>
              <a:t>$0.80 + $0.40 = $1.20. </a:t>
            </a:r>
          </a:p>
          <a:p>
            <a:r>
              <a:rPr lang="en-US" dirty="0">
                <a:solidFill>
                  <a:srgbClr val="000000"/>
                </a:solidFill>
              </a:rPr>
              <a:t>Round $7.20 to $7.00 and calculate 15% as </a:t>
            </a:r>
          </a:p>
          <a:p>
            <a:r>
              <a:rPr lang="en-US" dirty="0">
                <a:solidFill>
                  <a:srgbClr val="000000"/>
                </a:solidFill>
              </a:rPr>
              <a:t>$0.70 + $0.35 = $1.05.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You and a friend dine out and the bill comes to </a:t>
            </a:r>
            <a:r>
              <a:rPr lang="en-US" dirty="0">
                <a:solidFill>
                  <a:srgbClr val="0000FF"/>
                </a:solidFill>
              </a:rPr>
              <a:t>$28.40</a:t>
            </a:r>
            <a:r>
              <a:rPr lang="en-US" dirty="0"/>
              <a:t>, including tax. If you plan to leave a </a:t>
            </a:r>
            <a:r>
              <a:rPr lang="en-US" dirty="0">
                <a:solidFill>
                  <a:srgbClr val="0000FF"/>
                </a:solidFill>
              </a:rPr>
              <a:t>15%</a:t>
            </a:r>
            <a:r>
              <a:rPr lang="en-US" dirty="0"/>
              <a:t> tip, what should be the amount of the tip? 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For ease of computation, round </a:t>
            </a:r>
            <a:r>
              <a:rPr lang="en-US" dirty="0">
                <a:solidFill>
                  <a:srgbClr val="0000FF"/>
                </a:solidFill>
              </a:rPr>
              <a:t>$28.40</a:t>
            </a:r>
            <a:r>
              <a:rPr lang="en-US" dirty="0"/>
              <a:t> to </a:t>
            </a:r>
            <a:r>
              <a:rPr lang="en-US" dirty="0">
                <a:solidFill>
                  <a:srgbClr val="0000FF"/>
                </a:solidFill>
              </a:rPr>
              <a:t>$28.00</a:t>
            </a:r>
            <a:r>
              <a:rPr lang="en-US" dirty="0"/>
              <a:t>. </a:t>
            </a:r>
          </a:p>
          <a:p>
            <a:r>
              <a:rPr lang="en-US" dirty="0"/>
              <a:t>Find </a:t>
            </a:r>
            <a:r>
              <a:rPr lang="en-US" dirty="0">
                <a:solidFill>
                  <a:srgbClr val="0000FF"/>
                </a:solidFill>
              </a:rPr>
              <a:t>10%</a:t>
            </a:r>
            <a:r>
              <a:rPr lang="en-US" dirty="0"/>
              <a:t> of </a:t>
            </a:r>
            <a:r>
              <a:rPr lang="en-US" dirty="0">
                <a:solidFill>
                  <a:srgbClr val="0000FF"/>
                </a:solidFill>
              </a:rPr>
              <a:t>$28.00</a:t>
            </a:r>
            <a:r>
              <a:rPr lang="en-US" dirty="0"/>
              <a:t> by moving the decimal point one place to the left: </a:t>
            </a:r>
          </a:p>
          <a:p>
            <a:r>
              <a:rPr lang="en-US" dirty="0"/>
              <a:t>	</a:t>
            </a:r>
            <a:r>
              <a:rPr lang="en-US" dirty="0">
                <a:solidFill>
                  <a:srgbClr val="0000FF"/>
                </a:solidFill>
              </a:rPr>
              <a:t>10%</a:t>
            </a:r>
            <a:r>
              <a:rPr lang="en-US" dirty="0"/>
              <a:t> of </a:t>
            </a:r>
            <a:r>
              <a:rPr lang="en-US" dirty="0">
                <a:solidFill>
                  <a:srgbClr val="0000FF"/>
                </a:solidFill>
              </a:rPr>
              <a:t>28.00</a:t>
            </a:r>
            <a:r>
              <a:rPr lang="en-US" dirty="0"/>
              <a:t> = </a:t>
            </a:r>
            <a:r>
              <a:rPr lang="en-US" dirty="0">
                <a:solidFill>
                  <a:srgbClr val="000099"/>
                </a:solidFill>
              </a:rPr>
              <a:t>2.80</a:t>
            </a:r>
            <a:r>
              <a:rPr lang="en-US" dirty="0"/>
              <a:t> </a:t>
            </a:r>
          </a:p>
          <a:p>
            <a:r>
              <a:rPr lang="en-US" dirty="0"/>
              <a:t>Now find </a:t>
            </a:r>
            <a:r>
              <a:rPr lang="en-US" dirty="0">
                <a:solidFill>
                  <a:srgbClr val="0000FF"/>
                </a:solidFill>
              </a:rPr>
              <a:t>5%</a:t>
            </a:r>
            <a:r>
              <a:rPr lang="en-US" dirty="0"/>
              <a:t> of </a:t>
            </a:r>
            <a:r>
              <a:rPr lang="en-US" dirty="0">
                <a:solidFill>
                  <a:srgbClr val="0000FF"/>
                </a:solidFill>
              </a:rPr>
              <a:t>$28.00</a:t>
            </a:r>
            <a:r>
              <a:rPr lang="en-US" dirty="0"/>
              <a:t> by dividing $2.80 by 2: </a:t>
            </a:r>
          </a:p>
          <a:p>
            <a:r>
              <a:rPr lang="en-US" dirty="0"/>
              <a:t>		</a:t>
            </a:r>
            <a:r>
              <a:rPr lang="en-US" dirty="0">
                <a:solidFill>
                  <a:srgbClr val="000099"/>
                </a:solidFill>
              </a:rPr>
              <a:t>2.80 ÷ 2 = 1.40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 (cont.)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Adding gives:</a:t>
            </a:r>
          </a:p>
          <a:p>
            <a:endParaRPr lang="en-US" dirty="0"/>
          </a:p>
          <a:p>
            <a:pPr>
              <a:lnSpc>
                <a:spcPct val="150000"/>
              </a:lnSpc>
            </a:pPr>
            <a:endParaRPr lang="en-US" dirty="0"/>
          </a:p>
          <a:p>
            <a:r>
              <a:rPr lang="en-US" dirty="0"/>
              <a:t>We will say that the tip should be </a:t>
            </a:r>
            <a:r>
              <a:rPr lang="en-US" dirty="0">
                <a:solidFill>
                  <a:srgbClr val="FF0000"/>
                </a:solidFill>
              </a:rPr>
              <a:t>$4.20</a:t>
            </a:r>
            <a:r>
              <a:rPr lang="en-US" dirty="0"/>
              <a:t> as a textbook answer. However, practically speaking (depending on things such as how much change you have in your pocket and how good the service was), you might leave either </a:t>
            </a:r>
            <a:r>
              <a:rPr lang="en-US" dirty="0">
                <a:solidFill>
                  <a:srgbClr val="FF0000"/>
                </a:solidFill>
              </a:rPr>
              <a:t>$4.25 or $4.50</a:t>
            </a:r>
            <a:r>
              <a:rPr lang="en-US" dirty="0"/>
              <a:t>. </a:t>
            </a:r>
          </a:p>
        </p:txBody>
      </p:sp>
      <p:sp>
        <p:nvSpPr>
          <p:cNvPr id="9" name="Rectangle 8"/>
          <p:cNvSpPr/>
          <p:nvPr/>
        </p:nvSpPr>
        <p:spPr>
          <a:xfrm>
            <a:off x="4961123" y="2438400"/>
            <a:ext cx="16682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of tip </a:t>
            </a: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3921456" y="1460500"/>
          <a:ext cx="825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3" imgW="825480" imgH="368280" progId="Equation.DSMT4">
                  <p:embed/>
                </p:oleObj>
              </mc:Choice>
              <mc:Fallback>
                <p:oleObj name="Equation" r:id="rId3" imgW="82548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1456" y="1460500"/>
                        <a:ext cx="825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3899848" y="1980252"/>
          <a:ext cx="863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5" imgW="863280" imgH="406080" progId="Equation.DSMT4">
                  <p:embed/>
                </p:oleObj>
              </mc:Choice>
              <mc:Fallback>
                <p:oleObj name="Equation" r:id="rId5" imgW="863280" imgH="406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9848" y="1980252"/>
                        <a:ext cx="8636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3913496" y="2527300"/>
          <a:ext cx="825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7" imgW="825480" imgH="368280" progId="Equation.DSMT4">
                  <p:embed/>
                </p:oleObj>
              </mc:Choice>
              <mc:Fallback>
                <p:oleObj name="Equation" r:id="rId7" imgW="825480" imgH="368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3496" y="2527300"/>
                        <a:ext cx="825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Learn </a:t>
            </a:r>
            <a:r>
              <a:rPr lang="en-US" dirty="0" err="1"/>
              <a:t>Pólya’s</a:t>
            </a:r>
            <a:r>
              <a:rPr lang="en-US" dirty="0"/>
              <a:t> Four-Step Process for Solving Problems.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Apply skills related to solving percent problems to solving discount problems.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Apply skills related to solving percent problems to solving sales tax problems.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Apply skills related to solving percent problems to solving problems involving leaving a tip.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8089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1.</a:t>
            </a:r>
            <a:r>
              <a:rPr lang="en-US" dirty="0">
                <a:solidFill>
                  <a:srgbClr val="000000"/>
                </a:solidFill>
              </a:rPr>
              <a:t>	A television which normally sells for $300 is priced 	at a 10% discount. Find </a:t>
            </a:r>
            <a:r>
              <a:rPr lang="en-US" b="1" dirty="0">
                <a:solidFill>
                  <a:srgbClr val="000000"/>
                </a:solidFill>
              </a:rPr>
              <a:t>a.</a:t>
            </a:r>
            <a:r>
              <a:rPr lang="en-US" dirty="0">
                <a:solidFill>
                  <a:srgbClr val="000000"/>
                </a:solidFill>
              </a:rPr>
              <a:t> the amount of the 	discount and </a:t>
            </a:r>
            <a:r>
              <a:rPr lang="en-US" b="1" dirty="0">
                <a:solidFill>
                  <a:srgbClr val="000000"/>
                </a:solidFill>
              </a:rPr>
              <a:t>b.</a:t>
            </a:r>
            <a:r>
              <a:rPr lang="en-US" dirty="0">
                <a:solidFill>
                  <a:srgbClr val="000000"/>
                </a:solidFill>
              </a:rPr>
              <a:t> the sale price. 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2.</a:t>
            </a:r>
            <a:r>
              <a:rPr lang="en-US" dirty="0">
                <a:solidFill>
                  <a:srgbClr val="000000"/>
                </a:solidFill>
              </a:rPr>
              <a:t>	If the sales tax rate is 6.5%, what is the tax on an 	$800 purchase? 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3.</a:t>
            </a:r>
            <a:r>
              <a:rPr lang="en-US" dirty="0">
                <a:solidFill>
                  <a:srgbClr val="000000"/>
                </a:solidFill>
              </a:rPr>
              <a:t>	Your dinner bill comes to $18.84. If you plan to tip 	15%, how much tip should you leave?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  <a:tab pos="914400" algn="l"/>
              </a:tabLst>
            </a:pPr>
            <a:r>
              <a:rPr lang="en-US" b="1" dirty="0"/>
              <a:t>1.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/>
              <a:t>a.	</a:t>
            </a:r>
            <a:r>
              <a:rPr lang="en-US" dirty="0">
                <a:solidFill>
                  <a:srgbClr val="FF0000"/>
                </a:solidFill>
              </a:rPr>
              <a:t>$30 	</a:t>
            </a:r>
          </a:p>
          <a:p>
            <a:pPr>
              <a:tabLst>
                <a:tab pos="463550" algn="l"/>
                <a:tab pos="914400" algn="l"/>
              </a:tabLst>
            </a:pP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/>
              <a:t>b.</a:t>
            </a:r>
            <a:r>
              <a:rPr lang="en-US" dirty="0">
                <a:solidFill>
                  <a:srgbClr val="FF0000"/>
                </a:solidFill>
              </a:rPr>
              <a:t>  $270	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/>
              <a:t>2.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dirty="0">
                <a:solidFill>
                  <a:srgbClr val="FF0000"/>
                </a:solidFill>
              </a:rPr>
              <a:t>$52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3.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dirty="0">
                <a:solidFill>
                  <a:srgbClr val="FF0000"/>
                </a:solidFill>
              </a:rPr>
              <a:t>$2.85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Pólya’s</a:t>
            </a:r>
            <a:r>
              <a:rPr lang="en-US" dirty="0"/>
              <a:t> Four-Step Process for Solving Problems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Basic Steps for Problem Solving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1.</a:t>
            </a:r>
            <a:r>
              <a:rPr lang="en-US" dirty="0">
                <a:solidFill>
                  <a:srgbClr val="000000"/>
                </a:solidFill>
              </a:rPr>
              <a:t>	Understand the problem. For example, </a:t>
            </a:r>
          </a:p>
          <a:p>
            <a:pPr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</a:rPr>
              <a:t>	</a:t>
            </a:r>
            <a:r>
              <a:rPr lang="en-US" b="1" dirty="0">
                <a:solidFill>
                  <a:srgbClr val="000000"/>
                </a:solidFill>
              </a:rPr>
              <a:t>a.</a:t>
            </a:r>
            <a:r>
              <a:rPr lang="en-US" dirty="0">
                <a:solidFill>
                  <a:srgbClr val="000000"/>
                </a:solidFill>
              </a:rPr>
              <a:t>	Read the problem carefully and identify the key 		words. </a:t>
            </a:r>
          </a:p>
          <a:p>
            <a:pPr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</a:rPr>
              <a:t>	</a:t>
            </a:r>
            <a:r>
              <a:rPr lang="en-US" b="1" dirty="0">
                <a:solidFill>
                  <a:srgbClr val="000000"/>
                </a:solidFill>
              </a:rPr>
              <a:t>b.</a:t>
            </a:r>
            <a:r>
              <a:rPr lang="en-US" dirty="0">
                <a:solidFill>
                  <a:srgbClr val="000000"/>
                </a:solidFill>
              </a:rPr>
              <a:t>	Understand what information is given and what 		is to be found.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Pólya’s</a:t>
            </a:r>
            <a:r>
              <a:rPr lang="en-US" dirty="0"/>
              <a:t> Four-Step Process for Solving Problems 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Basic Steps for Problem Solving (cont.)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2.</a:t>
            </a:r>
            <a:r>
              <a:rPr lang="en-US" dirty="0">
                <a:solidFill>
                  <a:srgbClr val="000000"/>
                </a:solidFill>
              </a:rPr>
              <a:t>	Devise a plan using, for example, one or all of the 	following: </a:t>
            </a:r>
          </a:p>
          <a:p>
            <a:pPr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</a:rPr>
              <a:t>	</a:t>
            </a:r>
            <a:r>
              <a:rPr lang="en-US" b="1" dirty="0">
                <a:solidFill>
                  <a:srgbClr val="000000"/>
                </a:solidFill>
              </a:rPr>
              <a:t>a.</a:t>
            </a:r>
            <a:r>
              <a:rPr lang="en-US" dirty="0">
                <a:solidFill>
                  <a:srgbClr val="000000"/>
                </a:solidFill>
              </a:rPr>
              <a:t>	Guess, estimate, or make a list of possibilities. </a:t>
            </a:r>
          </a:p>
          <a:p>
            <a:pPr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</a:rPr>
              <a:t>	</a:t>
            </a:r>
            <a:r>
              <a:rPr lang="en-US" b="1" dirty="0">
                <a:solidFill>
                  <a:srgbClr val="000000"/>
                </a:solidFill>
              </a:rPr>
              <a:t>b.	</a:t>
            </a:r>
            <a:r>
              <a:rPr lang="en-US" dirty="0">
                <a:solidFill>
                  <a:srgbClr val="000000"/>
                </a:solidFill>
              </a:rPr>
              <a:t>Draw a picture or diagram. </a:t>
            </a:r>
          </a:p>
          <a:p>
            <a:pPr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</a:rPr>
              <a:t>	</a:t>
            </a:r>
            <a:r>
              <a:rPr lang="en-US" b="1" dirty="0">
                <a:solidFill>
                  <a:srgbClr val="000000"/>
                </a:solidFill>
              </a:rPr>
              <a:t>c.</a:t>
            </a:r>
            <a:r>
              <a:rPr lang="en-US" dirty="0">
                <a:solidFill>
                  <a:srgbClr val="000000"/>
                </a:solidFill>
              </a:rPr>
              <a:t>	Use a variable and form an equation. 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3.</a:t>
            </a:r>
            <a:r>
              <a:rPr lang="en-US" dirty="0">
                <a:solidFill>
                  <a:srgbClr val="000000"/>
                </a:solidFill>
              </a:rPr>
              <a:t>	Carry out the plan. For example, </a:t>
            </a:r>
          </a:p>
          <a:p>
            <a:pPr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</a:rPr>
              <a:t>	</a:t>
            </a:r>
            <a:r>
              <a:rPr lang="en-US" b="1" dirty="0">
                <a:solidFill>
                  <a:srgbClr val="000000"/>
                </a:solidFill>
              </a:rPr>
              <a:t>a.	</a:t>
            </a:r>
            <a:r>
              <a:rPr lang="en-US" dirty="0">
                <a:solidFill>
                  <a:srgbClr val="000000"/>
                </a:solidFill>
              </a:rPr>
              <a:t>Try all the possibilities you have listed. </a:t>
            </a:r>
          </a:p>
          <a:p>
            <a:pPr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</a:rPr>
              <a:t>	</a:t>
            </a:r>
            <a:r>
              <a:rPr lang="en-US" b="1" dirty="0">
                <a:solidFill>
                  <a:srgbClr val="000000"/>
                </a:solidFill>
              </a:rPr>
              <a:t>b.</a:t>
            </a:r>
            <a:r>
              <a:rPr lang="en-US" dirty="0">
                <a:solidFill>
                  <a:srgbClr val="000000"/>
                </a:solidFill>
              </a:rPr>
              <a:t>	Solve any equation that you may have set up.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Pólya’s</a:t>
            </a:r>
            <a:r>
              <a:rPr lang="en-US" dirty="0"/>
              <a:t> Four-Step Process for Solving Problems 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5325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Basic Steps for Problem Solving (cont.)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4.</a:t>
            </a:r>
            <a:r>
              <a:rPr lang="en-US" dirty="0">
                <a:solidFill>
                  <a:srgbClr val="000000"/>
                </a:solidFill>
              </a:rPr>
              <a:t>	Look back over the results. For example, </a:t>
            </a:r>
          </a:p>
          <a:p>
            <a:pPr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</a:rPr>
              <a:t>	</a:t>
            </a:r>
            <a:r>
              <a:rPr lang="en-US" b="1" dirty="0">
                <a:solidFill>
                  <a:srgbClr val="000000"/>
                </a:solidFill>
              </a:rPr>
              <a:t>a.</a:t>
            </a:r>
            <a:r>
              <a:rPr lang="en-US" dirty="0">
                <a:solidFill>
                  <a:srgbClr val="000000"/>
                </a:solidFill>
              </a:rPr>
              <a:t>	Can you see an easier way to solve the problem? </a:t>
            </a:r>
          </a:p>
          <a:p>
            <a:pPr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</a:rPr>
              <a:t>	</a:t>
            </a:r>
            <a:r>
              <a:rPr lang="en-US" b="1" dirty="0">
                <a:solidFill>
                  <a:srgbClr val="000000"/>
                </a:solidFill>
              </a:rPr>
              <a:t>b.</a:t>
            </a:r>
            <a:r>
              <a:rPr lang="en-US" dirty="0">
                <a:solidFill>
                  <a:srgbClr val="000000"/>
                </a:solidFill>
              </a:rPr>
              <a:t>	Does your solution actually work? Does it seem 		reasonable? </a:t>
            </a:r>
          </a:p>
          <a:p>
            <a:pPr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</a:rPr>
              <a:t>	</a:t>
            </a:r>
            <a:r>
              <a:rPr lang="en-US" b="1" dirty="0">
                <a:solidFill>
                  <a:srgbClr val="000000"/>
                </a:solidFill>
              </a:rPr>
              <a:t>c.</a:t>
            </a:r>
            <a:r>
              <a:rPr lang="en-US" dirty="0">
                <a:solidFill>
                  <a:srgbClr val="000000"/>
                </a:solidFill>
              </a:rPr>
              <a:t>	If there is an equation, check your answer in the 		equation.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refrigerator that regularly sells for </a:t>
            </a:r>
            <a:r>
              <a:rPr lang="en-US" dirty="0">
                <a:solidFill>
                  <a:srgbClr val="0000FF"/>
                </a:solidFill>
              </a:rPr>
              <a:t>$975 </a:t>
            </a:r>
            <a:r>
              <a:rPr lang="en-US" dirty="0"/>
              <a:t>is on sale at a </a:t>
            </a:r>
            <a:r>
              <a:rPr lang="en-US" dirty="0">
                <a:solidFill>
                  <a:srgbClr val="0000FF"/>
                </a:solidFill>
              </a:rPr>
              <a:t>30% </a:t>
            </a:r>
            <a:r>
              <a:rPr lang="en-US" dirty="0"/>
              <a:t>discount.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a.</a:t>
            </a:r>
            <a:r>
              <a:rPr lang="en-US" dirty="0"/>
              <a:t>	What is the amount of the discount?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b.</a:t>
            </a:r>
            <a:r>
              <a:rPr lang="en-US" dirty="0"/>
              <a:t>	What is the sale price?</a:t>
            </a:r>
            <a:r>
              <a:rPr lang="en-US" dirty="0">
                <a:solidFill>
                  <a:srgbClr val="0000FF"/>
                </a:solidFill>
              </a:rPr>
              <a:t>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First, find the amount of the discount, and then find the sale price by subtracting the discount from the original price. 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a.</a:t>
            </a:r>
            <a:r>
              <a:rPr lang="en-US" dirty="0"/>
              <a:t>	Since the rate of discount is 30%, we find </a:t>
            </a:r>
            <a:r>
              <a:rPr lang="en-US" dirty="0">
                <a:solidFill>
                  <a:srgbClr val="0000FF"/>
                </a:solidFill>
              </a:rPr>
              <a:t>30%</a:t>
            </a:r>
            <a:r>
              <a:rPr lang="en-US" dirty="0"/>
              <a:t> of 	</a:t>
            </a:r>
            <a:r>
              <a:rPr lang="en-US" dirty="0">
                <a:solidFill>
                  <a:srgbClr val="0000FF"/>
                </a:solidFill>
              </a:rPr>
              <a:t>$975</a:t>
            </a:r>
            <a:r>
              <a:rPr lang="en-US" dirty="0"/>
              <a:t>. </a:t>
            </a:r>
          </a:p>
          <a:p>
            <a:pPr>
              <a:tabLst>
                <a:tab pos="463550" algn="l"/>
              </a:tabLst>
            </a:pPr>
            <a:r>
              <a:rPr lang="en-US" dirty="0"/>
              <a:t>	</a:t>
            </a:r>
            <a:r>
              <a:rPr lang="en-US" dirty="0">
                <a:solidFill>
                  <a:srgbClr val="0000FF"/>
                </a:solidFill>
              </a:rPr>
              <a:t>30%</a:t>
            </a:r>
            <a:r>
              <a:rPr lang="en-US" dirty="0"/>
              <a:t> of </a:t>
            </a:r>
            <a:r>
              <a:rPr lang="en-US" dirty="0">
                <a:solidFill>
                  <a:srgbClr val="0000FF"/>
                </a:solidFill>
              </a:rPr>
              <a:t>$975</a:t>
            </a:r>
            <a:r>
              <a:rPr lang="en-US" dirty="0"/>
              <a:t> is __________. </a:t>
            </a:r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r>
              <a:rPr lang="en-US" dirty="0"/>
              <a:t>The discount is </a:t>
            </a:r>
            <a:r>
              <a:rPr lang="en-US" dirty="0">
                <a:solidFill>
                  <a:srgbClr val="FF0000"/>
                </a:solidFill>
              </a:rPr>
              <a:t>$292.50</a:t>
            </a:r>
            <a:r>
              <a:rPr lang="en-US" dirty="0"/>
              <a:t>. </a:t>
            </a:r>
          </a:p>
        </p:txBody>
      </p:sp>
      <p:sp>
        <p:nvSpPr>
          <p:cNvPr id="8" name="Rectangle 7"/>
          <p:cNvSpPr/>
          <p:nvPr/>
        </p:nvSpPr>
        <p:spPr>
          <a:xfrm>
            <a:off x="5943600" y="3048000"/>
            <a:ext cx="1676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original price </a:t>
            </a:r>
          </a:p>
        </p:txBody>
      </p:sp>
      <p:sp>
        <p:nvSpPr>
          <p:cNvPr id="9" name="Rectangle 8"/>
          <p:cNvSpPr/>
          <p:nvPr/>
        </p:nvSpPr>
        <p:spPr>
          <a:xfrm>
            <a:off x="5943600" y="3603234"/>
            <a:ext cx="1981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rate of discount</a:t>
            </a:r>
          </a:p>
        </p:txBody>
      </p:sp>
      <p:sp>
        <p:nvSpPr>
          <p:cNvPr id="10" name="Rectangle 9"/>
          <p:cNvSpPr/>
          <p:nvPr/>
        </p:nvSpPr>
        <p:spPr>
          <a:xfrm>
            <a:off x="5943600" y="4143044"/>
            <a:ext cx="1371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discount </a:t>
            </a:r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1690048" y="3200400"/>
          <a:ext cx="2032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3" imgW="2031840" imgH="291960" progId="Equation.DSMT4">
                  <p:embed/>
                </p:oleObj>
              </mc:Choice>
              <mc:Fallback>
                <p:oleObj name="Equation" r:id="rId3" imgW="20318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0048" y="3200400"/>
                        <a:ext cx="2032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2127250" y="3740150"/>
          <a:ext cx="1612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5" imgW="1612800" imgH="380880" progId="Equation.DSMT4">
                  <p:embed/>
                </p:oleObj>
              </mc:Choice>
              <mc:Fallback>
                <p:oleObj name="Equation" r:id="rId5" imgW="16128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250" y="3740150"/>
                        <a:ext cx="1612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4607256" y="3088944"/>
          <a:ext cx="1244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7" imgW="1244520" imgH="927000" progId="Equation.DSMT4">
                  <p:embed/>
                </p:oleObj>
              </mc:Choice>
              <mc:Fallback>
                <p:oleObj name="Equation" r:id="rId7" imgW="1244520" imgH="927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7256" y="3088944"/>
                        <a:ext cx="1244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4675496" y="4155744"/>
          <a:ext cx="1181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9" imgW="1180800" imgH="368280" progId="Equation.DSMT4">
                  <p:embed/>
                </p:oleObj>
              </mc:Choice>
              <mc:Fallback>
                <p:oleObj name="Equation" r:id="rId9" imgW="1180800" imgH="368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96" y="4155744"/>
                        <a:ext cx="1181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b.</a:t>
            </a:r>
            <a:r>
              <a:rPr lang="en-US" dirty="0"/>
              <a:t>	Find the sale price by subtracting the discount from 	the original price. </a:t>
            </a:r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endParaRPr lang="en-US" dirty="0"/>
          </a:p>
          <a:p>
            <a:pPr>
              <a:tabLst>
                <a:tab pos="457200" algn="l"/>
              </a:tabLst>
            </a:pPr>
            <a:r>
              <a:rPr lang="en-US" dirty="0"/>
              <a:t>	The sale price is </a:t>
            </a:r>
            <a:r>
              <a:rPr lang="en-US" dirty="0">
                <a:solidFill>
                  <a:srgbClr val="FF0000"/>
                </a:solidFill>
              </a:rPr>
              <a:t>$682.50</a:t>
            </a:r>
            <a:r>
              <a:rPr lang="en-US" dirty="0"/>
              <a:t>. </a:t>
            </a:r>
          </a:p>
        </p:txBody>
      </p:sp>
      <p:sp>
        <p:nvSpPr>
          <p:cNvPr id="5" name="Rectangle 4"/>
          <p:cNvSpPr/>
          <p:nvPr/>
        </p:nvSpPr>
        <p:spPr>
          <a:xfrm>
            <a:off x="4724400" y="2438400"/>
            <a:ext cx="1676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original price </a:t>
            </a:r>
          </a:p>
        </p:txBody>
      </p:sp>
      <p:sp>
        <p:nvSpPr>
          <p:cNvPr id="6" name="Rectangle 5"/>
          <p:cNvSpPr/>
          <p:nvPr/>
        </p:nvSpPr>
        <p:spPr>
          <a:xfrm>
            <a:off x="4724400" y="2993634"/>
            <a:ext cx="1981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discount</a:t>
            </a:r>
          </a:p>
        </p:txBody>
      </p:sp>
      <p:sp>
        <p:nvSpPr>
          <p:cNvPr id="7" name="Rectangle 6"/>
          <p:cNvSpPr/>
          <p:nvPr/>
        </p:nvSpPr>
        <p:spPr>
          <a:xfrm>
            <a:off x="4724400" y="3554104"/>
            <a:ext cx="152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sales price </a:t>
            </a: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3276600" y="2479344"/>
          <a:ext cx="12319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3" imgW="1231560" imgH="419040" progId="Equation.DSMT4">
                  <p:embed/>
                </p:oleObj>
              </mc:Choice>
              <mc:Fallback>
                <p:oleObj name="Equation" r:id="rId3" imgW="1231560" imgH="4190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479344"/>
                        <a:ext cx="12319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3048000" y="2971800"/>
          <a:ext cx="1460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5" imgW="1460160" imgH="406080" progId="Equation.DSMT4">
                  <p:embed/>
                </p:oleObj>
              </mc:Choice>
              <mc:Fallback>
                <p:oleObj name="Equation" r:id="rId5" imgW="1460160" imgH="406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971800"/>
                        <a:ext cx="14605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3325504" y="3546144"/>
          <a:ext cx="1181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7" imgW="1180800" imgH="368280" progId="Equation.DSMT4">
                  <p:embed/>
                </p:oleObj>
              </mc:Choice>
              <mc:Fallback>
                <p:oleObj name="Equation" r:id="rId7" imgW="1180800" imgH="368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5504" y="3546144"/>
                        <a:ext cx="1181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the sales tax rate is </a:t>
            </a:r>
            <a:r>
              <a:rPr lang="en-US" dirty="0">
                <a:solidFill>
                  <a:srgbClr val="0000FF"/>
                </a:solidFill>
              </a:rPr>
              <a:t>6%,</a:t>
            </a:r>
            <a:r>
              <a:rPr lang="en-US" dirty="0"/>
              <a:t> what would be the final cost of the refrigerator in Example 1?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First find the amount of the sales tax, and then add this tax to the sale price found in Example 1 to find the final cost.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719</Words>
  <Application>Microsoft Office PowerPoint</Application>
  <PresentationFormat>On-screen Show (4:3)</PresentationFormat>
  <Paragraphs>132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Courier New</vt:lpstr>
      <vt:lpstr>Office Theme</vt:lpstr>
      <vt:lpstr>Equation</vt:lpstr>
      <vt:lpstr>Section 7.5</vt:lpstr>
      <vt:lpstr>Objectives</vt:lpstr>
      <vt:lpstr>Pólya’s Four-Step Process for Solving Problems </vt:lpstr>
      <vt:lpstr>Pólya’s Four-Step Process for Solving Problems </vt:lpstr>
      <vt:lpstr>Pólya’s Four-Step Process for Solving Problems </vt:lpstr>
      <vt:lpstr>Example 1</vt:lpstr>
      <vt:lpstr>Example 1 (cont.)</vt:lpstr>
      <vt:lpstr>Example 1 (cont.)</vt:lpstr>
      <vt:lpstr>Example 2</vt:lpstr>
      <vt:lpstr>Example 2 (cont.)</vt:lpstr>
      <vt:lpstr>Example 2 (cont.)</vt:lpstr>
      <vt:lpstr>Example 3</vt:lpstr>
      <vt:lpstr>Example 3 (cont.)</vt:lpstr>
      <vt:lpstr>Sales Tax</vt:lpstr>
      <vt:lpstr>Tipping</vt:lpstr>
      <vt:lpstr>Tipping</vt:lpstr>
      <vt:lpstr>Tipping</vt:lpstr>
      <vt:lpstr>Example 4</vt:lpstr>
      <vt:lpstr>Example 4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Mathematics</dc:title>
  <dc:creator>Hawkes Learning Systems</dc:creator>
  <cp:lastModifiedBy>Nakita Jean-Charles</cp:lastModifiedBy>
  <cp:revision>41</cp:revision>
  <dcterms:created xsi:type="dcterms:W3CDTF">2013-04-26T14:43:13Z</dcterms:created>
  <dcterms:modified xsi:type="dcterms:W3CDTF">2016-10-03T15:50:55Z</dcterms:modified>
</cp:coreProperties>
</file>