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87951-1FC9-4A41-9BE6-B876B1789C4F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502A0-DF1B-4F35-A41C-34604E21D2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17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image" Target="../media/image34.wmf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Relationship Id="rId14" Type="http://schemas.openxmlformats.org/officeDocument/2006/relationships/oleObject" Target="../embeddings/oleObject34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 with Percent: Commission, Profit, and Others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c.	</a:t>
            </a:r>
            <a:r>
              <a:rPr lang="en-US" dirty="0"/>
              <a:t>To find the percent of profit based on selling price, 	divide the profit by the selling price.</a:t>
            </a:r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/>
          </a:p>
          <a:p>
            <a:r>
              <a:rPr lang="en-US" dirty="0"/>
              <a:t>Note that in parts </a:t>
            </a:r>
            <a:r>
              <a:rPr lang="en-US" b="1" dirty="0"/>
              <a:t>b.</a:t>
            </a:r>
            <a:r>
              <a:rPr lang="en-US" dirty="0"/>
              <a:t> and </a:t>
            </a:r>
            <a:r>
              <a:rPr lang="en-US" b="1" dirty="0"/>
              <a:t>c.</a:t>
            </a:r>
            <a:r>
              <a:rPr lang="en-US" dirty="0"/>
              <a:t> the profit is $7 and this does not change. What changes, and gives different percents, is the denominator.  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003300" y="2438400"/>
          <a:ext cx="2425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2425680" imgH="901440" progId="Equation.DSMT4">
                  <p:embed/>
                </p:oleObj>
              </mc:Choice>
              <mc:Fallback>
                <p:oleObj name="Equation" r:id="rId3" imgW="242568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2438400"/>
                        <a:ext cx="2425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450608" y="24384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5" imgW="545760" imgH="838080" progId="Equation.DSMT4">
                  <p:embed/>
                </p:oleObj>
              </mc:Choice>
              <mc:Fallback>
                <p:oleObj name="Equation" r:id="rId5" imgW="545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0608" y="24384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456296" y="35052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7" imgW="914400" imgH="291960" progId="Equation.DSMT4">
                  <p:embed/>
                </p:oleObj>
              </mc:Choice>
              <mc:Fallback>
                <p:oleObj name="Equation" r:id="rId7" imgW="9144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6296" y="35052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469944" y="4003344"/>
          <a:ext cx="500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9" imgW="5003640" imgH="380880" progId="Equation.DSMT4">
                  <p:embed/>
                </p:oleObj>
              </mc:Choice>
              <mc:Fallback>
                <p:oleObj name="Equation" r:id="rId9" imgW="50036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9944" y="4003344"/>
                        <a:ext cx="500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Percent of Profit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4721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Percent of profit </a:t>
            </a:r>
            <a:r>
              <a:rPr lang="en-US" b="1" dirty="0">
                <a:solidFill>
                  <a:srgbClr val="C00000"/>
                </a:solidFill>
              </a:rPr>
              <a:t>based on cost </a:t>
            </a:r>
            <a:r>
              <a:rPr lang="en-US" dirty="0">
                <a:solidFill>
                  <a:srgbClr val="000000"/>
                </a:solidFill>
              </a:rPr>
              <a:t>is higher than percent of profit </a:t>
            </a:r>
            <a:r>
              <a:rPr lang="en-US" b="1" dirty="0">
                <a:solidFill>
                  <a:srgbClr val="C00000"/>
                </a:solidFill>
              </a:rPr>
              <a:t>based on selling price</a:t>
            </a:r>
            <a:r>
              <a:rPr lang="en-US" dirty="0">
                <a:solidFill>
                  <a:srgbClr val="000000"/>
                </a:solidFill>
              </a:rPr>
              <a:t>. The business community reports whichever percent serves its purposes better. Your responsibility as an investor or consumer is to know which percent is reported and what it means to you.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dirty="0"/>
              <a:t>Women’s coats were on sale for </a:t>
            </a:r>
            <a:r>
              <a:rPr lang="en-US" dirty="0">
                <a:solidFill>
                  <a:srgbClr val="0000FF"/>
                </a:solidFill>
              </a:rPr>
              <a:t>$250</a:t>
            </a:r>
            <a:r>
              <a:rPr lang="en-US" dirty="0"/>
              <a:t>. </a:t>
            </a:r>
          </a:p>
          <a:p>
            <a:pPr marL="463550" indent="-463550"/>
            <a:r>
              <a:rPr lang="en-US" b="1" dirty="0"/>
              <a:t>a.	</a:t>
            </a:r>
            <a:r>
              <a:rPr lang="en-US" dirty="0"/>
              <a:t>If the coats cost the store owner </a:t>
            </a:r>
            <a:r>
              <a:rPr lang="en-US" dirty="0">
                <a:solidFill>
                  <a:srgbClr val="0000FF"/>
                </a:solidFill>
              </a:rPr>
              <a:t>$200</a:t>
            </a:r>
            <a:r>
              <a:rPr lang="en-US" dirty="0"/>
              <a:t>, what was his percent of profit based on cost? </a:t>
            </a:r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What was his percent of profit based on selling price? </a:t>
            </a:r>
          </a:p>
          <a:p>
            <a:pPr marL="463550" indent="-463550"/>
            <a:r>
              <a:rPr lang="en-US" b="1" dirty="0"/>
              <a:t>Solution </a:t>
            </a:r>
          </a:p>
          <a:p>
            <a:pPr marL="463550" indent="-463550"/>
            <a:r>
              <a:rPr lang="en-US" b="1" dirty="0"/>
              <a:t>a.	</a:t>
            </a:r>
            <a:r>
              <a:rPr lang="en-US" dirty="0"/>
              <a:t>First find the profit. </a:t>
            </a:r>
          </a:p>
        </p:txBody>
      </p:sp>
      <p:graphicFrame>
        <p:nvGraphicFramePr>
          <p:cNvPr id="254978" name="Object 2"/>
          <p:cNvGraphicFramePr>
            <a:graphicFrameLocks noChangeAspect="1"/>
          </p:cNvGraphicFramePr>
          <p:nvPr/>
        </p:nvGraphicFramePr>
        <p:xfrm>
          <a:off x="3257550" y="4686300"/>
          <a:ext cx="26289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3" imgW="2628720" imgH="1307880" progId="Equation.DSMT4">
                  <p:embed/>
                </p:oleObj>
              </mc:Choice>
              <mc:Fallback>
                <p:oleObj name="Equation" r:id="rId3" imgW="2628720" imgH="13078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550" y="4686300"/>
                        <a:ext cx="26289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657600" y="5193352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5" imgW="558558" imgH="291973" progId="Equation.DSMT4">
                  <p:embed/>
                </p:oleObj>
              </mc:Choice>
              <mc:Fallback>
                <p:oleObj name="Equation" r:id="rId5" imgW="558558" imgH="291973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193352"/>
                        <a:ext cx="558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4980" name="Object 4"/>
          <p:cNvGraphicFramePr>
            <a:graphicFrameLocks noChangeAspect="1"/>
          </p:cNvGraphicFramePr>
          <p:nvPr/>
        </p:nvGraphicFramePr>
        <p:xfrm>
          <a:off x="3809030" y="5636904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7" imgW="393529" imgH="291973" progId="Equation.DSMT4">
                  <p:embed/>
                </p:oleObj>
              </mc:Choice>
              <mc:Fallback>
                <p:oleObj name="Equation" r:id="rId7" imgW="393529" imgH="291973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9030" y="5636904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Find the percent of profit based on cost.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r>
              <a:rPr lang="en-US" b="1" dirty="0"/>
              <a:t>c.	</a:t>
            </a:r>
            <a:r>
              <a:rPr lang="en-US" dirty="0"/>
              <a:t>Find the percent of profit based on selling price. </a:t>
            </a:r>
          </a:p>
        </p:txBody>
      </p:sp>
      <p:graphicFrame>
        <p:nvGraphicFramePr>
          <p:cNvPr id="256002" name="Object 2"/>
          <p:cNvGraphicFramePr>
            <a:graphicFrameLocks noChangeAspect="1"/>
          </p:cNvGraphicFramePr>
          <p:nvPr/>
        </p:nvGraphicFramePr>
        <p:xfrm>
          <a:off x="1054100" y="1918648"/>
          <a:ext cx="717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3" imgW="7175500" imgH="901700" progId="Equation.DSMT4">
                  <p:embed/>
                </p:oleObj>
              </mc:Choice>
              <mc:Fallback>
                <p:oleObj name="Equation" r:id="rId3" imgW="7175500" imgH="9017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1918648"/>
                        <a:ext cx="7175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03" name="Object 3"/>
          <p:cNvGraphicFramePr>
            <a:graphicFrameLocks noChangeAspect="1"/>
          </p:cNvGraphicFramePr>
          <p:nvPr/>
        </p:nvGraphicFramePr>
        <p:xfrm>
          <a:off x="554038" y="3988748"/>
          <a:ext cx="844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5" imgW="8445500" imgH="901700" progId="Equation.DSMT4">
                  <p:embed/>
                </p:oleObj>
              </mc:Choice>
              <mc:Fallback>
                <p:oleObj name="Equation" r:id="rId5" imgW="8445500" imgH="90170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3988748"/>
                        <a:ext cx="8445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04" name="Object 4"/>
          <p:cNvGraphicFramePr>
            <a:graphicFrameLocks noChangeAspect="1"/>
          </p:cNvGraphicFramePr>
          <p:nvPr/>
        </p:nvGraphicFramePr>
        <p:xfrm>
          <a:off x="1260144" y="1905000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7" imgW="558800" imgH="368300" progId="Equation.DSMT4">
                  <p:embed/>
                </p:oleObj>
              </mc:Choice>
              <mc:Fallback>
                <p:oleObj name="Equation" r:id="rId7" imgW="558800" imgH="3683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0144" y="1905000"/>
                        <a:ext cx="5588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05" name="Object 5"/>
          <p:cNvGraphicFramePr>
            <a:graphicFrameLocks noChangeAspect="1"/>
          </p:cNvGraphicFramePr>
          <p:nvPr/>
        </p:nvGraphicFramePr>
        <p:xfrm>
          <a:off x="1282700" y="2410465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9" imgW="736600" imgH="368300" progId="Equation.DSMT4">
                  <p:embed/>
                </p:oleObj>
              </mc:Choice>
              <mc:Fallback>
                <p:oleObj name="Equation" r:id="rId9" imgW="736600" imgH="3683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2410465"/>
                        <a:ext cx="7366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06" name="Object 6"/>
          <p:cNvGraphicFramePr>
            <a:graphicFrameLocks noChangeAspect="1"/>
          </p:cNvGraphicFramePr>
          <p:nvPr/>
        </p:nvGraphicFramePr>
        <p:xfrm>
          <a:off x="3894138" y="2171061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11" imgW="368140" imgH="291973" progId="Equation.DSMT4">
                  <p:embed/>
                </p:oleObj>
              </mc:Choice>
              <mc:Fallback>
                <p:oleObj name="Equation" r:id="rId11" imgW="368140" imgH="291973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138" y="2171061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07" name="Object 7"/>
          <p:cNvGraphicFramePr>
            <a:graphicFrameLocks noChangeAspect="1"/>
          </p:cNvGraphicFramePr>
          <p:nvPr/>
        </p:nvGraphicFramePr>
        <p:xfrm>
          <a:off x="1249099" y="3975100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13" imgW="558800" imgH="368300" progId="Equation.DSMT4">
                  <p:embed/>
                </p:oleObj>
              </mc:Choice>
              <mc:Fallback>
                <p:oleObj name="Equation" r:id="rId13" imgW="558800" imgH="3683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099" y="3975100"/>
                        <a:ext cx="5588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08" name="Object 8"/>
          <p:cNvGraphicFramePr>
            <a:graphicFrameLocks noChangeAspect="1"/>
          </p:cNvGraphicFramePr>
          <p:nvPr/>
        </p:nvGraphicFramePr>
        <p:xfrm>
          <a:off x="695017" y="4486275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14" imgW="736600" imgH="368300" progId="Equation.DSMT4">
                  <p:embed/>
                </p:oleObj>
              </mc:Choice>
              <mc:Fallback>
                <p:oleObj name="Equation" r:id="rId14" imgW="736600" imgH="3683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017" y="4486275"/>
                        <a:ext cx="7366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09" name="Object 9"/>
          <p:cNvGraphicFramePr>
            <a:graphicFrameLocks noChangeAspect="1"/>
          </p:cNvGraphicFramePr>
          <p:nvPr/>
        </p:nvGraphicFramePr>
        <p:xfrm>
          <a:off x="3962400" y="4255448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6" imgW="380835" imgH="291973" progId="Equation.DSMT4">
                  <p:embed/>
                </p:oleObj>
              </mc:Choice>
              <mc:Fallback>
                <p:oleObj name="Equation" r:id="rId16" imgW="380835" imgH="291973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255448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415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A salesman earns $1100 a month plus a 7% 	commission on any amount above $5000 in sales. 	What does he earn in a month during which he sells 	$9300 worth of merchandise?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In each case, find </a:t>
            </a:r>
            <a:r>
              <a:rPr lang="en-US" b="1" dirty="0">
                <a:solidFill>
                  <a:srgbClr val="000000"/>
                </a:solidFill>
              </a:rPr>
              <a:t>a.</a:t>
            </a:r>
            <a:r>
              <a:rPr lang="en-US" dirty="0">
                <a:solidFill>
                  <a:srgbClr val="000000"/>
                </a:solidFill>
              </a:rPr>
              <a:t> the percent of profit based on cost and </a:t>
            </a:r>
            <a:r>
              <a:rPr lang="en-US" b="1" dirty="0">
                <a:solidFill>
                  <a:srgbClr val="000000"/>
                </a:solidFill>
              </a:rPr>
              <a:t>b.</a:t>
            </a:r>
            <a:r>
              <a:rPr lang="en-US" dirty="0">
                <a:solidFill>
                  <a:srgbClr val="000000"/>
                </a:solidFill>
              </a:rPr>
              <a:t> the percent of profit based on selling price.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A baker sells loaves of bread for $3 apiece; they cost 	him $1.25 apiece to make.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A shoe store buys pairs of dress shoes wholesale for 	$50 and sells them for $80.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You find an old Beatles album at a yard sale for $2 	and sell it on eBay for $50.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tabLst>
                <a:tab pos="463550" algn="l"/>
                <a:tab pos="2743200" algn="l"/>
                <a:tab pos="3206750" algn="l"/>
              </a:tabLst>
            </a:pPr>
            <a:r>
              <a:rPr lang="en-US" b="1" dirty="0"/>
              <a:t>1.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$1401 </a:t>
            </a:r>
          </a:p>
          <a:p>
            <a:pPr>
              <a:lnSpc>
                <a:spcPct val="150000"/>
              </a:lnSpc>
              <a:tabLst>
                <a:tab pos="463550" algn="l"/>
                <a:tab pos="2743200" algn="l"/>
                <a:tab pos="3206750" algn="l"/>
              </a:tabLst>
            </a:pPr>
            <a:r>
              <a:rPr lang="en-US" b="1" dirty="0"/>
              <a:t>2.	a.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140%	</a:t>
            </a:r>
            <a:r>
              <a:rPr lang="en-US" b="1" dirty="0"/>
              <a:t>b.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150000"/>
              </a:lnSpc>
              <a:tabLst>
                <a:tab pos="463550" algn="l"/>
                <a:tab pos="2743200" algn="l"/>
                <a:tab pos="3206750" algn="l"/>
              </a:tabLst>
            </a:pPr>
            <a:r>
              <a:rPr lang="en-US" b="1" dirty="0"/>
              <a:t>3.	a.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60%	</a:t>
            </a:r>
            <a:r>
              <a:rPr lang="en-US" b="1" dirty="0"/>
              <a:t>b.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37.5% </a:t>
            </a:r>
          </a:p>
          <a:p>
            <a:pPr>
              <a:lnSpc>
                <a:spcPct val="150000"/>
              </a:lnSpc>
              <a:tabLst>
                <a:tab pos="463550" algn="l"/>
                <a:tab pos="2743200" algn="l"/>
                <a:tab pos="3206750" algn="l"/>
              </a:tabLst>
            </a:pPr>
            <a:r>
              <a:rPr lang="en-US" b="1" dirty="0"/>
              <a:t>4.	a.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2400% 	</a:t>
            </a:r>
            <a:r>
              <a:rPr lang="en-US" b="1" dirty="0"/>
              <a:t>b.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96%</a:t>
            </a:r>
          </a:p>
        </p:txBody>
      </p:sp>
      <p:graphicFrame>
        <p:nvGraphicFramePr>
          <p:cNvPr id="257026" name="Object 2"/>
          <p:cNvGraphicFramePr>
            <a:graphicFrameLocks noChangeAspect="1"/>
          </p:cNvGraphicFramePr>
          <p:nvPr/>
        </p:nvGraphicFramePr>
        <p:xfrm>
          <a:off x="3740812" y="2002808"/>
          <a:ext cx="227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3" imgW="2273300" imgH="838200" progId="Equation.DSMT4">
                  <p:embed/>
                </p:oleObj>
              </mc:Choice>
              <mc:Fallback>
                <p:oleObj name="Equation" r:id="rId3" imgW="2273300" imgH="83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812" y="2002808"/>
                        <a:ext cx="227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familiar with and understand the term </a:t>
            </a:r>
            <a:r>
              <a:rPr lang="en-US" b="1" dirty="0"/>
              <a:t>commission.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Understand that percent of profit is a ratio and can be based on cost or on selling price.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how to calculate percent of profit.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saleswoman earns a fixed salary of </a:t>
            </a:r>
            <a:r>
              <a:rPr lang="en-US" dirty="0">
                <a:solidFill>
                  <a:srgbClr val="0000FF"/>
                </a:solidFill>
              </a:rPr>
              <a:t>$900 </a:t>
            </a:r>
            <a:r>
              <a:rPr lang="en-US" dirty="0"/>
              <a:t>a month plus a commission of </a:t>
            </a:r>
            <a:r>
              <a:rPr lang="en-US" dirty="0">
                <a:solidFill>
                  <a:srgbClr val="0000FF"/>
                </a:solidFill>
              </a:rPr>
              <a:t>8%</a:t>
            </a:r>
            <a:r>
              <a:rPr lang="en-US" dirty="0"/>
              <a:t> on whatever amount she sells over </a:t>
            </a:r>
            <a:r>
              <a:rPr lang="en-US" dirty="0">
                <a:solidFill>
                  <a:srgbClr val="0000FF"/>
                </a:solidFill>
              </a:rPr>
              <a:t>$6500 </a:t>
            </a:r>
            <a:r>
              <a:rPr lang="en-US" dirty="0"/>
              <a:t>in merchandise. What did she earn the month she sold </a:t>
            </a:r>
            <a:r>
              <a:rPr lang="en-US" dirty="0">
                <a:solidFill>
                  <a:srgbClr val="0000FF"/>
                </a:solidFill>
              </a:rPr>
              <a:t>$11,800 </a:t>
            </a:r>
            <a:r>
              <a:rPr lang="en-US" dirty="0"/>
              <a:t>in merchandise?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First find the base of her commission by subtracting </a:t>
            </a:r>
            <a:r>
              <a:rPr lang="en-US" dirty="0">
                <a:solidFill>
                  <a:srgbClr val="000099"/>
                </a:solidFill>
              </a:rPr>
              <a:t>$6500 </a:t>
            </a:r>
            <a:r>
              <a:rPr lang="en-US" dirty="0"/>
              <a:t>from the total amount she sold. Then find </a:t>
            </a:r>
            <a:r>
              <a:rPr lang="en-US" dirty="0">
                <a:solidFill>
                  <a:srgbClr val="000099"/>
                </a:solidFill>
              </a:rPr>
              <a:t>8%</a:t>
            </a:r>
            <a:r>
              <a:rPr lang="en-US" dirty="0"/>
              <a:t> of this base and add her monthly salary.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Subtract </a:t>
            </a:r>
            <a:r>
              <a:rPr lang="en-US" dirty="0">
                <a:solidFill>
                  <a:srgbClr val="0000FF"/>
                </a:solidFill>
              </a:rPr>
              <a:t>$6500</a:t>
            </a:r>
            <a:r>
              <a:rPr lang="en-US" dirty="0"/>
              <a:t> from </a:t>
            </a:r>
            <a:r>
              <a:rPr lang="en-US" dirty="0">
                <a:solidFill>
                  <a:srgbClr val="0000FF"/>
                </a:solidFill>
              </a:rPr>
              <a:t>$11,800</a:t>
            </a:r>
            <a:r>
              <a:rPr lang="en-US" dirty="0"/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505200"/>
            <a:ext cx="409439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sz="2800" b="1" dirty="0"/>
              <a:t>b.	</a:t>
            </a:r>
            <a:r>
              <a:rPr lang="en-US" sz="2800" dirty="0"/>
              <a:t>Find </a:t>
            </a:r>
            <a:r>
              <a:rPr lang="en-US" sz="2800" dirty="0">
                <a:solidFill>
                  <a:srgbClr val="0000FF"/>
                </a:solidFill>
              </a:rPr>
              <a:t>8%</a:t>
            </a:r>
            <a:r>
              <a:rPr lang="en-US" sz="2800" dirty="0"/>
              <a:t> of this base.</a:t>
            </a:r>
          </a:p>
          <a:p>
            <a:pPr>
              <a:tabLst>
                <a:tab pos="463550" algn="l"/>
              </a:tabLst>
            </a:pPr>
            <a:r>
              <a:rPr lang="en-US" sz="2800" b="1" dirty="0"/>
              <a:t>	</a:t>
            </a:r>
            <a:r>
              <a:rPr lang="en-US" sz="2800" dirty="0">
                <a:solidFill>
                  <a:srgbClr val="0000FF"/>
                </a:solidFill>
              </a:rPr>
              <a:t>8%</a:t>
            </a:r>
            <a:r>
              <a:rPr lang="en-US" sz="2800" dirty="0"/>
              <a:t> of </a:t>
            </a:r>
            <a:r>
              <a:rPr lang="en-US" sz="2800" dirty="0">
                <a:solidFill>
                  <a:srgbClr val="0000FF"/>
                </a:solidFill>
              </a:rPr>
              <a:t>$5300</a:t>
            </a:r>
            <a:r>
              <a:rPr lang="en-US" sz="2800" dirty="0"/>
              <a:t> is ______ 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352800" y="4648200"/>
            <a:ext cx="228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Multiplying the base of commission by the rate gives us total commission. </a:t>
            </a: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295400" y="1905000"/>
          <a:ext cx="3670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3" imgW="3670200" imgH="419040" progId="Equation.DSMT4">
                  <p:embed/>
                </p:oleObj>
              </mc:Choice>
              <mc:Fallback>
                <p:oleObj name="Equation" r:id="rId3" imgW="367020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05000"/>
                        <a:ext cx="36703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309048" y="2400300"/>
          <a:ext cx="6553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5" imgW="6553080" imgH="495000" progId="Equation.DSMT4">
                  <p:embed/>
                </p:oleObj>
              </mc:Choice>
              <mc:Fallback>
                <p:oleObj name="Equation" r:id="rId5" imgW="655308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048" y="2400300"/>
                        <a:ext cx="6553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426192" y="2971800"/>
          <a:ext cx="3289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7" imgW="3288960" imgH="419040" progId="Equation.DSMT4">
                  <p:embed/>
                </p:oleObj>
              </mc:Choice>
              <mc:Fallback>
                <p:oleObj name="Equation" r:id="rId7" imgW="328896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6192" y="2971800"/>
                        <a:ext cx="32893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990600" y="4751696"/>
          <a:ext cx="222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9" imgW="2222280" imgH="291960" progId="Equation.DSMT4">
                  <p:embed/>
                </p:oleObj>
              </mc:Choice>
              <mc:Fallback>
                <p:oleObj name="Equation" r:id="rId9" imgW="22222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751696"/>
                        <a:ext cx="222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106304" y="5244152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1" imgW="1130040" imgH="279360" progId="Equation.DSMT4">
                  <p:embed/>
                </p:oleObj>
              </mc:Choice>
              <mc:Fallback>
                <p:oleObj name="Equation" r:id="rId11" imgW="11300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304" y="5244152"/>
                        <a:ext cx="1130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5527344" y="4599296"/>
          <a:ext cx="3314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13" imgW="3314520" imgH="368280" progId="Equation.DSMT4">
                  <p:embed/>
                </p:oleObj>
              </mc:Choice>
              <mc:Fallback>
                <p:oleObj name="Equation" r:id="rId13" imgW="331452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7344" y="4599296"/>
                        <a:ext cx="3314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529616" y="5070144"/>
          <a:ext cx="3251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5" imgW="3251160" imgH="406080" progId="Equation.DSMT4">
                  <p:embed/>
                </p:oleObj>
              </mc:Choice>
              <mc:Fallback>
                <p:oleObj name="Equation" r:id="rId15" imgW="3251160" imgH="406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616" y="5070144"/>
                        <a:ext cx="3251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5523928" y="5576248"/>
          <a:ext cx="2501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17" imgW="2501640" imgH="368280" progId="Equation.DSMT4">
                  <p:embed/>
                </p:oleObj>
              </mc:Choice>
              <mc:Fallback>
                <p:oleObj name="Equation" r:id="rId17" imgW="250164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3928" y="5576248"/>
                        <a:ext cx="2501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c.	</a:t>
            </a:r>
            <a:r>
              <a:rPr lang="en-US" dirty="0"/>
              <a:t>Her monthly pay is the sum of her salary and her 	commission.</a:t>
            </a:r>
            <a:r>
              <a:rPr lang="en-US" b="1" dirty="0"/>
              <a:t> 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r>
              <a:rPr lang="en-US" dirty="0"/>
              <a:t>She earned </a:t>
            </a:r>
            <a:r>
              <a:rPr lang="en-US" dirty="0">
                <a:solidFill>
                  <a:srgbClr val="FF0000"/>
                </a:solidFill>
              </a:rPr>
              <a:t>$1324 </a:t>
            </a:r>
            <a:r>
              <a:rPr lang="en-US" dirty="0"/>
              <a:t>for the month. 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805752" y="2514600"/>
          <a:ext cx="2679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2679480" imgH="368280" progId="Equation.DSMT4">
                  <p:embed/>
                </p:oleObj>
              </mc:Choice>
              <mc:Fallback>
                <p:oleObj name="Equation" r:id="rId3" imgW="267948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752" y="2514600"/>
                        <a:ext cx="2679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626056" y="2985448"/>
          <a:ext cx="2895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2895480" imgH="495000" progId="Equation.DSMT4">
                  <p:embed/>
                </p:oleObj>
              </mc:Choice>
              <mc:Fallback>
                <p:oleObj name="Equation" r:id="rId5" imgW="289548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6056" y="2985448"/>
                        <a:ext cx="2895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18096" y="3567752"/>
          <a:ext cx="4089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7" imgW="4089240" imgH="368280" progId="Equation.DSMT4">
                  <p:embed/>
                </p:oleObj>
              </mc:Choice>
              <mc:Fallback>
                <p:oleObj name="Equation" r:id="rId7" imgW="408924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8096" y="3567752"/>
                        <a:ext cx="4089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Percent of Profit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463550" algn="l"/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Terms Related to Profit 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Profit:  </a:t>
            </a:r>
            <a:r>
              <a:rPr lang="en-US" dirty="0">
                <a:solidFill>
                  <a:srgbClr val="000000"/>
                </a:solidFill>
              </a:rPr>
              <a:t>The difference between selling price and cost </a:t>
            </a:r>
          </a:p>
          <a:p>
            <a:pPr algn="ctr">
              <a:tabLst>
                <a:tab pos="463550" algn="l"/>
                <a:tab pos="914400" algn="l"/>
              </a:tabLst>
            </a:pPr>
            <a:r>
              <a:rPr lang="en-US" dirty="0">
                <a:solidFill>
                  <a:srgbClr val="000000"/>
                </a:solidFill>
              </a:rPr>
              <a:t>(profit = selling price − cost) 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Percent of profit</a:t>
            </a:r>
            <a:r>
              <a:rPr lang="en-US" dirty="0">
                <a:solidFill>
                  <a:srgbClr val="000000"/>
                </a:solidFill>
              </a:rPr>
              <a:t>:  There are two types; both are ratios with profit in the numerator. 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	1.	</a:t>
            </a:r>
            <a:r>
              <a:rPr lang="en-US" dirty="0">
                <a:solidFill>
                  <a:srgbClr val="000000"/>
                </a:solidFill>
              </a:rPr>
              <a:t>Percent of profit </a:t>
            </a:r>
            <a:r>
              <a:rPr lang="en-US" b="1" dirty="0">
                <a:solidFill>
                  <a:srgbClr val="C00000"/>
                </a:solidFill>
              </a:rPr>
              <a:t>based on cost </a:t>
            </a:r>
            <a:r>
              <a:rPr lang="en-US" dirty="0">
                <a:solidFill>
                  <a:srgbClr val="000000"/>
                </a:solidFill>
              </a:rPr>
              <a:t>is the ratio of 		profit to cost: </a:t>
            </a:r>
          </a:p>
          <a:p>
            <a:pPr>
              <a:lnSpc>
                <a:spcPct val="250000"/>
              </a:lnSpc>
              <a:tabLst>
                <a:tab pos="463550" algn="l"/>
                <a:tab pos="91440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50882" name="Object 2"/>
          <p:cNvGraphicFramePr>
            <a:graphicFrameLocks noChangeAspect="1"/>
          </p:cNvGraphicFramePr>
          <p:nvPr/>
        </p:nvGraphicFramePr>
        <p:xfrm>
          <a:off x="2076450" y="4800600"/>
          <a:ext cx="499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4991100" imgH="838200" progId="Equation.DSMT4">
                  <p:embed/>
                </p:oleObj>
              </mc:Choice>
              <mc:Fallback>
                <p:oleObj name="Equation" r:id="rId3" imgW="4991100" imgH="83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4800600"/>
                        <a:ext cx="499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Percent of Profit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63550" algn="l"/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Terms Related to Profit (cont.)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Percent of profit </a:t>
            </a:r>
            <a:r>
              <a:rPr lang="en-US" b="1" dirty="0">
                <a:solidFill>
                  <a:srgbClr val="C00000"/>
                </a:solidFill>
              </a:rPr>
              <a:t>based on selling price </a:t>
            </a:r>
            <a:r>
              <a:rPr lang="en-US" dirty="0">
                <a:solidFill>
                  <a:srgbClr val="000000"/>
                </a:solidFill>
              </a:rPr>
              <a:t>is the ratio 	of profit to selling price: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300000"/>
              </a:lnSpc>
              <a:tabLst>
                <a:tab pos="463550" algn="l"/>
                <a:tab pos="91440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51907" name="Object 3"/>
          <p:cNvGraphicFramePr>
            <a:graphicFrameLocks noChangeAspect="1"/>
          </p:cNvGraphicFramePr>
          <p:nvPr/>
        </p:nvGraphicFramePr>
        <p:xfrm>
          <a:off x="1104900" y="2895600"/>
          <a:ext cx="6934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3" imgW="6934200" imgH="901700" progId="Equation.DSMT4">
                  <p:embed/>
                </p:oleObj>
              </mc:Choice>
              <mc:Fallback>
                <p:oleObj name="Equation" r:id="rId3" imgW="6934200" imgH="9017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895600"/>
                        <a:ext cx="6934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A company manufactures and sells plastic boxes that cost </a:t>
            </a:r>
            <a:r>
              <a:rPr lang="en-US" dirty="0">
                <a:solidFill>
                  <a:srgbClr val="0000FF"/>
                </a:solidFill>
              </a:rPr>
              <a:t>$21 </a:t>
            </a:r>
            <a:r>
              <a:rPr lang="en-US" dirty="0"/>
              <a:t>each to produce, and that sell for </a:t>
            </a:r>
            <a:r>
              <a:rPr lang="en-US" dirty="0">
                <a:solidFill>
                  <a:srgbClr val="0000FF"/>
                </a:solidFill>
              </a:rPr>
              <a:t>$28 </a:t>
            </a:r>
            <a:r>
              <a:rPr lang="en-US" dirty="0"/>
              <a:t>each.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What is the profit on each box?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What is the percent of profit based on cost?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c.	</a:t>
            </a:r>
            <a:r>
              <a:rPr lang="en-US" dirty="0"/>
              <a:t>What is the percent of profit based on selling price?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To find the profit, subtract the cost from the selling 	price.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lnSpc>
                <a:spcPct val="200000"/>
              </a:lnSpc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To find the percent of profit based on cost, divide 	the profit by the cost.  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657600" y="2590800"/>
          <a:ext cx="210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2108160" imgH="368280" progId="Equation.DSMT4">
                  <p:embed/>
                </p:oleObj>
              </mc:Choice>
              <mc:Fallback>
                <p:oleObj name="Equation" r:id="rId3" imgW="210816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590800"/>
                        <a:ext cx="210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463308" y="2999096"/>
          <a:ext cx="1511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5" imgW="1511280" imgH="393480" progId="Equation.DSMT4">
                  <p:embed/>
                </p:oleObj>
              </mc:Choice>
              <mc:Fallback>
                <p:oleObj name="Equation" r:id="rId5" imgW="151128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3308" y="2999096"/>
                        <a:ext cx="1511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671248" y="3441700"/>
          <a:ext cx="1447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7" imgW="1447560" imgH="368280" progId="Equation.DSMT4">
                  <p:embed/>
                </p:oleObj>
              </mc:Choice>
              <mc:Fallback>
                <p:oleObj name="Equation" r:id="rId7" imgW="144756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248" y="3441700"/>
                        <a:ext cx="1447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094096" y="5105400"/>
          <a:ext cx="1346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9" imgW="1346040" imgH="876240" progId="Equation.DSMT4">
                  <p:embed/>
                </p:oleObj>
              </mc:Choice>
              <mc:Fallback>
                <p:oleObj name="Equation" r:id="rId9" imgW="134604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096" y="5105400"/>
                        <a:ext cx="1346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465696" y="51054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11" imgW="520560" imgH="838080" progId="Equation.DSMT4">
                  <p:embed/>
                </p:oleObj>
              </mc:Choice>
              <mc:Fallback>
                <p:oleObj name="Equation" r:id="rId11" imgW="5205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5696" y="510540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022600" y="51054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3" imgW="1168200" imgH="838080" progId="Equation.DSMT4">
                  <p:embed/>
                </p:oleObj>
              </mc:Choice>
              <mc:Fallback>
                <p:oleObj name="Equation" r:id="rId13" imgW="11682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5105400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231944" y="5105400"/>
          <a:ext cx="415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5" imgW="4152600" imgH="838080" progId="Equation.DSMT4">
                  <p:embed/>
                </p:oleObj>
              </mc:Choice>
              <mc:Fallback>
                <p:oleObj name="Equation" r:id="rId15" imgW="4152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1944" y="5105400"/>
                        <a:ext cx="415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340</Words>
  <Application>Microsoft Office PowerPoint</Application>
  <PresentationFormat>On-screen Show (4:3)</PresentationFormat>
  <Paragraphs>76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Office Theme</vt:lpstr>
      <vt:lpstr>Equation</vt:lpstr>
      <vt:lpstr>Section 7.6</vt:lpstr>
      <vt:lpstr>Objectives</vt:lpstr>
      <vt:lpstr>Example 1</vt:lpstr>
      <vt:lpstr>Example 1 (cont.)</vt:lpstr>
      <vt:lpstr>Example 1 (cont.)</vt:lpstr>
      <vt:lpstr>Percent of Profit </vt:lpstr>
      <vt:lpstr>Percent of Profit </vt:lpstr>
      <vt:lpstr>Example 2</vt:lpstr>
      <vt:lpstr>Example 2 (cont.)</vt:lpstr>
      <vt:lpstr>Example 2 (cont.)</vt:lpstr>
      <vt:lpstr>Percent of Profit </vt:lpstr>
      <vt:lpstr>Completion Example 3</vt:lpstr>
      <vt:lpstr>Completion Example 3 (cont.)</vt:lpstr>
      <vt:lpstr>Practice Problems</vt:lpstr>
      <vt:lpstr>Practice Problems (cont.)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29</cp:revision>
  <dcterms:created xsi:type="dcterms:W3CDTF">2013-04-26T14:43:13Z</dcterms:created>
  <dcterms:modified xsi:type="dcterms:W3CDTF">2016-10-03T15:51:54Z</dcterms:modified>
</cp:coreProperties>
</file>