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0"/>
      <p:bold r:id="rId21"/>
      <p:italic r:id="rId22"/>
      <p:boldItalic r:id="rId2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0000F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570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font" Target="fonts/font2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3.fntdata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7" Type="http://schemas.openxmlformats.org/officeDocument/2006/relationships/image" Target="../media/image10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image" Target="../media/image13.wmf"/><Relationship Id="rId7" Type="http://schemas.openxmlformats.org/officeDocument/2006/relationships/image" Target="../media/image17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7" Type="http://schemas.openxmlformats.org/officeDocument/2006/relationships/image" Target="../media/image32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6" Type="http://schemas.openxmlformats.org/officeDocument/2006/relationships/image" Target="../media/image31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7" Type="http://schemas.openxmlformats.org/officeDocument/2006/relationships/image" Target="../media/image39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6" Type="http://schemas.openxmlformats.org/officeDocument/2006/relationships/image" Target="../media/image38.wmf"/><Relationship Id="rId5" Type="http://schemas.openxmlformats.org/officeDocument/2006/relationships/image" Target="../media/image37.wmf"/><Relationship Id="rId4" Type="http://schemas.openxmlformats.org/officeDocument/2006/relationships/image" Target="../media/image3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BFAC19-B69F-4DA4-95CC-84E3960CC7C2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34DFCA-F930-4411-B34D-7B09F9BB9ED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oleObject" Target="../embeddings/oleObject24.bin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12" Type="http://schemas.openxmlformats.org/officeDocument/2006/relationships/image" Target="../media/image2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1.wmf"/><Relationship Id="rId11" Type="http://schemas.openxmlformats.org/officeDocument/2006/relationships/oleObject" Target="../embeddings/oleObject23.bin"/><Relationship Id="rId5" Type="http://schemas.openxmlformats.org/officeDocument/2006/relationships/oleObject" Target="../embeddings/oleObject20.bin"/><Relationship Id="rId10" Type="http://schemas.openxmlformats.org/officeDocument/2006/relationships/image" Target="../media/image23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22.bin"/><Relationship Id="rId14" Type="http://schemas.openxmlformats.org/officeDocument/2006/relationships/image" Target="../media/image25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13" Type="http://schemas.openxmlformats.org/officeDocument/2006/relationships/oleObject" Target="../embeddings/oleObject30.bin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12" Type="http://schemas.openxmlformats.org/officeDocument/2006/relationships/image" Target="../media/image30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2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27.wmf"/><Relationship Id="rId11" Type="http://schemas.openxmlformats.org/officeDocument/2006/relationships/oleObject" Target="../embeddings/oleObject29.bin"/><Relationship Id="rId5" Type="http://schemas.openxmlformats.org/officeDocument/2006/relationships/oleObject" Target="../embeddings/oleObject26.bin"/><Relationship Id="rId15" Type="http://schemas.openxmlformats.org/officeDocument/2006/relationships/oleObject" Target="../embeddings/oleObject31.bin"/><Relationship Id="rId10" Type="http://schemas.openxmlformats.org/officeDocument/2006/relationships/image" Target="../media/image29.wmf"/><Relationship Id="rId4" Type="http://schemas.openxmlformats.org/officeDocument/2006/relationships/image" Target="../media/image26.wmf"/><Relationship Id="rId9" Type="http://schemas.openxmlformats.org/officeDocument/2006/relationships/oleObject" Target="../embeddings/oleObject28.bin"/><Relationship Id="rId14" Type="http://schemas.openxmlformats.org/officeDocument/2006/relationships/image" Target="../media/image31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13" Type="http://schemas.openxmlformats.org/officeDocument/2006/relationships/oleObject" Target="../embeddings/oleObject37.bin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12" Type="http://schemas.openxmlformats.org/officeDocument/2006/relationships/image" Target="../media/image37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9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34.wmf"/><Relationship Id="rId11" Type="http://schemas.openxmlformats.org/officeDocument/2006/relationships/oleObject" Target="../embeddings/oleObject36.bin"/><Relationship Id="rId5" Type="http://schemas.openxmlformats.org/officeDocument/2006/relationships/oleObject" Target="../embeddings/oleObject33.bin"/><Relationship Id="rId15" Type="http://schemas.openxmlformats.org/officeDocument/2006/relationships/oleObject" Target="../embeddings/oleObject38.bin"/><Relationship Id="rId10" Type="http://schemas.openxmlformats.org/officeDocument/2006/relationships/image" Target="../media/image36.wmf"/><Relationship Id="rId4" Type="http://schemas.openxmlformats.org/officeDocument/2006/relationships/image" Target="../media/image33.wmf"/><Relationship Id="rId9" Type="http://schemas.openxmlformats.org/officeDocument/2006/relationships/oleObject" Target="../embeddings/oleObject35.bin"/><Relationship Id="rId14" Type="http://schemas.openxmlformats.org/officeDocument/2006/relationships/image" Target="../media/image38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13" Type="http://schemas.openxmlformats.org/officeDocument/2006/relationships/oleObject" Target="../embeddings/oleObject8.bin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12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11" Type="http://schemas.openxmlformats.org/officeDocument/2006/relationships/oleObject" Target="../embeddings/oleObject7.bin"/><Relationship Id="rId5" Type="http://schemas.openxmlformats.org/officeDocument/2006/relationships/oleObject" Target="../embeddings/oleObject4.bin"/><Relationship Id="rId15" Type="http://schemas.openxmlformats.org/officeDocument/2006/relationships/oleObject" Target="../embeddings/oleObject9.bin"/><Relationship Id="rId10" Type="http://schemas.openxmlformats.org/officeDocument/2006/relationships/image" Target="../media/image7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6.bin"/><Relationship Id="rId14" Type="http://schemas.openxmlformats.org/officeDocument/2006/relationships/image" Target="../media/image9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13" Type="http://schemas.openxmlformats.org/officeDocument/2006/relationships/oleObject" Target="../embeddings/oleObject15.bin"/><Relationship Id="rId18" Type="http://schemas.openxmlformats.org/officeDocument/2006/relationships/image" Target="../media/image18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12" Type="http://schemas.openxmlformats.org/officeDocument/2006/relationships/image" Target="../media/image15.wmf"/><Relationship Id="rId17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7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2.wmf"/><Relationship Id="rId11" Type="http://schemas.openxmlformats.org/officeDocument/2006/relationships/oleObject" Target="../embeddings/oleObject14.bin"/><Relationship Id="rId5" Type="http://schemas.openxmlformats.org/officeDocument/2006/relationships/oleObject" Target="../embeddings/oleObject11.bin"/><Relationship Id="rId15" Type="http://schemas.openxmlformats.org/officeDocument/2006/relationships/oleObject" Target="../embeddings/oleObject16.bin"/><Relationship Id="rId10" Type="http://schemas.openxmlformats.org/officeDocument/2006/relationships/image" Target="../media/image14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3.bin"/><Relationship Id="rId14" Type="http://schemas.openxmlformats.org/officeDocument/2006/relationships/image" Target="../media/image16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8.1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Simple Interest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 (cont.)</a:t>
            </a:r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2315496" y="1401096"/>
          <a:ext cx="1549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Equation" r:id="rId3" imgW="1549080" imgH="291960" progId="Equation.DSMT4">
                  <p:embed/>
                </p:oleObj>
              </mc:Choice>
              <mc:Fallback>
                <p:oleObj name="Equation" r:id="rId3" imgW="154908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5496" y="1401096"/>
                        <a:ext cx="1549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1900492" y="1890252"/>
          <a:ext cx="2717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Equation" r:id="rId5" imgW="2717640" imgH="838080" progId="Equation.DSMT4">
                  <p:embed/>
                </p:oleObj>
              </mc:Choice>
              <mc:Fallback>
                <p:oleObj name="Equation" r:id="rId5" imgW="271764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0492" y="1890252"/>
                        <a:ext cx="2717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1905000" y="2819400"/>
          <a:ext cx="2667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Equation" r:id="rId7" imgW="2666880" imgH="838080" progId="Equation.DSMT4">
                  <p:embed/>
                </p:oleObj>
              </mc:Choice>
              <mc:Fallback>
                <p:oleObj name="Equation" r:id="rId7" imgW="26668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819400"/>
                        <a:ext cx="2667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1890252" y="3765756"/>
          <a:ext cx="198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Equation" r:id="rId9" imgW="1981080" imgH="838080" progId="Equation.DSMT4">
                  <p:embed/>
                </p:oleObj>
              </mc:Choice>
              <mc:Fallback>
                <p:oleObj name="Equation" r:id="rId9" imgW="198108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0252" y="3765756"/>
                        <a:ext cx="198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948150" y="4773613"/>
          <a:ext cx="3848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Equation" r:id="rId11" imgW="3848040" imgH="838080" progId="Equation.DSMT4">
                  <p:embed/>
                </p:oleObj>
              </mc:Choice>
              <mc:Fallback>
                <p:oleObj name="Equation" r:id="rId11" imgW="384804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8150" y="4773613"/>
                        <a:ext cx="3848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5287296" y="4876800"/>
          <a:ext cx="29464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Equation" r:id="rId13" imgW="2946240" imgH="622080" progId="Equation.DSMT4">
                  <p:embed/>
                </p:oleObj>
              </mc:Choice>
              <mc:Fallback>
                <p:oleObj name="Equation" r:id="rId13" imgW="2946240" imgH="622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7296" y="4876800"/>
                        <a:ext cx="29464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rot="5400000">
            <a:off x="3414252" y="4771104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4313904" y="5275008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10800000" flipV="1">
            <a:off x="4146756" y="4768644"/>
            <a:ext cx="6096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10800000" flipV="1">
            <a:off x="3229896" y="5334000"/>
            <a:ext cx="685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 (cont.)</a:t>
            </a:r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3001296" y="1204452"/>
          <a:ext cx="1625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" name="Equation" r:id="rId3" imgW="1625400" imgH="838080" progId="Equation.DSMT4">
                  <p:embed/>
                </p:oleObj>
              </mc:Choice>
              <mc:Fallback>
                <p:oleObj name="Equation" r:id="rId3" imgW="162540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1296" y="1204452"/>
                        <a:ext cx="1625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3880056" y="2075020"/>
          <a:ext cx="2247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name="Equation" r:id="rId5" imgW="2247840" imgH="368280" progId="Equation.DSMT4">
                  <p:embed/>
                </p:oleObj>
              </mc:Choice>
              <mc:Fallback>
                <p:oleObj name="Equation" r:id="rId5" imgW="2247840" imgH="3682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0056" y="2075020"/>
                        <a:ext cx="22479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548148" y="2467896"/>
          <a:ext cx="6096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" name="Equation" r:id="rId7" imgW="6095880" imgH="838080" progId="Equation.DSMT4">
                  <p:embed/>
                </p:oleObj>
              </mc:Choice>
              <mc:Fallback>
                <p:oleObj name="Equation" r:id="rId7" imgW="609588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148" y="2467896"/>
                        <a:ext cx="6096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1676400" y="3473244"/>
          <a:ext cx="3111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" name="Equation" r:id="rId9" imgW="3111480" imgH="291960" progId="Equation.DSMT4">
                  <p:embed/>
                </p:oleObj>
              </mc:Choice>
              <mc:Fallback>
                <p:oleObj name="Equation" r:id="rId9" imgW="311148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473244"/>
                        <a:ext cx="3111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1676400" y="3991896"/>
          <a:ext cx="2540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0" name="Equation" r:id="rId11" imgW="2539800" imgH="291960" progId="Equation.DSMT4">
                  <p:embed/>
                </p:oleObj>
              </mc:Choice>
              <mc:Fallback>
                <p:oleObj name="Equation" r:id="rId11" imgW="253980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991896"/>
                        <a:ext cx="2540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/>
        </p:nvGraphicFramePr>
        <p:xfrm>
          <a:off x="2006600" y="5577348"/>
          <a:ext cx="2171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1" name="Equation" r:id="rId13" imgW="2171520" imgH="368280" progId="Equation.DSMT4">
                  <p:embed/>
                </p:oleObj>
              </mc:Choice>
              <mc:Fallback>
                <p:oleObj name="Equation" r:id="rId13" imgW="2171520" imgH="3682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6600" y="5577348"/>
                        <a:ext cx="21717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5" name="Object 11"/>
          <p:cNvGraphicFramePr>
            <a:graphicFrameLocks noChangeAspect="1"/>
          </p:cNvGraphicFramePr>
          <p:nvPr/>
        </p:nvGraphicFramePr>
        <p:xfrm>
          <a:off x="992648" y="4525296"/>
          <a:ext cx="328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2" name="Equation" r:id="rId15" imgW="3288960" imgH="838080" progId="Equation.DSMT4">
                  <p:embed/>
                </p:oleObj>
              </mc:Choice>
              <mc:Fallback>
                <p:oleObj name="Equation" r:id="rId15" imgW="3288960" imgH="838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2648" y="4525296"/>
                        <a:ext cx="3289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" name="Straight Connector 14"/>
          <p:cNvCxnSpPr/>
          <p:nvPr/>
        </p:nvCxnSpPr>
        <p:spPr>
          <a:xfrm rot="10800000" flipV="1">
            <a:off x="3048000" y="4572000"/>
            <a:ext cx="12954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10800000" flipV="1">
            <a:off x="2743200" y="5105400"/>
            <a:ext cx="13716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Using the rounded decimal 0.083 leads to a “rounding error.” You should understand that once a rounded value is used in any calculation there will be some error. The correct result can be found by using 0.083333333, which is the display on your calculator for 1 ÷ 12.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Stuart wants to borrow </a:t>
            </a:r>
            <a:r>
              <a:rPr lang="en-US" dirty="0">
                <a:solidFill>
                  <a:srgbClr val="0000FF"/>
                </a:solidFill>
              </a:rPr>
              <a:t>$1500 </a:t>
            </a:r>
            <a:r>
              <a:rPr lang="en-US" dirty="0"/>
              <a:t>at </a:t>
            </a:r>
            <a:r>
              <a:rPr lang="en-US" dirty="0">
                <a:solidFill>
                  <a:srgbClr val="0000FF"/>
                </a:solidFill>
              </a:rPr>
              <a:t>10%</a:t>
            </a:r>
            <a:r>
              <a:rPr lang="en-US" dirty="0"/>
              <a:t> from his uncle and is willing to pay </a:t>
            </a:r>
            <a:r>
              <a:rPr lang="en-US" dirty="0">
                <a:solidFill>
                  <a:srgbClr val="0000FF"/>
                </a:solidFill>
              </a:rPr>
              <a:t>$75 </a:t>
            </a:r>
            <a:r>
              <a:rPr lang="en-US" dirty="0"/>
              <a:t>in simple interest. How long can he keep the money?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Here the time is unknown. The principal is </a:t>
            </a:r>
            <a:r>
              <a:rPr lang="en-US" dirty="0">
                <a:solidFill>
                  <a:srgbClr val="0000FF"/>
                </a:solidFill>
              </a:rPr>
              <a:t>$1500</a:t>
            </a:r>
            <a:r>
              <a:rPr lang="en-US" dirty="0"/>
              <a:t>; the interest is </a:t>
            </a:r>
            <a:r>
              <a:rPr lang="en-US" dirty="0">
                <a:solidFill>
                  <a:srgbClr val="0000FF"/>
                </a:solidFill>
              </a:rPr>
              <a:t>$75</a:t>
            </a:r>
            <a:r>
              <a:rPr lang="en-US" dirty="0"/>
              <a:t>; the rate is </a:t>
            </a:r>
            <a:r>
              <a:rPr lang="en-US" dirty="0">
                <a:solidFill>
                  <a:srgbClr val="0000FF"/>
                </a:solidFill>
              </a:rPr>
              <a:t>10%</a:t>
            </a:r>
            <a:r>
              <a:rPr lang="en-US" dirty="0"/>
              <a:t>. Substituting into the formula </a:t>
            </a:r>
            <a:r>
              <a:rPr lang="en-US" i="1" dirty="0">
                <a:solidFill>
                  <a:srgbClr val="0000FF"/>
                </a:solidFill>
              </a:rPr>
              <a:t>I </a:t>
            </a:r>
            <a:r>
              <a:rPr lang="en-US" dirty="0">
                <a:solidFill>
                  <a:srgbClr val="0000FF"/>
                </a:solidFill>
              </a:rPr>
              <a:t>=</a:t>
            </a:r>
            <a:r>
              <a:rPr lang="en-US" i="1" dirty="0">
                <a:solidFill>
                  <a:srgbClr val="0000FF"/>
                </a:solidFill>
              </a:rPr>
              <a:t> P </a:t>
            </a:r>
            <a:r>
              <a:rPr lang="en-US" dirty="0">
                <a:solidFill>
                  <a:srgbClr val="0000FF"/>
                </a:solidFill>
              </a:rPr>
              <a:t>×</a:t>
            </a:r>
            <a:r>
              <a:rPr lang="en-US" i="1" dirty="0">
                <a:solidFill>
                  <a:srgbClr val="0000FF"/>
                </a:solidFill>
              </a:rPr>
              <a:t> r </a:t>
            </a:r>
            <a:r>
              <a:rPr lang="en-US" dirty="0">
                <a:solidFill>
                  <a:srgbClr val="0000FF"/>
                </a:solidFill>
              </a:rPr>
              <a:t>×</a:t>
            </a:r>
            <a:r>
              <a:rPr lang="en-US" i="1" dirty="0">
                <a:solidFill>
                  <a:srgbClr val="0000FF"/>
                </a:solidFill>
              </a:rPr>
              <a:t> t </a:t>
            </a:r>
            <a:r>
              <a:rPr lang="en-US" dirty="0"/>
              <a:t>gives</a:t>
            </a:r>
            <a:r>
              <a:rPr lang="en-US" i="1" dirty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 (cont.)</a:t>
            </a:r>
          </a:p>
        </p:txBody>
      </p:sp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3291348" y="1295400"/>
          <a:ext cx="2781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" name="Equation" r:id="rId3" imgW="2781000" imgH="291960" progId="Equation.DSMT4">
                  <p:embed/>
                </p:oleObj>
              </mc:Choice>
              <mc:Fallback>
                <p:oleObj name="Equation" r:id="rId3" imgW="278100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1348" y="1295400"/>
                        <a:ext cx="2781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3276600" y="1858296"/>
          <a:ext cx="1663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0" name="Equation" r:id="rId5" imgW="1663560" imgH="291960" progId="Equation.DSMT4">
                  <p:embed/>
                </p:oleObj>
              </mc:Choice>
              <mc:Fallback>
                <p:oleObj name="Equation" r:id="rId5" imgW="166356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858296"/>
                        <a:ext cx="1663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3062748" y="2438400"/>
          <a:ext cx="1955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1" name="Equation" r:id="rId7" imgW="1955520" imgH="838080" progId="Equation.DSMT4">
                  <p:embed/>
                </p:oleObj>
              </mc:Choice>
              <mc:Fallback>
                <p:oleObj name="Equation" r:id="rId7" imgW="195552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2748" y="2438400"/>
                        <a:ext cx="1955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3414252" y="3429000"/>
          <a:ext cx="72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2" name="Equation" r:id="rId9" imgW="723600" imgH="838080" progId="Equation.DSMT4">
                  <p:embed/>
                </p:oleObj>
              </mc:Choice>
              <mc:Fallback>
                <p:oleObj name="Equation" r:id="rId9" imgW="72360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4252" y="3429000"/>
                        <a:ext cx="723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529304" y="4286868"/>
          <a:ext cx="1879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3" name="Equation" r:id="rId11" imgW="1879560" imgH="838080" progId="Equation.DSMT4">
                  <p:embed/>
                </p:oleObj>
              </mc:Choice>
              <mc:Fallback>
                <p:oleObj name="Equation" r:id="rId11" imgW="187956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304" y="4286868"/>
                        <a:ext cx="1879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2470356" y="4483512"/>
          <a:ext cx="6400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4" name="Equation" r:id="rId13" imgW="6400800" imgH="469800" progId="Equation.DSMT4">
                  <p:embed/>
                </p:oleObj>
              </mc:Choice>
              <mc:Fallback>
                <p:oleObj name="Equation" r:id="rId13" imgW="6400800" imgH="4698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0356" y="4483512"/>
                        <a:ext cx="6400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10"/>
          <p:cNvGraphicFramePr>
            <a:graphicFrameLocks noChangeAspect="1"/>
          </p:cNvGraphicFramePr>
          <p:nvPr/>
        </p:nvGraphicFramePr>
        <p:xfrm>
          <a:off x="516192" y="5073444"/>
          <a:ext cx="8432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5" name="Equation" r:id="rId15" imgW="8432640" imgH="838080" progId="Equation.DSMT4">
                  <p:embed/>
                </p:oleObj>
              </mc:Choice>
              <mc:Fallback>
                <p:oleObj name="Equation" r:id="rId15" imgW="843264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192" y="5073444"/>
                        <a:ext cx="8432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0638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463550" indent="-463550">
              <a:lnSpc>
                <a:spcPts val="3200"/>
              </a:lnSpc>
              <a:spcBef>
                <a:spcPts val="0"/>
              </a:spcBef>
            </a:pPr>
            <a:r>
              <a:rPr lang="en-US" b="1" dirty="0">
                <a:solidFill>
                  <a:srgbClr val="000000"/>
                </a:solidFill>
              </a:rPr>
              <a:t>1.	</a:t>
            </a:r>
            <a:r>
              <a:rPr lang="en-US" dirty="0">
                <a:solidFill>
                  <a:srgbClr val="000000"/>
                </a:solidFill>
              </a:rPr>
              <a:t>If you were to borrow $1000 at 5% interest for nine months, how much interest would you pay? </a:t>
            </a:r>
          </a:p>
          <a:p>
            <a:pPr marL="463550" indent="-463550">
              <a:lnSpc>
                <a:spcPts val="3200"/>
              </a:lnSpc>
              <a:spcBef>
                <a:spcPts val="0"/>
              </a:spcBef>
            </a:pPr>
            <a:r>
              <a:rPr lang="en-US" b="1" dirty="0">
                <a:solidFill>
                  <a:srgbClr val="000000"/>
                </a:solidFill>
              </a:rPr>
              <a:t>2.	</a:t>
            </a:r>
            <a:r>
              <a:rPr lang="en-US" dirty="0">
                <a:solidFill>
                  <a:srgbClr val="000000"/>
                </a:solidFill>
              </a:rPr>
              <a:t>What interest rate would you be paying if you borrowed $1000 for 6 months and paid $60 in interest? </a:t>
            </a:r>
          </a:p>
          <a:p>
            <a:pPr marL="463550" indent="-463550">
              <a:lnSpc>
                <a:spcPts val="3200"/>
              </a:lnSpc>
              <a:spcBef>
                <a:spcPts val="0"/>
              </a:spcBef>
            </a:pPr>
            <a:r>
              <a:rPr lang="en-US" b="1" dirty="0">
                <a:solidFill>
                  <a:srgbClr val="000000"/>
                </a:solidFill>
              </a:rPr>
              <a:t>3.	</a:t>
            </a:r>
            <a:r>
              <a:rPr lang="en-US" dirty="0">
                <a:solidFill>
                  <a:srgbClr val="000000"/>
                </a:solidFill>
              </a:rPr>
              <a:t>How much (what principal) would you need to invest if your interest returned 10% interest and you wanted to make $100 in one year? </a:t>
            </a:r>
          </a:p>
          <a:p>
            <a:pPr marL="463550" indent="-463550">
              <a:lnSpc>
                <a:spcPts val="3200"/>
              </a:lnSpc>
              <a:spcBef>
                <a:spcPts val="0"/>
              </a:spcBef>
            </a:pPr>
            <a:r>
              <a:rPr lang="en-US" b="1" dirty="0">
                <a:solidFill>
                  <a:srgbClr val="000000"/>
                </a:solidFill>
              </a:rPr>
              <a:t>4.	</a:t>
            </a:r>
            <a:r>
              <a:rPr lang="en-US" dirty="0">
                <a:solidFill>
                  <a:srgbClr val="000000"/>
                </a:solidFill>
              </a:rPr>
              <a:t>You want to borrow $2000 at 5% from a friend and you are willing to pay $100 in simple interest. How long can you keep the money?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 Answers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3550" indent="-463550"/>
            <a:r>
              <a:rPr lang="en-US" b="1" dirty="0"/>
              <a:t>1.	</a:t>
            </a:r>
            <a:r>
              <a:rPr lang="en-US" dirty="0">
                <a:solidFill>
                  <a:srgbClr val="FF0000"/>
                </a:solidFill>
              </a:rPr>
              <a:t>$37.50 </a:t>
            </a:r>
          </a:p>
          <a:p>
            <a:pPr marL="463550" indent="-463550"/>
            <a:r>
              <a:rPr lang="en-US" b="1" dirty="0"/>
              <a:t>2.	</a:t>
            </a:r>
            <a:r>
              <a:rPr lang="en-US" dirty="0">
                <a:solidFill>
                  <a:srgbClr val="FF0000"/>
                </a:solidFill>
              </a:rPr>
              <a:t>12%</a:t>
            </a:r>
            <a:r>
              <a:rPr lang="en-US" b="1" dirty="0"/>
              <a:t> </a:t>
            </a:r>
          </a:p>
          <a:p>
            <a:pPr marL="463550" indent="-463550"/>
            <a:r>
              <a:rPr lang="en-US" b="1" dirty="0"/>
              <a:t>3.	</a:t>
            </a:r>
            <a:r>
              <a:rPr lang="en-US" dirty="0">
                <a:solidFill>
                  <a:srgbClr val="FF0000"/>
                </a:solidFill>
              </a:rPr>
              <a:t>$1000 </a:t>
            </a:r>
          </a:p>
          <a:p>
            <a:pPr marL="463550" indent="-463550"/>
            <a:r>
              <a:rPr lang="en-US" b="1" dirty="0"/>
              <a:t>4.	</a:t>
            </a:r>
            <a:r>
              <a:rPr lang="en-US" dirty="0">
                <a:solidFill>
                  <a:srgbClr val="FF0000"/>
                </a:solidFill>
              </a:rPr>
              <a:t>1 year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Understand the concept of </a:t>
            </a:r>
            <a:r>
              <a:rPr lang="en-US" b="1" dirty="0"/>
              <a:t>simple interest</a:t>
            </a:r>
            <a:r>
              <a:rPr lang="en-US" dirty="0"/>
              <a:t>. </a:t>
            </a:r>
          </a:p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Find simple interest using the formula </a:t>
            </a:r>
            <a:r>
              <a:rPr lang="en-US" i="1" dirty="0"/>
              <a:t>I </a:t>
            </a:r>
            <a:r>
              <a:rPr lang="en-US" dirty="0"/>
              <a:t>=</a:t>
            </a:r>
            <a:r>
              <a:rPr lang="en-US" i="1" dirty="0"/>
              <a:t> P </a:t>
            </a:r>
            <a:r>
              <a:rPr lang="en-US" dirty="0"/>
              <a:t>× </a:t>
            </a:r>
            <a:r>
              <a:rPr lang="en-US" i="1" dirty="0"/>
              <a:t>r</a:t>
            </a:r>
            <a:r>
              <a:rPr lang="en-US" dirty="0"/>
              <a:t> ×</a:t>
            </a:r>
            <a:r>
              <a:rPr lang="en-US" i="1" dirty="0"/>
              <a:t> t.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Understanding Simple Interest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tabLst>
                <a:tab pos="914400" algn="l"/>
                <a:tab pos="1146175" algn="l"/>
                <a:tab pos="1433513" algn="l"/>
              </a:tabLst>
            </a:pPr>
            <a:r>
              <a:rPr lang="en-US" b="1" dirty="0">
                <a:solidFill>
                  <a:srgbClr val="000000"/>
                </a:solidFill>
              </a:rPr>
              <a:t>Formula for Calculating Simple Interest </a:t>
            </a:r>
          </a:p>
          <a:p>
            <a:pPr algn="ctr">
              <a:tabLst>
                <a:tab pos="914400" algn="l"/>
                <a:tab pos="1146175" algn="l"/>
                <a:tab pos="1433513" algn="l"/>
              </a:tabLst>
            </a:pPr>
            <a:r>
              <a:rPr lang="en-US" b="1" i="1" dirty="0">
                <a:solidFill>
                  <a:srgbClr val="0000FF"/>
                </a:solidFill>
              </a:rPr>
              <a:t>I</a:t>
            </a:r>
            <a:r>
              <a:rPr lang="en-US" b="1" dirty="0">
                <a:solidFill>
                  <a:srgbClr val="0000FF"/>
                </a:solidFill>
              </a:rPr>
              <a:t> = </a:t>
            </a:r>
            <a:r>
              <a:rPr lang="en-US" b="1" i="1" dirty="0">
                <a:solidFill>
                  <a:srgbClr val="0000FF"/>
                </a:solidFill>
              </a:rPr>
              <a:t>P</a:t>
            </a:r>
            <a:r>
              <a:rPr lang="en-US" b="1" dirty="0">
                <a:solidFill>
                  <a:srgbClr val="0000FF"/>
                </a:solidFill>
              </a:rPr>
              <a:t> × </a:t>
            </a:r>
            <a:r>
              <a:rPr lang="en-US" b="1" i="1" dirty="0">
                <a:solidFill>
                  <a:srgbClr val="0000FF"/>
                </a:solidFill>
              </a:rPr>
              <a:t>r</a:t>
            </a:r>
            <a:r>
              <a:rPr lang="en-US" b="1" dirty="0">
                <a:solidFill>
                  <a:srgbClr val="0000FF"/>
                </a:solidFill>
              </a:rPr>
              <a:t> × </a:t>
            </a:r>
            <a:r>
              <a:rPr lang="en-US" b="1" i="1" dirty="0">
                <a:solidFill>
                  <a:srgbClr val="0000FF"/>
                </a:solidFill>
              </a:rPr>
              <a:t>t</a:t>
            </a:r>
            <a:r>
              <a:rPr lang="en-US" b="1" dirty="0">
                <a:solidFill>
                  <a:srgbClr val="0000FF"/>
                </a:solidFill>
              </a:rPr>
              <a:t> </a:t>
            </a:r>
          </a:p>
          <a:p>
            <a:pPr>
              <a:tabLst>
                <a:tab pos="914400" algn="l"/>
                <a:tab pos="1146175" algn="l"/>
                <a:tab pos="1433513" algn="l"/>
              </a:tabLst>
            </a:pPr>
            <a:r>
              <a:rPr lang="en-US" dirty="0">
                <a:solidFill>
                  <a:srgbClr val="000000"/>
                </a:solidFill>
              </a:rPr>
              <a:t>where </a:t>
            </a:r>
          </a:p>
          <a:p>
            <a:pPr>
              <a:tabLst>
                <a:tab pos="914400" algn="l"/>
                <a:tab pos="1146175" algn="l"/>
                <a:tab pos="1433513" algn="l"/>
              </a:tabLst>
            </a:pPr>
            <a:r>
              <a:rPr lang="en-US" dirty="0">
                <a:solidFill>
                  <a:srgbClr val="000000"/>
                </a:solidFill>
              </a:rPr>
              <a:t>	</a:t>
            </a:r>
            <a:r>
              <a:rPr lang="en-US" i="1" dirty="0">
                <a:solidFill>
                  <a:srgbClr val="000000"/>
                </a:solidFill>
              </a:rPr>
              <a:t>I</a:t>
            </a:r>
            <a:r>
              <a:rPr lang="en-US" dirty="0">
                <a:solidFill>
                  <a:srgbClr val="000000"/>
                </a:solidFill>
              </a:rPr>
              <a:t>	=	Interest (earned or paid) </a:t>
            </a:r>
          </a:p>
          <a:p>
            <a:pPr>
              <a:tabLst>
                <a:tab pos="914400" algn="l"/>
                <a:tab pos="1146175" algn="l"/>
                <a:tab pos="1433513" algn="l"/>
              </a:tabLst>
            </a:pPr>
            <a:r>
              <a:rPr lang="en-US" dirty="0">
                <a:solidFill>
                  <a:srgbClr val="000000"/>
                </a:solidFill>
              </a:rPr>
              <a:t>	</a:t>
            </a:r>
            <a:r>
              <a:rPr lang="en-US" i="1" dirty="0">
                <a:solidFill>
                  <a:srgbClr val="000000"/>
                </a:solidFill>
              </a:rPr>
              <a:t>P</a:t>
            </a:r>
            <a:r>
              <a:rPr lang="en-US" dirty="0">
                <a:solidFill>
                  <a:srgbClr val="000000"/>
                </a:solidFill>
              </a:rPr>
              <a:t>	=	Principal (the amount invested or borrowed) </a:t>
            </a:r>
          </a:p>
          <a:p>
            <a:pPr>
              <a:tabLst>
                <a:tab pos="914400" algn="l"/>
                <a:tab pos="1146175" algn="l"/>
                <a:tab pos="1433513" algn="l"/>
              </a:tabLst>
            </a:pPr>
            <a:r>
              <a:rPr lang="en-US" dirty="0">
                <a:solidFill>
                  <a:srgbClr val="000000"/>
                </a:solidFill>
              </a:rPr>
              <a:t>	</a:t>
            </a:r>
            <a:r>
              <a:rPr lang="en-US" i="1" dirty="0">
                <a:solidFill>
                  <a:srgbClr val="000000"/>
                </a:solidFill>
              </a:rPr>
              <a:t>r</a:t>
            </a:r>
            <a:r>
              <a:rPr lang="en-US" dirty="0">
                <a:solidFill>
                  <a:srgbClr val="000000"/>
                </a:solidFill>
              </a:rPr>
              <a:t>	=	Rate of interest (stated as an annual, or 				yearly rate) and used in decimal or fraction 			form </a:t>
            </a:r>
          </a:p>
          <a:p>
            <a:pPr>
              <a:tabLst>
                <a:tab pos="914400" algn="l"/>
                <a:tab pos="1146175" algn="l"/>
                <a:tab pos="1433513" algn="l"/>
              </a:tabLst>
            </a:pPr>
            <a:r>
              <a:rPr lang="en-US" dirty="0">
                <a:solidFill>
                  <a:srgbClr val="000000"/>
                </a:solidFill>
              </a:rPr>
              <a:t>	</a:t>
            </a:r>
            <a:r>
              <a:rPr lang="en-US" i="1" dirty="0">
                <a:solidFill>
                  <a:srgbClr val="000000"/>
                </a:solidFill>
              </a:rPr>
              <a:t>t</a:t>
            </a:r>
            <a:r>
              <a:rPr lang="en-US" dirty="0">
                <a:solidFill>
                  <a:srgbClr val="000000"/>
                </a:solidFill>
              </a:rPr>
              <a:t>	=	Time (in years or fraction of a year)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Understanding Simple Interest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94721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tabLst>
                <a:tab pos="914400" algn="l"/>
                <a:tab pos="1146175" algn="l"/>
                <a:tab pos="1433513" algn="l"/>
              </a:tabLst>
            </a:pPr>
            <a:r>
              <a:rPr lang="en-US" b="1" dirty="0">
                <a:solidFill>
                  <a:srgbClr val="000000"/>
                </a:solidFill>
              </a:rPr>
              <a:t>Formula for Calculating Simple Interest (cont.) </a:t>
            </a:r>
          </a:p>
          <a:p>
            <a:pPr>
              <a:tabLst>
                <a:tab pos="914400" algn="l"/>
                <a:tab pos="1146175" algn="l"/>
                <a:tab pos="1433513" algn="l"/>
              </a:tabLst>
            </a:pPr>
            <a:r>
              <a:rPr lang="en-US" b="1" dirty="0">
                <a:solidFill>
                  <a:srgbClr val="000000"/>
                </a:solidFill>
              </a:rPr>
              <a:t>Note:</a:t>
            </a:r>
            <a:r>
              <a:rPr lang="en-US" dirty="0">
                <a:solidFill>
                  <a:srgbClr val="000000"/>
                </a:solidFill>
              </a:rPr>
              <a:t> For calculation purposes, we will use 360 days in one year (30 days in a month). This is a common practice in business and banking; however, with the advent of computers, many lending institutions now base their calculations on 365 days per year and pay or charge interest on a daily basis.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  <a:tab pos="736600" algn="l"/>
              </a:tabLst>
            </a:pPr>
            <a:r>
              <a:rPr lang="en-US" dirty="0"/>
              <a:t>If you were to borrow </a:t>
            </a:r>
            <a:r>
              <a:rPr lang="en-US" dirty="0">
                <a:solidFill>
                  <a:srgbClr val="0000FF"/>
                </a:solidFill>
              </a:rPr>
              <a:t>$2000 </a:t>
            </a:r>
            <a:r>
              <a:rPr lang="en-US" dirty="0"/>
              <a:t>at </a:t>
            </a:r>
            <a:r>
              <a:rPr lang="en-US" dirty="0">
                <a:solidFill>
                  <a:srgbClr val="0000FF"/>
                </a:solidFill>
              </a:rPr>
              <a:t>12%</a:t>
            </a:r>
            <a:r>
              <a:rPr lang="en-US" dirty="0"/>
              <a:t> for one year, how much interest would you pay? </a:t>
            </a:r>
          </a:p>
          <a:p>
            <a:pPr>
              <a:tabLst>
                <a:tab pos="463550" algn="l"/>
                <a:tab pos="736600" algn="l"/>
              </a:tabLst>
            </a:pPr>
            <a:r>
              <a:rPr lang="en-US" b="1" dirty="0"/>
              <a:t>Solution </a:t>
            </a:r>
          </a:p>
          <a:p>
            <a:pPr>
              <a:tabLst>
                <a:tab pos="463550" algn="l"/>
                <a:tab pos="736600" algn="l"/>
              </a:tabLst>
            </a:pPr>
            <a:r>
              <a:rPr lang="en-US" dirty="0"/>
              <a:t>Use the formula for simple interest:  </a:t>
            </a:r>
            <a:r>
              <a:rPr lang="en-US" i="1" dirty="0">
                <a:solidFill>
                  <a:srgbClr val="0000FF"/>
                </a:solidFill>
              </a:rPr>
              <a:t>I</a:t>
            </a:r>
            <a:r>
              <a:rPr lang="en-US" dirty="0">
                <a:solidFill>
                  <a:srgbClr val="0000FF"/>
                </a:solidFill>
              </a:rPr>
              <a:t> = </a:t>
            </a:r>
            <a:r>
              <a:rPr lang="en-US" i="1" dirty="0">
                <a:solidFill>
                  <a:srgbClr val="0000FF"/>
                </a:solidFill>
              </a:rPr>
              <a:t>P</a:t>
            </a:r>
            <a:r>
              <a:rPr lang="en-US" dirty="0">
                <a:solidFill>
                  <a:srgbClr val="0000FF"/>
                </a:solidFill>
              </a:rPr>
              <a:t> × </a:t>
            </a:r>
            <a:r>
              <a:rPr lang="en-US" i="1" dirty="0">
                <a:solidFill>
                  <a:srgbClr val="0000FF"/>
                </a:solidFill>
              </a:rPr>
              <a:t>r</a:t>
            </a:r>
            <a:r>
              <a:rPr lang="en-US" dirty="0">
                <a:solidFill>
                  <a:srgbClr val="0000FF"/>
                </a:solidFill>
              </a:rPr>
              <a:t> × </a:t>
            </a:r>
            <a:r>
              <a:rPr lang="en-US" i="1" dirty="0">
                <a:solidFill>
                  <a:srgbClr val="0000FF"/>
                </a:solidFill>
              </a:rPr>
              <a:t>t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with </a:t>
            </a:r>
          </a:p>
          <a:p>
            <a:pPr>
              <a:tabLst>
                <a:tab pos="463550" algn="l"/>
                <a:tab pos="736600" algn="l"/>
              </a:tabLst>
            </a:pPr>
            <a:r>
              <a:rPr lang="en-US" i="1" dirty="0"/>
              <a:t>	</a:t>
            </a:r>
            <a:r>
              <a:rPr lang="en-US" i="1" dirty="0">
                <a:solidFill>
                  <a:srgbClr val="000099"/>
                </a:solidFill>
              </a:rPr>
              <a:t>P	</a:t>
            </a:r>
            <a:r>
              <a:rPr lang="en-US" dirty="0">
                <a:solidFill>
                  <a:srgbClr val="000099"/>
                </a:solidFill>
              </a:rPr>
              <a:t>= $2000</a:t>
            </a:r>
            <a:r>
              <a:rPr lang="en-US" dirty="0"/>
              <a:t>,     </a:t>
            </a:r>
            <a:r>
              <a:rPr lang="en-US" i="1" dirty="0">
                <a:solidFill>
                  <a:srgbClr val="000099"/>
                </a:solidFill>
              </a:rPr>
              <a:t>r</a:t>
            </a:r>
            <a:r>
              <a:rPr lang="en-US" dirty="0">
                <a:solidFill>
                  <a:srgbClr val="000099"/>
                </a:solidFill>
              </a:rPr>
              <a:t> = 12% = 0.12</a:t>
            </a:r>
            <a:r>
              <a:rPr lang="en-US" dirty="0"/>
              <a:t>,     and     </a:t>
            </a:r>
            <a:r>
              <a:rPr lang="en-US" i="1" dirty="0">
                <a:solidFill>
                  <a:srgbClr val="000099"/>
                </a:solidFill>
              </a:rPr>
              <a:t>t</a:t>
            </a:r>
            <a:r>
              <a:rPr lang="en-US" dirty="0">
                <a:solidFill>
                  <a:srgbClr val="000099"/>
                </a:solidFill>
              </a:rPr>
              <a:t> = 1 year </a:t>
            </a:r>
          </a:p>
          <a:p>
            <a:pPr>
              <a:spcBef>
                <a:spcPts val="600"/>
              </a:spcBef>
              <a:tabLst>
                <a:tab pos="463550" algn="l"/>
                <a:tab pos="736600" algn="l"/>
              </a:tabLst>
            </a:pPr>
            <a:endParaRPr lang="en-US" dirty="0"/>
          </a:p>
          <a:p>
            <a:pPr>
              <a:spcBef>
                <a:spcPts val="3000"/>
              </a:spcBef>
              <a:tabLst>
                <a:tab pos="463550" algn="l"/>
                <a:tab pos="736600" algn="l"/>
              </a:tabLst>
            </a:pPr>
            <a:r>
              <a:rPr lang="en-US" dirty="0"/>
              <a:t>You would pay </a:t>
            </a:r>
            <a:r>
              <a:rPr lang="en-US" dirty="0">
                <a:solidFill>
                  <a:srgbClr val="FF0000"/>
                </a:solidFill>
              </a:rPr>
              <a:t>$240 </a:t>
            </a:r>
            <a:r>
              <a:rPr lang="en-US" dirty="0"/>
              <a:t>interest.</a:t>
            </a:r>
          </a:p>
        </p:txBody>
      </p:sp>
      <p:sp>
        <p:nvSpPr>
          <p:cNvPr id="4" name="Rectangle 3"/>
          <p:cNvSpPr/>
          <p:nvPr/>
        </p:nvSpPr>
        <p:spPr>
          <a:xfrm>
            <a:off x="2895600" y="3977148"/>
            <a:ext cx="28680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n-NO" sz="2800" dirty="0">
                <a:solidFill>
                  <a:srgbClr val="000099"/>
                </a:solidFill>
              </a:rPr>
              <a:t>= $2000 × 0.12 × 1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5607335" y="3977148"/>
            <a:ext cx="117692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n-NO" sz="2800" dirty="0">
                <a:solidFill>
                  <a:srgbClr val="000099"/>
                </a:solidFill>
              </a:rPr>
              <a:t>= </a:t>
            </a:r>
            <a:r>
              <a:rPr lang="nn-NO" sz="2800" dirty="0">
                <a:solidFill>
                  <a:srgbClr val="FF0000"/>
                </a:solidFill>
              </a:rPr>
              <a:t>$240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2716164" y="3977148"/>
            <a:ext cx="27443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n-NO" sz="2800" i="1" dirty="0">
                <a:solidFill>
                  <a:srgbClr val="0000FF"/>
                </a:solidFill>
              </a:rPr>
              <a:t>I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you decided you would need the </a:t>
            </a:r>
            <a:r>
              <a:rPr lang="en-US" dirty="0">
                <a:solidFill>
                  <a:srgbClr val="0000FF"/>
                </a:solidFill>
              </a:rPr>
              <a:t>$2000 </a:t>
            </a:r>
            <a:r>
              <a:rPr lang="en-US" dirty="0"/>
              <a:t>for only </a:t>
            </a:r>
            <a:r>
              <a:rPr lang="en-US" dirty="0">
                <a:solidFill>
                  <a:srgbClr val="0000FF"/>
                </a:solidFill>
              </a:rPr>
              <a:t>90 days</a:t>
            </a:r>
            <a:r>
              <a:rPr lang="en-US" dirty="0"/>
              <a:t>, how much interest would you pay? (The interest rate would still be stated at </a:t>
            </a:r>
            <a:r>
              <a:rPr lang="en-US" dirty="0">
                <a:solidFill>
                  <a:srgbClr val="0000FF"/>
                </a:solidFill>
              </a:rPr>
              <a:t>12%</a:t>
            </a:r>
            <a:r>
              <a:rPr lang="en-US" dirty="0"/>
              <a:t>, the annual rate.)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Use the formula for simple interest: </a:t>
            </a:r>
            <a:r>
              <a:rPr lang="en-US" i="1" dirty="0">
                <a:solidFill>
                  <a:srgbClr val="0000FF"/>
                </a:solidFill>
              </a:rPr>
              <a:t>I </a:t>
            </a:r>
            <a:r>
              <a:rPr lang="en-US" dirty="0">
                <a:solidFill>
                  <a:srgbClr val="0000FF"/>
                </a:solidFill>
              </a:rPr>
              <a:t>=</a:t>
            </a:r>
            <a:r>
              <a:rPr lang="en-US" i="1" dirty="0">
                <a:solidFill>
                  <a:srgbClr val="0000FF"/>
                </a:solidFill>
              </a:rPr>
              <a:t> P </a:t>
            </a:r>
            <a:r>
              <a:rPr lang="en-US" dirty="0">
                <a:solidFill>
                  <a:srgbClr val="0000FF"/>
                </a:solidFill>
              </a:rPr>
              <a:t>×</a:t>
            </a:r>
            <a:r>
              <a:rPr lang="en-US" i="1" dirty="0">
                <a:solidFill>
                  <a:srgbClr val="0000FF"/>
                </a:solidFill>
              </a:rPr>
              <a:t> r </a:t>
            </a:r>
            <a:r>
              <a:rPr lang="en-US" dirty="0">
                <a:solidFill>
                  <a:srgbClr val="0000FF"/>
                </a:solidFill>
              </a:rPr>
              <a:t>×</a:t>
            </a:r>
            <a:r>
              <a:rPr lang="en-US" i="1" dirty="0">
                <a:solidFill>
                  <a:srgbClr val="0000FF"/>
                </a:solidFill>
              </a:rPr>
              <a:t> t </a:t>
            </a:r>
            <a:r>
              <a:rPr lang="en-US" dirty="0"/>
              <a:t>with</a:t>
            </a:r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1890252" y="3913236"/>
          <a:ext cx="53848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3" imgW="5384520" imgH="419040" progId="Equation.DSMT4">
                  <p:embed/>
                </p:oleObj>
              </mc:Choice>
              <mc:Fallback>
                <p:oleObj name="Equation" r:id="rId3" imgW="5384520" imgH="4190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0252" y="3913236"/>
                        <a:ext cx="53848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2336800" y="4586748"/>
          <a:ext cx="4470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5" imgW="4470120" imgH="838080" progId="Equation.DSMT4">
                  <p:embed/>
                </p:oleObj>
              </mc:Choice>
              <mc:Fallback>
                <p:oleObj name="Equation" r:id="rId5" imgW="447012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6800" y="4586748"/>
                        <a:ext cx="4470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>
              <a:spcBef>
                <a:spcPts val="1800"/>
              </a:spcBef>
            </a:pPr>
            <a:r>
              <a:rPr lang="en-US" dirty="0"/>
              <a:t>You would pay</a:t>
            </a:r>
            <a:r>
              <a:rPr lang="en-US" dirty="0">
                <a:solidFill>
                  <a:srgbClr val="FF0000"/>
                </a:solidFill>
              </a:rPr>
              <a:t> $60 </a:t>
            </a:r>
            <a:r>
              <a:rPr lang="en-US" dirty="0"/>
              <a:t>interest if you borrowed the money for 90 days.</a:t>
            </a:r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2235200" y="1799304"/>
          <a:ext cx="127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3" imgW="126720" imgH="279360" progId="Equation.DSMT4">
                  <p:embed/>
                </p:oleObj>
              </mc:Choice>
              <mc:Fallback>
                <p:oleObj name="Equation" r:id="rId3" imgW="126720" imgH="2793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5200" y="1799304"/>
                        <a:ext cx="127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2421192" y="1538748"/>
          <a:ext cx="2679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5" imgW="2679480" imgH="838080" progId="Equation.DSMT4">
                  <p:embed/>
                </p:oleObj>
              </mc:Choice>
              <mc:Fallback>
                <p:oleObj name="Equation" r:id="rId5" imgW="26794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1192" y="1538748"/>
                        <a:ext cx="2679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5137356" y="1538748"/>
          <a:ext cx="889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7" imgW="888840" imgH="838080" progId="Equation.DSMT4">
                  <p:embed/>
                </p:oleObj>
              </mc:Choice>
              <mc:Fallback>
                <p:oleObj name="Equation" r:id="rId7" imgW="88884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7356" y="1538748"/>
                        <a:ext cx="889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6049296" y="1767348"/>
          <a:ext cx="838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9" imgW="838080" imgH="368280" progId="Equation.DSMT4">
                  <p:embed/>
                </p:oleObj>
              </mc:Choice>
              <mc:Fallback>
                <p:oleObj name="Equation" r:id="rId9" imgW="838080" imgH="3682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9296" y="1767348"/>
                        <a:ext cx="838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2256504" y="2834148"/>
          <a:ext cx="127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11" imgW="126720" imgH="279360" progId="Equation.DSMT4">
                  <p:embed/>
                </p:oleObj>
              </mc:Choice>
              <mc:Fallback>
                <p:oleObj name="Equation" r:id="rId11" imgW="126720" imgH="279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6504" y="2834148"/>
                        <a:ext cx="127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2423652" y="2804652"/>
          <a:ext cx="3048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13" imgW="3047760" imgH="368280" progId="Equation.DSMT4">
                  <p:embed/>
                </p:oleObj>
              </mc:Choice>
              <mc:Fallback>
                <p:oleObj name="Equation" r:id="rId13" imgW="3047760" imgH="3682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3652" y="2804652"/>
                        <a:ext cx="3048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5486400" y="2804652"/>
          <a:ext cx="838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Equation" r:id="rId15" imgW="838080" imgH="368280" progId="Equation.DSMT4">
                  <p:embed/>
                </p:oleObj>
              </mc:Choice>
              <mc:Fallback>
                <p:oleObj name="Equation" r:id="rId15" imgW="838080" imgH="3682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2804652"/>
                        <a:ext cx="838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Completion Example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Sylvia borrowed </a:t>
            </a:r>
            <a:r>
              <a:rPr lang="en-US" dirty="0">
                <a:solidFill>
                  <a:srgbClr val="0000FF"/>
                </a:solidFill>
              </a:rPr>
              <a:t>$2400 </a:t>
            </a:r>
            <a:r>
              <a:rPr lang="en-US" dirty="0"/>
              <a:t>at </a:t>
            </a:r>
            <a:r>
              <a:rPr lang="en-US" dirty="0">
                <a:solidFill>
                  <a:srgbClr val="0000FF"/>
                </a:solidFill>
              </a:rPr>
              <a:t>10% </a:t>
            </a:r>
            <a:r>
              <a:rPr lang="en-US" dirty="0"/>
              <a:t>interest for </a:t>
            </a:r>
            <a:r>
              <a:rPr lang="en-US" dirty="0">
                <a:solidFill>
                  <a:srgbClr val="0000FF"/>
                </a:solidFill>
              </a:rPr>
              <a:t>30 days</a:t>
            </a:r>
            <a:r>
              <a:rPr lang="en-US" dirty="0"/>
              <a:t>. How much interest did she have to pay? </a:t>
            </a:r>
          </a:p>
          <a:p>
            <a:r>
              <a:rPr lang="en-US" b="1" dirty="0"/>
              <a:t>Solution </a:t>
            </a:r>
          </a:p>
          <a:p>
            <a:pPr>
              <a:spcBef>
                <a:spcPts val="1200"/>
              </a:spcBef>
            </a:pPr>
            <a:r>
              <a:rPr lang="en-US" i="1" dirty="0"/>
              <a:t>P</a:t>
            </a:r>
            <a:r>
              <a:rPr lang="en-US" dirty="0"/>
              <a:t> = _______ , </a:t>
            </a:r>
            <a:r>
              <a:rPr lang="en-US" i="1" dirty="0"/>
              <a:t>r</a:t>
            </a:r>
            <a:r>
              <a:rPr lang="en-US" dirty="0"/>
              <a:t> = _______ % = _______, </a:t>
            </a:r>
          </a:p>
          <a:p>
            <a:pPr>
              <a:lnSpc>
                <a:spcPct val="250000"/>
              </a:lnSpc>
            </a:pPr>
            <a:r>
              <a:rPr lang="en-US" i="1" dirty="0"/>
              <a:t>t</a:t>
            </a:r>
            <a:r>
              <a:rPr lang="en-US" dirty="0"/>
              <a:t> = 30 days = _______ year </a:t>
            </a:r>
          </a:p>
          <a:p>
            <a:r>
              <a:rPr lang="en-US" i="1" dirty="0"/>
              <a:t>I</a:t>
            </a:r>
            <a:r>
              <a:rPr lang="en-US" dirty="0"/>
              <a:t> = _______ × _______ × _______ = _______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219200" y="2837148"/>
          <a:ext cx="9144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3" imgW="914400" imgH="368300" progId="Equation.DSMT4">
                  <p:embed/>
                </p:oleObj>
              </mc:Choice>
              <mc:Fallback>
                <p:oleObj name="Equation" r:id="rId3" imgW="914400" imgH="368300" progId="Equation.DSMT4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837148"/>
                        <a:ext cx="9144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27" name="Object 3"/>
          <p:cNvGraphicFramePr>
            <a:graphicFrameLocks noChangeAspect="1"/>
          </p:cNvGraphicFramePr>
          <p:nvPr/>
        </p:nvGraphicFramePr>
        <p:xfrm>
          <a:off x="3473450" y="2878137"/>
          <a:ext cx="36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5" imgW="368140" imgH="291973" progId="Equation.DSMT4">
                  <p:embed/>
                </p:oleObj>
              </mc:Choice>
              <mc:Fallback>
                <p:oleObj name="Equation" r:id="rId5" imgW="368140" imgH="291973" progId="Equation.DSMT4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3450" y="2878137"/>
                        <a:ext cx="368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28" name="Object 4"/>
          <p:cNvGraphicFramePr>
            <a:graphicFrameLocks noChangeAspect="1"/>
          </p:cNvGraphicFramePr>
          <p:nvPr/>
        </p:nvGraphicFramePr>
        <p:xfrm>
          <a:off x="5232400" y="2879725"/>
          <a:ext cx="660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Equation" r:id="rId7" imgW="660113" imgH="291973" progId="Equation.DSMT4">
                  <p:embed/>
                </p:oleObj>
              </mc:Choice>
              <mc:Fallback>
                <p:oleObj name="Equation" r:id="rId7" imgW="660113" imgH="291973" progId="Equation.DSMT4">
                  <p:embed/>
                  <p:pic>
                    <p:nvPicPr>
                      <p:cNvPr id="0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0" y="2879725"/>
                        <a:ext cx="660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29" name="Object 5"/>
          <p:cNvGraphicFramePr>
            <a:graphicFrameLocks noChangeAspect="1"/>
          </p:cNvGraphicFramePr>
          <p:nvPr/>
        </p:nvGraphicFramePr>
        <p:xfrm>
          <a:off x="2838450" y="3338512"/>
          <a:ext cx="41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Equation" r:id="rId9" imgW="419100" imgH="838200" progId="Equation.DSMT4">
                  <p:embed/>
                </p:oleObj>
              </mc:Choice>
              <mc:Fallback>
                <p:oleObj name="Equation" r:id="rId9" imgW="419100" imgH="838200" progId="Equation.DSMT4">
                  <p:embed/>
                  <p:pic>
                    <p:nvPicPr>
                      <p:cNvPr id="0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8450" y="3338512"/>
                        <a:ext cx="419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30" name="Object 6"/>
          <p:cNvGraphicFramePr>
            <a:graphicFrameLocks noChangeAspect="1"/>
          </p:cNvGraphicFramePr>
          <p:nvPr/>
        </p:nvGraphicFramePr>
        <p:xfrm>
          <a:off x="1209675" y="4540250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Equation" r:id="rId11" imgW="736600" imgH="292100" progId="Equation.DSMT4">
                  <p:embed/>
                </p:oleObj>
              </mc:Choice>
              <mc:Fallback>
                <p:oleObj name="Equation" r:id="rId11" imgW="736600" imgH="292100" progId="Equation.DSMT4">
                  <p:embed/>
                  <p:pic>
                    <p:nvPicPr>
                      <p:cNvPr id="0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9675" y="4540250"/>
                        <a:ext cx="736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31" name="Object 7"/>
          <p:cNvGraphicFramePr>
            <a:graphicFrameLocks noChangeAspect="1"/>
          </p:cNvGraphicFramePr>
          <p:nvPr/>
        </p:nvGraphicFramePr>
        <p:xfrm>
          <a:off x="2816225" y="4556125"/>
          <a:ext cx="660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Equation" r:id="rId13" imgW="660113" imgH="291973" progId="Equation.DSMT4">
                  <p:embed/>
                </p:oleObj>
              </mc:Choice>
              <mc:Fallback>
                <p:oleObj name="Equation" r:id="rId13" imgW="660113" imgH="291973" progId="Equation.DSMT4">
                  <p:embed/>
                  <p:pic>
                    <p:nvPicPr>
                      <p:cNvPr id="0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6225" y="4556125"/>
                        <a:ext cx="660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32" name="Object 8"/>
          <p:cNvGraphicFramePr>
            <a:graphicFrameLocks noChangeAspect="1"/>
          </p:cNvGraphicFramePr>
          <p:nvPr/>
        </p:nvGraphicFramePr>
        <p:xfrm>
          <a:off x="4572000" y="4024312"/>
          <a:ext cx="41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Equation" r:id="rId15" imgW="419100" imgH="838200" progId="Equation.DSMT4">
                  <p:embed/>
                </p:oleObj>
              </mc:Choice>
              <mc:Fallback>
                <p:oleObj name="Equation" r:id="rId15" imgW="419100" imgH="838200" progId="Equation.DSMT4">
                  <p:embed/>
                  <p:pic>
                    <p:nvPicPr>
                      <p:cNvPr id="0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4024312"/>
                        <a:ext cx="419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33" name="Object 9"/>
          <p:cNvGraphicFramePr>
            <a:graphicFrameLocks noChangeAspect="1"/>
          </p:cNvGraphicFramePr>
          <p:nvPr/>
        </p:nvGraphicFramePr>
        <p:xfrm>
          <a:off x="6045200" y="4508500"/>
          <a:ext cx="5588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Equation" r:id="rId17" imgW="558800" imgH="368300" progId="Equation.DSMT4">
                  <p:embed/>
                </p:oleObj>
              </mc:Choice>
              <mc:Fallback>
                <p:oleObj name="Equation" r:id="rId17" imgW="558800" imgH="368300" progId="Equation.DSMT4">
                  <p:embed/>
                  <p:pic>
                    <p:nvPicPr>
                      <p:cNvPr id="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5200" y="4508500"/>
                        <a:ext cx="5588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much (what principal) would you need to invest if your investment returned </a:t>
            </a:r>
            <a:r>
              <a:rPr lang="en-US" dirty="0">
                <a:solidFill>
                  <a:srgbClr val="0000FF"/>
                </a:solidFill>
              </a:rPr>
              <a:t>9%</a:t>
            </a:r>
            <a:r>
              <a:rPr lang="en-US" dirty="0"/>
              <a:t> interest and you wanted to make </a:t>
            </a:r>
            <a:r>
              <a:rPr lang="en-US" dirty="0">
                <a:solidFill>
                  <a:srgbClr val="0000FF"/>
                </a:solidFill>
              </a:rPr>
              <a:t>$100 </a:t>
            </a:r>
            <a:r>
              <a:rPr lang="en-US" dirty="0"/>
              <a:t>in interest in </a:t>
            </a:r>
            <a:r>
              <a:rPr lang="en-US" dirty="0">
                <a:solidFill>
                  <a:srgbClr val="0000FF"/>
                </a:solidFill>
              </a:rPr>
              <a:t>30 days</a:t>
            </a:r>
            <a:r>
              <a:rPr lang="en-US" dirty="0"/>
              <a:t>?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Here the principal is unknown, while the interest           (</a:t>
            </a:r>
            <a:r>
              <a:rPr lang="en-US" i="1" dirty="0">
                <a:solidFill>
                  <a:srgbClr val="000099"/>
                </a:solidFill>
              </a:rPr>
              <a:t>I</a:t>
            </a:r>
            <a:r>
              <a:rPr lang="en-US" dirty="0">
                <a:solidFill>
                  <a:srgbClr val="000099"/>
                </a:solidFill>
              </a:rPr>
              <a:t> = $100</a:t>
            </a:r>
            <a:r>
              <a:rPr lang="en-US" dirty="0"/>
              <a:t>), the rate of interest (</a:t>
            </a:r>
            <a:r>
              <a:rPr lang="en-US" i="1" dirty="0">
                <a:solidFill>
                  <a:srgbClr val="000099"/>
                </a:solidFill>
              </a:rPr>
              <a:t>r</a:t>
            </a:r>
            <a:r>
              <a:rPr lang="en-US" dirty="0">
                <a:solidFill>
                  <a:srgbClr val="000099"/>
                </a:solidFill>
              </a:rPr>
              <a:t> = 9% = 0.09</a:t>
            </a:r>
            <a:r>
              <a:rPr lang="en-US" dirty="0"/>
              <a:t>), and the time (</a:t>
            </a:r>
            <a:r>
              <a:rPr lang="en-US" i="1" dirty="0">
                <a:solidFill>
                  <a:srgbClr val="000099"/>
                </a:solidFill>
              </a:rPr>
              <a:t>t</a:t>
            </a:r>
            <a:r>
              <a:rPr lang="en-US" dirty="0">
                <a:solidFill>
                  <a:srgbClr val="000099"/>
                </a:solidFill>
              </a:rPr>
              <a:t> = 30 days</a:t>
            </a:r>
            <a:r>
              <a:rPr lang="en-US" dirty="0"/>
              <a:t>) are all known. However, before substituting into the formula, we must change </a:t>
            </a:r>
            <a:r>
              <a:rPr lang="en-US" i="1" dirty="0"/>
              <a:t>t</a:t>
            </a:r>
            <a:r>
              <a:rPr lang="en-US" dirty="0"/>
              <a:t> to a fraction of a year:</a:t>
            </a:r>
          </a:p>
        </p:txBody>
      </p:sp>
      <p:graphicFrame>
        <p:nvGraphicFramePr>
          <p:cNvPr id="20685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7683669"/>
              </p:ext>
            </p:extLst>
          </p:nvPr>
        </p:nvGraphicFramePr>
        <p:xfrm>
          <a:off x="3263900" y="5152104"/>
          <a:ext cx="2616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Equation" r:id="rId3" imgW="2616120" imgH="838080" progId="Equation.DSMT4">
                  <p:embed/>
                </p:oleObj>
              </mc:Choice>
              <mc:Fallback>
                <p:oleObj name="Equation" r:id="rId3" imgW="2616120" imgH="8380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3900" y="5152104"/>
                        <a:ext cx="2616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533</Words>
  <Application>Microsoft Office PowerPoint</Application>
  <PresentationFormat>On-screen Show (4:3)</PresentationFormat>
  <Paragraphs>65</Paragraphs>
  <Slides>16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Courier New</vt:lpstr>
      <vt:lpstr>Office Theme</vt:lpstr>
      <vt:lpstr>Equation</vt:lpstr>
      <vt:lpstr>Section 8.1</vt:lpstr>
      <vt:lpstr>Objectives</vt:lpstr>
      <vt:lpstr>Understanding Simple Interest</vt:lpstr>
      <vt:lpstr>Understanding Simple Interest</vt:lpstr>
      <vt:lpstr>Example 1</vt:lpstr>
      <vt:lpstr>Example 2</vt:lpstr>
      <vt:lpstr>Example 2 (cont.)</vt:lpstr>
      <vt:lpstr>Completion Example 3</vt:lpstr>
      <vt:lpstr>Example 4</vt:lpstr>
      <vt:lpstr>Example 4 (cont.)</vt:lpstr>
      <vt:lpstr>Example 4 (cont.)</vt:lpstr>
      <vt:lpstr>Example 4 (cont.)</vt:lpstr>
      <vt:lpstr>Example 5</vt:lpstr>
      <vt:lpstr>Example 5 (cont.)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Mathematics</dc:title>
  <dc:creator>Hawkes Learning Systems</dc:creator>
  <cp:lastModifiedBy>Nakita Jean-Charles</cp:lastModifiedBy>
  <cp:revision>32</cp:revision>
  <dcterms:created xsi:type="dcterms:W3CDTF">2013-04-26T14:43:13Z</dcterms:created>
  <dcterms:modified xsi:type="dcterms:W3CDTF">2016-10-03T15:53:52Z</dcterms:modified>
</cp:coreProperties>
</file>