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82" r:id="rId21"/>
    <p:sldId id="277" r:id="rId22"/>
    <p:sldId id="278" r:id="rId23"/>
    <p:sldId id="279" r:id="rId24"/>
    <p:sldId id="280" r:id="rId25"/>
    <p:sldId id="283" r:id="rId26"/>
    <p:sldId id="281"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97923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CFC18A-4E7D-4CE6-B1FE-DA1E6F0F5417}"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6CF2A3-582C-4495-81F4-CD0487EB9FDC}" type="slidenum">
              <a:rPr lang="en-US" smtClean="0"/>
              <a:pPr/>
              <a:t>‹#›</a:t>
            </a:fld>
            <a:endParaRPr lang="en-US"/>
          </a:p>
        </p:txBody>
      </p:sp>
    </p:spTree>
    <p:extLst>
      <p:ext uri="{BB962C8B-B14F-4D97-AF65-F5344CB8AC3E}">
        <p14:creationId xmlns:p14="http://schemas.microsoft.com/office/powerpoint/2010/main" val="4135683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5.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6.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7.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1.wmf"/></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Compound Interest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p:txBody>
          <a:bodyPr/>
          <a:lstStyle/>
          <a:p>
            <a:r>
              <a:rPr lang="en-US" dirty="0"/>
              <a:t>If a principal of </a:t>
            </a:r>
            <a:r>
              <a:rPr lang="en-US" dirty="0">
                <a:solidFill>
                  <a:srgbClr val="0000FF"/>
                </a:solidFill>
              </a:rPr>
              <a:t>$5000 </a:t>
            </a:r>
            <a:r>
              <a:rPr lang="en-US" dirty="0"/>
              <a:t>is compounded monthly (12 times a year) at </a:t>
            </a:r>
            <a:r>
              <a:rPr lang="en-US" dirty="0">
                <a:solidFill>
                  <a:srgbClr val="0000FF"/>
                </a:solidFill>
              </a:rPr>
              <a:t>6%</a:t>
            </a:r>
            <a:r>
              <a:rPr lang="en-US" dirty="0"/>
              <a:t>, what will be the balance in the account at the end of four months? </a:t>
            </a:r>
          </a:p>
          <a:p>
            <a:r>
              <a:rPr lang="en-US" b="1" dirty="0"/>
              <a:t>Solution </a:t>
            </a:r>
          </a:p>
          <a:p>
            <a:r>
              <a:rPr lang="en-US" dirty="0"/>
              <a:t>Because the compounding is monthly, use</a:t>
            </a:r>
          </a:p>
          <a:p>
            <a:pPr>
              <a:spcBef>
                <a:spcPts val="1800"/>
              </a:spcBef>
            </a:pPr>
            <a:r>
              <a:rPr lang="en-US" dirty="0"/>
              <a:t>in the formula </a:t>
            </a:r>
            <a:r>
              <a:rPr lang="en-US" i="1" dirty="0">
                <a:solidFill>
                  <a:srgbClr val="000099"/>
                </a:solidFill>
              </a:rPr>
              <a:t>I</a:t>
            </a:r>
            <a:r>
              <a:rPr lang="en-US" dirty="0">
                <a:solidFill>
                  <a:srgbClr val="000099"/>
                </a:solidFill>
              </a:rPr>
              <a:t> = </a:t>
            </a:r>
            <a:r>
              <a:rPr lang="en-US" i="1" dirty="0">
                <a:solidFill>
                  <a:srgbClr val="000099"/>
                </a:solidFill>
              </a:rPr>
              <a:t>P</a:t>
            </a:r>
            <a:r>
              <a:rPr lang="en-US" dirty="0">
                <a:solidFill>
                  <a:srgbClr val="000099"/>
                </a:solidFill>
              </a:rPr>
              <a:t> × </a:t>
            </a:r>
            <a:r>
              <a:rPr lang="en-US" i="1" dirty="0">
                <a:solidFill>
                  <a:srgbClr val="000099"/>
                </a:solidFill>
              </a:rPr>
              <a:t>r</a:t>
            </a:r>
            <a:r>
              <a:rPr lang="en-US" dirty="0">
                <a:solidFill>
                  <a:srgbClr val="000099"/>
                </a:solidFill>
              </a:rPr>
              <a:t> × </a:t>
            </a:r>
            <a:r>
              <a:rPr lang="en-US" i="1" dirty="0">
                <a:solidFill>
                  <a:srgbClr val="000099"/>
                </a:solidFill>
              </a:rPr>
              <a:t>t</a:t>
            </a:r>
            <a:r>
              <a:rPr lang="en-US" dirty="0"/>
              <a:t>. Also, since the compounding is for four months, calculate the interest four times with a new principal (the old principal plus interest) each time. </a:t>
            </a:r>
          </a:p>
        </p:txBody>
      </p:sp>
      <p:graphicFrame>
        <p:nvGraphicFramePr>
          <p:cNvPr id="229378" name="Object 2"/>
          <p:cNvGraphicFramePr>
            <a:graphicFrameLocks noChangeAspect="1"/>
          </p:cNvGraphicFramePr>
          <p:nvPr/>
        </p:nvGraphicFramePr>
        <p:xfrm>
          <a:off x="6692900" y="3033252"/>
          <a:ext cx="1460500" cy="838200"/>
        </p:xfrm>
        <a:graphic>
          <a:graphicData uri="http://schemas.openxmlformats.org/presentationml/2006/ole">
            <mc:AlternateContent xmlns:mc="http://schemas.openxmlformats.org/markup-compatibility/2006">
              <mc:Choice xmlns:v="urn:schemas-microsoft-com:vml" Requires="v">
                <p:oleObj spid="_x0000_s6148" name="Equation" r:id="rId3" imgW="1460500" imgH="838200" progId="Equation.DSMT4">
                  <p:embed/>
                </p:oleObj>
              </mc:Choice>
              <mc:Fallback>
                <p:oleObj name="Equation" r:id="rId3" imgW="1460500" imgH="8382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2900" y="3033252"/>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93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pPr>
              <a:tabLst>
                <a:tab pos="463550" algn="l"/>
              </a:tabLst>
            </a:pPr>
            <a:r>
              <a:rPr lang="en-US" b="1" dirty="0"/>
              <a:t>a.	</a:t>
            </a:r>
            <a:r>
              <a:rPr lang="en-US" dirty="0"/>
              <a:t>First month: the principal is </a:t>
            </a:r>
            <a:r>
              <a:rPr lang="en-US" i="1" dirty="0">
                <a:solidFill>
                  <a:srgbClr val="000099"/>
                </a:solidFill>
              </a:rPr>
              <a:t>P </a:t>
            </a:r>
            <a:r>
              <a:rPr lang="en-US" dirty="0">
                <a:solidFill>
                  <a:srgbClr val="000099"/>
                </a:solidFill>
              </a:rPr>
              <a:t>= $5000</a:t>
            </a:r>
            <a:r>
              <a:rPr lang="en-US" dirty="0"/>
              <a:t>.</a:t>
            </a:r>
          </a:p>
          <a:p>
            <a:pPr>
              <a:tabLst>
                <a:tab pos="463550" algn="l"/>
              </a:tabLst>
            </a:pPr>
            <a:endParaRPr lang="en-US" dirty="0"/>
          </a:p>
          <a:p>
            <a:pPr>
              <a:lnSpc>
                <a:spcPct val="200000"/>
              </a:lnSpc>
              <a:tabLst>
                <a:tab pos="463550" algn="l"/>
              </a:tabLst>
            </a:pPr>
            <a:endParaRPr lang="en-US" dirty="0"/>
          </a:p>
          <a:p>
            <a:pPr marL="514350" indent="-514350">
              <a:spcBef>
                <a:spcPts val="1800"/>
              </a:spcBef>
              <a:tabLst>
                <a:tab pos="463550" algn="l"/>
              </a:tabLst>
            </a:pPr>
            <a:r>
              <a:rPr lang="en-US" b="1" dirty="0"/>
              <a:t>b.</a:t>
            </a:r>
            <a:r>
              <a:rPr lang="en-US" dirty="0"/>
              <a:t>	Second month: the principal is </a:t>
            </a:r>
          </a:p>
          <a:p>
            <a:pPr>
              <a:spcBef>
                <a:spcPts val="0"/>
              </a:spcBef>
              <a:tabLst>
                <a:tab pos="463550" algn="l"/>
              </a:tabLst>
            </a:pPr>
            <a:r>
              <a:rPr lang="en-US" i="1" dirty="0"/>
              <a:t>	</a:t>
            </a:r>
            <a:r>
              <a:rPr lang="en-US" i="1" dirty="0">
                <a:solidFill>
                  <a:srgbClr val="000099"/>
                </a:solidFill>
              </a:rPr>
              <a:t>P </a:t>
            </a:r>
            <a:r>
              <a:rPr lang="en-US" dirty="0">
                <a:solidFill>
                  <a:srgbClr val="000099"/>
                </a:solidFill>
              </a:rPr>
              <a:t>= $5000.00 + 	$25.00 = $5025.00</a:t>
            </a:r>
            <a:r>
              <a:rPr lang="en-US" dirty="0"/>
              <a:t>.</a:t>
            </a:r>
          </a:p>
        </p:txBody>
      </p:sp>
      <p:graphicFrame>
        <p:nvGraphicFramePr>
          <p:cNvPr id="230402" name="Object 2"/>
          <p:cNvGraphicFramePr>
            <a:graphicFrameLocks noChangeAspect="1"/>
          </p:cNvGraphicFramePr>
          <p:nvPr/>
        </p:nvGraphicFramePr>
        <p:xfrm>
          <a:off x="1912938" y="1846008"/>
          <a:ext cx="5397500" cy="1308100"/>
        </p:xfrm>
        <a:graphic>
          <a:graphicData uri="http://schemas.openxmlformats.org/presentationml/2006/ole">
            <mc:AlternateContent xmlns:mc="http://schemas.openxmlformats.org/markup-compatibility/2006">
              <mc:Choice xmlns:v="urn:schemas-microsoft-com:vml" Requires="v">
                <p:oleObj spid="_x0000_s7174" name="Equation" r:id="rId3" imgW="5397500" imgH="1308100" progId="Equation.DSMT4">
                  <p:embed/>
                </p:oleObj>
              </mc:Choice>
              <mc:Fallback>
                <p:oleObj name="Equation" r:id="rId3" imgW="5397500" imgH="13081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2938" y="1846008"/>
                        <a:ext cx="53975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0403" name="Object 3"/>
          <p:cNvGraphicFramePr>
            <a:graphicFrameLocks noChangeAspect="1"/>
          </p:cNvGraphicFramePr>
          <p:nvPr/>
        </p:nvGraphicFramePr>
        <p:xfrm>
          <a:off x="1911350" y="4375150"/>
          <a:ext cx="5854700" cy="1308100"/>
        </p:xfrm>
        <a:graphic>
          <a:graphicData uri="http://schemas.openxmlformats.org/presentationml/2006/ole">
            <mc:AlternateContent xmlns:mc="http://schemas.openxmlformats.org/markup-compatibility/2006">
              <mc:Choice xmlns:v="urn:schemas-microsoft-com:vml" Requires="v">
                <p:oleObj spid="_x0000_s7175" name="Equation" r:id="rId5" imgW="5854680" imgH="1307880" progId="Equation.DSMT4">
                  <p:embed/>
                </p:oleObj>
              </mc:Choice>
              <mc:Fallback>
                <p:oleObj name="Equation" r:id="rId5" imgW="5854680" imgH="130788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1350" y="4375150"/>
                        <a:ext cx="58547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04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0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pPr marL="514350" indent="-514350">
              <a:tabLst>
                <a:tab pos="457200" algn="l"/>
              </a:tabLst>
            </a:pPr>
            <a:r>
              <a:rPr lang="en-US" b="1" dirty="0"/>
              <a:t>c.</a:t>
            </a:r>
            <a:r>
              <a:rPr lang="en-US" dirty="0"/>
              <a:t>	Third month: the principal is </a:t>
            </a:r>
          </a:p>
          <a:p>
            <a:pPr>
              <a:spcBef>
                <a:spcPts val="0"/>
              </a:spcBef>
              <a:tabLst>
                <a:tab pos="457200" algn="l"/>
              </a:tabLst>
            </a:pPr>
            <a:r>
              <a:rPr lang="en-US" i="1" dirty="0"/>
              <a:t>	</a:t>
            </a:r>
            <a:r>
              <a:rPr lang="en-US" i="1" dirty="0">
                <a:solidFill>
                  <a:srgbClr val="000099"/>
                </a:solidFill>
              </a:rPr>
              <a:t>P</a:t>
            </a:r>
            <a:r>
              <a:rPr lang="en-US" dirty="0">
                <a:solidFill>
                  <a:srgbClr val="000099"/>
                </a:solidFill>
              </a:rPr>
              <a:t> = $5025.00 + $25.13 = $5050.13.</a:t>
            </a:r>
            <a:r>
              <a:rPr lang="en-US" dirty="0"/>
              <a:t> </a:t>
            </a:r>
          </a:p>
          <a:p>
            <a:pPr marL="463550" indent="-463550">
              <a:tabLst>
                <a:tab pos="457200" algn="l"/>
              </a:tabLst>
            </a:pPr>
            <a:endParaRPr lang="en-US" dirty="0"/>
          </a:p>
          <a:p>
            <a:pPr marL="463550" indent="-463550">
              <a:tabLst>
                <a:tab pos="457200" algn="l"/>
              </a:tabLst>
            </a:pPr>
            <a:endParaRPr lang="en-US" dirty="0"/>
          </a:p>
          <a:p>
            <a:pPr marL="463550" indent="-463550">
              <a:tabLst>
                <a:tab pos="457200" algn="l"/>
              </a:tabLst>
            </a:pPr>
            <a:endParaRPr lang="en-US" dirty="0"/>
          </a:p>
          <a:p>
            <a:pPr marL="514350" indent="-514350">
              <a:tabLst>
                <a:tab pos="457200" algn="l"/>
              </a:tabLst>
            </a:pPr>
            <a:r>
              <a:rPr lang="en-US" b="1" dirty="0"/>
              <a:t>d.	</a:t>
            </a:r>
            <a:r>
              <a:rPr lang="en-US" dirty="0"/>
              <a:t>Fourth month: the principal is </a:t>
            </a:r>
          </a:p>
          <a:p>
            <a:pPr>
              <a:spcBef>
                <a:spcPts val="0"/>
              </a:spcBef>
              <a:tabLst>
                <a:tab pos="457200" algn="l"/>
              </a:tabLst>
            </a:pPr>
            <a:r>
              <a:rPr lang="en-US" i="1" dirty="0">
                <a:solidFill>
                  <a:srgbClr val="000099"/>
                </a:solidFill>
              </a:rPr>
              <a:t>	P</a:t>
            </a:r>
            <a:r>
              <a:rPr lang="en-US" dirty="0">
                <a:solidFill>
                  <a:srgbClr val="000099"/>
                </a:solidFill>
              </a:rPr>
              <a:t> = $5050.13 + $25.25 = $5075.38.</a:t>
            </a:r>
            <a:r>
              <a:rPr lang="en-US" dirty="0"/>
              <a:t> </a:t>
            </a:r>
          </a:p>
        </p:txBody>
      </p:sp>
      <p:graphicFrame>
        <p:nvGraphicFramePr>
          <p:cNvPr id="231426" name="Object 2"/>
          <p:cNvGraphicFramePr>
            <a:graphicFrameLocks noChangeAspect="1"/>
          </p:cNvGraphicFramePr>
          <p:nvPr>
            <p:extLst>
              <p:ext uri="{D42A27DB-BD31-4B8C-83A1-F6EECF244321}">
                <p14:modId xmlns:p14="http://schemas.microsoft.com/office/powerpoint/2010/main" val="1005834914"/>
              </p:ext>
            </p:extLst>
          </p:nvPr>
        </p:nvGraphicFramePr>
        <p:xfrm>
          <a:off x="1816100" y="2286000"/>
          <a:ext cx="5511800" cy="1308100"/>
        </p:xfrm>
        <a:graphic>
          <a:graphicData uri="http://schemas.openxmlformats.org/presentationml/2006/ole">
            <mc:AlternateContent xmlns:mc="http://schemas.openxmlformats.org/markup-compatibility/2006">
              <mc:Choice xmlns:v="urn:schemas-microsoft-com:vml" Requires="v">
                <p:oleObj spid="_x0000_s8198" name="Equation" r:id="rId3" imgW="5511800" imgH="1308100" progId="Equation.DSMT4">
                  <p:embed/>
                </p:oleObj>
              </mc:Choice>
              <mc:Fallback>
                <p:oleObj name="Equation" r:id="rId3" imgW="5511800" imgH="13081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6100" y="2286000"/>
                        <a:ext cx="55118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1427" name="Object 3"/>
          <p:cNvGraphicFramePr>
            <a:graphicFrameLocks noChangeAspect="1"/>
          </p:cNvGraphicFramePr>
          <p:nvPr/>
        </p:nvGraphicFramePr>
        <p:xfrm>
          <a:off x="1803400" y="4694904"/>
          <a:ext cx="5740400" cy="1308100"/>
        </p:xfrm>
        <a:graphic>
          <a:graphicData uri="http://schemas.openxmlformats.org/presentationml/2006/ole">
            <mc:AlternateContent xmlns:mc="http://schemas.openxmlformats.org/markup-compatibility/2006">
              <mc:Choice xmlns:v="urn:schemas-microsoft-com:vml" Requires="v">
                <p:oleObj spid="_x0000_s8199" name="Equation" r:id="rId5" imgW="5740400" imgH="1308100" progId="Equation.DSMT4">
                  <p:embed/>
                </p:oleObj>
              </mc:Choice>
              <mc:Fallback>
                <p:oleObj name="Equation" r:id="rId5" imgW="5740400" imgH="13081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4694904"/>
                        <a:ext cx="57404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14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14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dirty="0"/>
              <a:t>The balance in the account at the end of four months will be </a:t>
            </a:r>
          </a:p>
          <a:p>
            <a:endParaRPr lang="en-US" dirty="0"/>
          </a:p>
          <a:p>
            <a:pPr>
              <a:spcBef>
                <a:spcPts val="1800"/>
              </a:spcBef>
            </a:pPr>
            <a:r>
              <a:rPr lang="en-US" dirty="0"/>
              <a:t>And the total interest earned will be </a:t>
            </a:r>
          </a:p>
        </p:txBody>
      </p:sp>
      <p:sp>
        <p:nvSpPr>
          <p:cNvPr id="4" name="Rectangle 3"/>
          <p:cNvSpPr/>
          <p:nvPr/>
        </p:nvSpPr>
        <p:spPr>
          <a:xfrm>
            <a:off x="2254044" y="2209800"/>
            <a:ext cx="2985113" cy="523220"/>
          </a:xfrm>
          <a:prstGeom prst="rect">
            <a:avLst/>
          </a:prstGeom>
        </p:spPr>
        <p:txBody>
          <a:bodyPr wrap="none">
            <a:spAutoFit/>
          </a:bodyPr>
          <a:lstStyle/>
          <a:p>
            <a:r>
              <a:rPr lang="en-US" sz="2800" dirty="0">
                <a:solidFill>
                  <a:srgbClr val="000099"/>
                </a:solidFill>
              </a:rPr>
              <a:t>$5075.38 + $25.38 </a:t>
            </a:r>
            <a:endParaRPr lang="en-US" sz="2800" dirty="0"/>
          </a:p>
        </p:txBody>
      </p:sp>
      <p:sp>
        <p:nvSpPr>
          <p:cNvPr id="5" name="Rectangle 4"/>
          <p:cNvSpPr/>
          <p:nvPr/>
        </p:nvSpPr>
        <p:spPr>
          <a:xfrm>
            <a:off x="5009097" y="2209800"/>
            <a:ext cx="1907895"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$5100.76</a:t>
            </a:r>
            <a:r>
              <a:rPr lang="en-US" sz="2800" dirty="0"/>
              <a:t>.</a:t>
            </a:r>
          </a:p>
        </p:txBody>
      </p:sp>
      <p:sp>
        <p:nvSpPr>
          <p:cNvPr id="6" name="Rectangle 5"/>
          <p:cNvSpPr/>
          <p:nvPr/>
        </p:nvSpPr>
        <p:spPr>
          <a:xfrm>
            <a:off x="2398843" y="3456036"/>
            <a:ext cx="2811988" cy="523220"/>
          </a:xfrm>
          <a:prstGeom prst="rect">
            <a:avLst/>
          </a:prstGeom>
        </p:spPr>
        <p:txBody>
          <a:bodyPr wrap="none">
            <a:spAutoFit/>
          </a:bodyPr>
          <a:lstStyle/>
          <a:p>
            <a:r>
              <a:rPr lang="en-US" sz="2800" dirty="0">
                <a:solidFill>
                  <a:srgbClr val="000099"/>
                </a:solidFill>
              </a:rPr>
              <a:t>$5100.76 – $5000</a:t>
            </a:r>
            <a:endParaRPr lang="en-US" sz="2800" dirty="0"/>
          </a:p>
        </p:txBody>
      </p:sp>
      <p:sp>
        <p:nvSpPr>
          <p:cNvPr id="7" name="Rectangle 6"/>
          <p:cNvSpPr/>
          <p:nvPr/>
        </p:nvSpPr>
        <p:spPr>
          <a:xfrm>
            <a:off x="5051095" y="3456036"/>
            <a:ext cx="1806905" cy="523220"/>
          </a:xfrm>
          <a:prstGeom prst="rect">
            <a:avLst/>
          </a:prstGeom>
        </p:spPr>
        <p:txBody>
          <a:bodyPr wrap="none">
            <a:spAutoFit/>
          </a:bodyPr>
          <a:lstStyle/>
          <a:p>
            <a:r>
              <a:rPr lang="en-US" sz="2800" dirty="0">
                <a:solidFill>
                  <a:srgbClr val="000099"/>
                </a:solidFill>
              </a:rPr>
              <a:t>= $100.76</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p:txBody>
          <a:bodyPr/>
          <a:lstStyle/>
          <a:p>
            <a:r>
              <a:rPr lang="en-US" dirty="0"/>
              <a:t>Find the interest earned on </a:t>
            </a:r>
            <a:r>
              <a:rPr lang="en-US" dirty="0">
                <a:solidFill>
                  <a:srgbClr val="0000FF"/>
                </a:solidFill>
              </a:rPr>
              <a:t>$5000 </a:t>
            </a:r>
            <a:r>
              <a:rPr lang="en-US" dirty="0"/>
              <a:t>if simple interest is calculated for a period of </a:t>
            </a:r>
            <a:r>
              <a:rPr lang="en-US" dirty="0">
                <a:solidFill>
                  <a:srgbClr val="0000FF"/>
                </a:solidFill>
              </a:rPr>
              <a:t>4 months </a:t>
            </a:r>
            <a:r>
              <a:rPr lang="en-US" dirty="0"/>
              <a:t>at </a:t>
            </a:r>
            <a:r>
              <a:rPr lang="en-US" dirty="0">
                <a:solidFill>
                  <a:srgbClr val="0000FF"/>
                </a:solidFill>
              </a:rPr>
              <a:t>6%</a:t>
            </a:r>
            <a:r>
              <a:rPr lang="en-US" dirty="0"/>
              <a:t>. What is the difference between this amount and the interest earned by compounding monthly (as shown in </a:t>
            </a:r>
          </a:p>
          <a:p>
            <a:pPr>
              <a:spcBef>
                <a:spcPts val="0"/>
              </a:spcBef>
            </a:pPr>
            <a:r>
              <a:rPr lang="en-US" dirty="0"/>
              <a:t>Example 2)? </a:t>
            </a:r>
          </a:p>
          <a:p>
            <a:r>
              <a:rPr lang="en-US" b="1" dirty="0"/>
              <a:t>Solution </a:t>
            </a:r>
          </a:p>
          <a:p>
            <a:r>
              <a:rPr lang="en-US" dirty="0"/>
              <a:t>For simple interest we use the formula </a:t>
            </a:r>
            <a:r>
              <a:rPr lang="en-US" i="1" dirty="0">
                <a:solidFill>
                  <a:srgbClr val="000099"/>
                </a:solidFill>
              </a:rPr>
              <a:t>I</a:t>
            </a:r>
            <a:r>
              <a:rPr lang="en-US" dirty="0">
                <a:solidFill>
                  <a:srgbClr val="000099"/>
                </a:solidFill>
              </a:rPr>
              <a:t> = </a:t>
            </a:r>
            <a:r>
              <a:rPr lang="en-US" i="1" dirty="0">
                <a:solidFill>
                  <a:srgbClr val="000099"/>
                </a:solidFill>
              </a:rPr>
              <a:t>P</a:t>
            </a:r>
            <a:r>
              <a:rPr lang="en-US" dirty="0">
                <a:solidFill>
                  <a:srgbClr val="000099"/>
                </a:solidFill>
              </a:rPr>
              <a:t> × </a:t>
            </a:r>
            <a:r>
              <a:rPr lang="en-US" i="1" dirty="0">
                <a:solidFill>
                  <a:srgbClr val="000099"/>
                </a:solidFill>
              </a:rPr>
              <a:t>r</a:t>
            </a:r>
            <a:r>
              <a:rPr lang="en-US" dirty="0">
                <a:solidFill>
                  <a:srgbClr val="000099"/>
                </a:solidFill>
              </a:rPr>
              <a:t> × </a:t>
            </a:r>
            <a:r>
              <a:rPr lang="en-US" i="1" dirty="0">
                <a:solidFill>
                  <a:srgbClr val="000099"/>
                </a:solidFill>
              </a:rPr>
              <a:t>t </a:t>
            </a:r>
            <a:r>
              <a:rPr lang="en-US" dirty="0"/>
              <a:t>just </a:t>
            </a:r>
          </a:p>
          <a:p>
            <a:pPr>
              <a:lnSpc>
                <a:spcPct val="150000"/>
              </a:lnSpc>
            </a:pPr>
            <a:r>
              <a:rPr lang="en-US" dirty="0"/>
              <a:t>once with </a:t>
            </a:r>
          </a:p>
        </p:txBody>
      </p:sp>
      <p:graphicFrame>
        <p:nvGraphicFramePr>
          <p:cNvPr id="232450" name="Object 2"/>
          <p:cNvGraphicFramePr>
            <a:graphicFrameLocks noChangeAspect="1"/>
          </p:cNvGraphicFramePr>
          <p:nvPr>
            <p:extLst>
              <p:ext uri="{D42A27DB-BD31-4B8C-83A1-F6EECF244321}">
                <p14:modId xmlns:p14="http://schemas.microsoft.com/office/powerpoint/2010/main" val="2429668848"/>
              </p:ext>
            </p:extLst>
          </p:nvPr>
        </p:nvGraphicFramePr>
        <p:xfrm>
          <a:off x="2063750" y="4527756"/>
          <a:ext cx="1524000" cy="838200"/>
        </p:xfrm>
        <a:graphic>
          <a:graphicData uri="http://schemas.openxmlformats.org/presentationml/2006/ole">
            <mc:AlternateContent xmlns:mc="http://schemas.openxmlformats.org/markup-compatibility/2006">
              <mc:Choice xmlns:v="urn:schemas-microsoft-com:vml" Requires="v">
                <p:oleObj spid="_x0000_s9220" name="Equation" r:id="rId3" imgW="1523880" imgH="838080" progId="Equation.DSMT4">
                  <p:embed/>
                </p:oleObj>
              </mc:Choice>
              <mc:Fallback>
                <p:oleObj name="Equation" r:id="rId3" imgW="1523880" imgH="83808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4527756"/>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24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p:txBody>
          <a:bodyPr/>
          <a:lstStyle/>
          <a:p>
            <a:r>
              <a:rPr lang="en-US" dirty="0"/>
              <a:t>This gives</a:t>
            </a:r>
          </a:p>
          <a:p>
            <a:pPr>
              <a:spcBef>
                <a:spcPts val="2400"/>
              </a:spcBef>
            </a:pPr>
            <a:r>
              <a:rPr lang="en-US" dirty="0"/>
              <a:t>Thus the interest earned would be $100 and the difference in compound interest and simple interest for the four months would be </a:t>
            </a:r>
          </a:p>
        </p:txBody>
      </p:sp>
      <p:graphicFrame>
        <p:nvGraphicFramePr>
          <p:cNvPr id="233474" name="Object 2"/>
          <p:cNvGraphicFramePr>
            <a:graphicFrameLocks noChangeAspect="1"/>
          </p:cNvGraphicFramePr>
          <p:nvPr>
            <p:extLst>
              <p:ext uri="{D42A27DB-BD31-4B8C-83A1-F6EECF244321}">
                <p14:modId xmlns:p14="http://schemas.microsoft.com/office/powerpoint/2010/main" val="253457723"/>
              </p:ext>
            </p:extLst>
          </p:nvPr>
        </p:nvGraphicFramePr>
        <p:xfrm>
          <a:off x="2058988" y="1149144"/>
          <a:ext cx="3479800" cy="838200"/>
        </p:xfrm>
        <a:graphic>
          <a:graphicData uri="http://schemas.openxmlformats.org/presentationml/2006/ole">
            <mc:AlternateContent xmlns:mc="http://schemas.openxmlformats.org/markup-compatibility/2006">
              <mc:Choice xmlns:v="urn:schemas-microsoft-com:vml" Requires="v">
                <p:oleObj spid="_x0000_s10244" name="Equation" r:id="rId3" imgW="3479760" imgH="838080" progId="Equation.DSMT4">
                  <p:embed/>
                </p:oleObj>
              </mc:Choice>
              <mc:Fallback>
                <p:oleObj name="Equation" r:id="rId3" imgW="3479760" imgH="83808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8988" y="1149144"/>
                        <a:ext cx="347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2517060" y="3512920"/>
            <a:ext cx="2903359" cy="523220"/>
          </a:xfrm>
          <a:prstGeom prst="rect">
            <a:avLst/>
          </a:prstGeom>
        </p:spPr>
        <p:txBody>
          <a:bodyPr wrap="none">
            <a:spAutoFit/>
          </a:bodyPr>
          <a:lstStyle/>
          <a:p>
            <a:r>
              <a:rPr lang="en-US" sz="2800" dirty="0">
                <a:solidFill>
                  <a:srgbClr val="000099"/>
                </a:solidFill>
              </a:rPr>
              <a:t>$100.76 − $100.00</a:t>
            </a:r>
            <a:endParaRPr lang="en-US" sz="2800" dirty="0"/>
          </a:p>
        </p:txBody>
      </p:sp>
      <p:sp>
        <p:nvSpPr>
          <p:cNvPr id="6" name="Rectangle 5"/>
          <p:cNvSpPr/>
          <p:nvPr/>
        </p:nvSpPr>
        <p:spPr>
          <a:xfrm>
            <a:off x="5289756" y="3527668"/>
            <a:ext cx="1359668"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$0.76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Bef>
                <a:spcPts val="1200"/>
              </a:spcBef>
            </a:pPr>
            <a:r>
              <a:rPr lang="en-US" dirty="0"/>
              <a:t>Compound Interest Formula</a:t>
            </a:r>
          </a:p>
        </p:txBody>
      </p:sp>
      <p:sp>
        <p:nvSpPr>
          <p:cNvPr id="3" name="Content Placeholder 2"/>
          <p:cNvSpPr>
            <a:spLocks noGrp="1"/>
          </p:cNvSpPr>
          <p:nvPr>
            <p:ph idx="1"/>
          </p:nvPr>
        </p:nvSpPr>
        <p:spPr>
          <a:solidFill>
            <a:srgbClr val="FFFFCC"/>
          </a:solidFill>
          <a:ln w="28575">
            <a:solidFill>
              <a:srgbClr val="000000"/>
            </a:solidFill>
          </a:ln>
        </p:spPr>
        <p:txBody>
          <a:bodyPr/>
          <a:lstStyle/>
          <a:p>
            <a:pPr algn="ctr"/>
            <a:r>
              <a:rPr lang="en-US" b="1" dirty="0">
                <a:solidFill>
                  <a:srgbClr val="000000"/>
                </a:solidFill>
              </a:rPr>
              <a:t>Compound Interest Formula </a:t>
            </a:r>
          </a:p>
          <a:p>
            <a:r>
              <a:rPr lang="en-US" dirty="0">
                <a:solidFill>
                  <a:srgbClr val="000000"/>
                </a:solidFill>
              </a:rPr>
              <a:t>When interest is compounded, the total </a:t>
            </a:r>
            <a:r>
              <a:rPr lang="en-US" b="1" dirty="0">
                <a:solidFill>
                  <a:srgbClr val="C00000"/>
                </a:solidFill>
              </a:rPr>
              <a:t>amount</a:t>
            </a:r>
            <a:r>
              <a:rPr lang="en-US" dirty="0">
                <a:solidFill>
                  <a:srgbClr val="000000"/>
                </a:solidFill>
              </a:rPr>
              <a:t>, </a:t>
            </a:r>
            <a:r>
              <a:rPr lang="en-US" b="1" i="1" dirty="0">
                <a:solidFill>
                  <a:srgbClr val="C00000"/>
                </a:solidFill>
              </a:rPr>
              <a:t>A</a:t>
            </a:r>
            <a:r>
              <a:rPr lang="en-US" dirty="0">
                <a:solidFill>
                  <a:srgbClr val="000000"/>
                </a:solidFill>
              </a:rPr>
              <a:t>, accumulated (including principal and interest) is given by the formula </a:t>
            </a:r>
          </a:p>
          <a:p>
            <a:endParaRPr lang="en-US" dirty="0">
              <a:solidFill>
                <a:srgbClr val="000000"/>
              </a:solidFill>
            </a:endParaRPr>
          </a:p>
          <a:p>
            <a:endParaRPr lang="en-US" dirty="0">
              <a:solidFill>
                <a:srgbClr val="000000"/>
              </a:solidFill>
            </a:endParaRPr>
          </a:p>
          <a:p>
            <a:r>
              <a:rPr lang="en-US" dirty="0">
                <a:solidFill>
                  <a:srgbClr val="000000"/>
                </a:solidFill>
              </a:rPr>
              <a:t>where </a:t>
            </a:r>
          </a:p>
          <a:p>
            <a:r>
              <a:rPr lang="en-US" i="1" dirty="0">
                <a:solidFill>
                  <a:srgbClr val="000000"/>
                </a:solidFill>
              </a:rPr>
              <a:t>P</a:t>
            </a:r>
            <a:r>
              <a:rPr lang="en-US" dirty="0">
                <a:solidFill>
                  <a:srgbClr val="000000"/>
                </a:solidFill>
              </a:rPr>
              <a:t> = the principal </a:t>
            </a:r>
          </a:p>
          <a:p>
            <a:r>
              <a:rPr lang="en-US" i="1" dirty="0">
                <a:solidFill>
                  <a:srgbClr val="000000"/>
                </a:solidFill>
              </a:rPr>
              <a:t>r</a:t>
            </a:r>
            <a:r>
              <a:rPr lang="en-US" dirty="0">
                <a:solidFill>
                  <a:srgbClr val="000000"/>
                </a:solidFill>
              </a:rPr>
              <a:t> = the annual interest rate (in decimal or fraction form) </a:t>
            </a:r>
          </a:p>
        </p:txBody>
      </p:sp>
      <p:graphicFrame>
        <p:nvGraphicFramePr>
          <p:cNvPr id="234498" name="Object 2"/>
          <p:cNvGraphicFramePr>
            <a:graphicFrameLocks noChangeAspect="1"/>
          </p:cNvGraphicFramePr>
          <p:nvPr>
            <p:extLst>
              <p:ext uri="{D42A27DB-BD31-4B8C-83A1-F6EECF244321}">
                <p14:modId xmlns:p14="http://schemas.microsoft.com/office/powerpoint/2010/main" val="2174458538"/>
              </p:ext>
            </p:extLst>
          </p:nvPr>
        </p:nvGraphicFramePr>
        <p:xfrm>
          <a:off x="3549650" y="3213100"/>
          <a:ext cx="2044700" cy="1054100"/>
        </p:xfrm>
        <a:graphic>
          <a:graphicData uri="http://schemas.openxmlformats.org/presentationml/2006/ole">
            <mc:AlternateContent xmlns:mc="http://schemas.openxmlformats.org/markup-compatibility/2006">
              <mc:Choice xmlns:v="urn:schemas-microsoft-com:vml" Requires="v">
                <p:oleObj spid="_x0000_s11268" name="Equation" r:id="rId3" imgW="2044440" imgH="1054080" progId="Equation.DSMT4">
                  <p:embed/>
                </p:oleObj>
              </mc:Choice>
              <mc:Fallback>
                <p:oleObj name="Equation" r:id="rId3" imgW="2044440" imgH="105408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9650" y="3213100"/>
                        <a:ext cx="20447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Compound Interest Formula</a:t>
            </a:r>
          </a:p>
        </p:txBody>
      </p:sp>
      <p:sp>
        <p:nvSpPr>
          <p:cNvPr id="3"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a:solidFill>
                  <a:srgbClr val="000000"/>
                </a:solidFill>
              </a:rPr>
              <a:t>Compound Interest Formula (cont.) </a:t>
            </a:r>
          </a:p>
          <a:p>
            <a:r>
              <a:rPr lang="en-US" i="1" dirty="0">
                <a:solidFill>
                  <a:srgbClr val="000000"/>
                </a:solidFill>
              </a:rPr>
              <a:t>t</a:t>
            </a:r>
            <a:r>
              <a:rPr lang="en-US" dirty="0">
                <a:solidFill>
                  <a:srgbClr val="000000"/>
                </a:solidFill>
              </a:rPr>
              <a:t> = the length of time in years </a:t>
            </a:r>
          </a:p>
          <a:p>
            <a:r>
              <a:rPr lang="en-US" i="1" dirty="0">
                <a:solidFill>
                  <a:srgbClr val="000000"/>
                </a:solidFill>
              </a:rPr>
              <a:t>n</a:t>
            </a:r>
            <a:r>
              <a:rPr lang="en-US" dirty="0">
                <a:solidFill>
                  <a:srgbClr val="000000"/>
                </a:solidFill>
              </a:rPr>
              <a:t> = the number of compounding periods in one year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p:txBody>
          <a:bodyPr/>
          <a:lstStyle/>
          <a:p>
            <a:r>
              <a:rPr lang="en-US" dirty="0"/>
              <a:t>Christopher invests </a:t>
            </a:r>
            <a:r>
              <a:rPr lang="en-US" dirty="0">
                <a:solidFill>
                  <a:srgbClr val="0000FF"/>
                </a:solidFill>
              </a:rPr>
              <a:t>$5000 </a:t>
            </a:r>
            <a:r>
              <a:rPr lang="en-US" dirty="0"/>
              <a:t>at </a:t>
            </a:r>
            <a:r>
              <a:rPr lang="en-US" dirty="0">
                <a:solidFill>
                  <a:srgbClr val="0000FF"/>
                </a:solidFill>
              </a:rPr>
              <a:t>6%</a:t>
            </a:r>
            <a:r>
              <a:rPr lang="en-US" dirty="0"/>
              <a:t> compounded monthly. What will be the amount in his account in </a:t>
            </a:r>
            <a:r>
              <a:rPr lang="en-US" dirty="0">
                <a:solidFill>
                  <a:srgbClr val="0000FF"/>
                </a:solidFill>
              </a:rPr>
              <a:t>10 years</a:t>
            </a:r>
            <a:r>
              <a:rPr lang="en-US" dirty="0"/>
              <a:t>? </a:t>
            </a:r>
          </a:p>
          <a:p>
            <a:r>
              <a:rPr lang="en-US" b="1" dirty="0"/>
              <a:t>Solution </a:t>
            </a:r>
          </a:p>
          <a:p>
            <a:r>
              <a:rPr lang="en-US" i="1" dirty="0">
                <a:solidFill>
                  <a:srgbClr val="000099"/>
                </a:solidFill>
              </a:rPr>
              <a:t>P</a:t>
            </a:r>
            <a:r>
              <a:rPr lang="en-US" dirty="0">
                <a:solidFill>
                  <a:srgbClr val="000099"/>
                </a:solidFill>
              </a:rPr>
              <a:t> = $5000, </a:t>
            </a:r>
            <a:r>
              <a:rPr lang="en-US" i="1" dirty="0">
                <a:solidFill>
                  <a:srgbClr val="000099"/>
                </a:solidFill>
              </a:rPr>
              <a:t>r</a:t>
            </a:r>
            <a:r>
              <a:rPr lang="en-US" dirty="0">
                <a:solidFill>
                  <a:srgbClr val="000099"/>
                </a:solidFill>
              </a:rPr>
              <a:t> = 6% = 0.06, </a:t>
            </a:r>
            <a:r>
              <a:rPr lang="en-US" i="1" dirty="0">
                <a:solidFill>
                  <a:srgbClr val="000099"/>
                </a:solidFill>
              </a:rPr>
              <a:t>n</a:t>
            </a:r>
            <a:r>
              <a:rPr lang="en-US" dirty="0">
                <a:solidFill>
                  <a:srgbClr val="000099"/>
                </a:solidFill>
              </a:rPr>
              <a:t> = 12 times per year, </a:t>
            </a:r>
          </a:p>
          <a:p>
            <a:pPr>
              <a:spcBef>
                <a:spcPts val="0"/>
              </a:spcBef>
            </a:pPr>
            <a:r>
              <a:rPr lang="en-US" i="1" dirty="0">
                <a:solidFill>
                  <a:srgbClr val="000099"/>
                </a:solidFill>
              </a:rPr>
              <a:t>t</a:t>
            </a:r>
            <a:r>
              <a:rPr lang="en-US" dirty="0">
                <a:solidFill>
                  <a:srgbClr val="000099"/>
                </a:solidFill>
              </a:rPr>
              <a:t> = 10 years </a:t>
            </a:r>
          </a:p>
          <a:p>
            <a:r>
              <a:rPr lang="en-US" dirty="0"/>
              <a:t>Substituting into the formula gives</a:t>
            </a:r>
          </a:p>
        </p:txBody>
      </p:sp>
      <p:graphicFrame>
        <p:nvGraphicFramePr>
          <p:cNvPr id="236546" name="Object 2"/>
          <p:cNvGraphicFramePr>
            <a:graphicFrameLocks noChangeAspect="1"/>
          </p:cNvGraphicFramePr>
          <p:nvPr>
            <p:extLst>
              <p:ext uri="{D42A27DB-BD31-4B8C-83A1-F6EECF244321}">
                <p14:modId xmlns:p14="http://schemas.microsoft.com/office/powerpoint/2010/main" val="634248204"/>
              </p:ext>
            </p:extLst>
          </p:nvPr>
        </p:nvGraphicFramePr>
        <p:xfrm>
          <a:off x="2940050" y="4343400"/>
          <a:ext cx="3263900" cy="1003300"/>
        </p:xfrm>
        <a:graphic>
          <a:graphicData uri="http://schemas.openxmlformats.org/presentationml/2006/ole">
            <mc:AlternateContent xmlns:mc="http://schemas.openxmlformats.org/markup-compatibility/2006">
              <mc:Choice xmlns:v="urn:schemas-microsoft-com:vml" Requires="v">
                <p:oleObj spid="_x0000_s13316" name="Equation" r:id="rId3" imgW="3263760" imgH="1002960" progId="Equation.DSMT4">
                  <p:embed/>
                </p:oleObj>
              </mc:Choice>
              <mc:Fallback>
                <p:oleObj name="Equation" r:id="rId3" imgW="3263760" imgH="100296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0050" y="4343400"/>
                        <a:ext cx="326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65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r>
              <a:rPr lang="en-US" dirty="0"/>
              <a:t>To use the TI-84 calculator, enter all of the numbers just as you see them in the formula. You can enter the exponent as 120 or enter it as the product of 12 times 10. If you enter the exponent as a product, it must be in parentheses as (12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Understand the concept of </a:t>
            </a:r>
            <a:r>
              <a:rPr lang="en-US" b="1" dirty="0"/>
              <a:t>compound interest</a:t>
            </a:r>
            <a:r>
              <a:rPr lang="en-US" dirty="0"/>
              <a:t>.</a:t>
            </a:r>
            <a:r>
              <a:rPr lang="en-US" b="1" dirty="0"/>
              <a:t> </a:t>
            </a:r>
          </a:p>
          <a:p>
            <a:pPr marL="341313" indent="-341313">
              <a:buFont typeface="Courier New" pitchFamily="49" charset="0"/>
              <a:buChar char="o"/>
            </a:pPr>
            <a:r>
              <a:rPr lang="en-US" dirty="0"/>
              <a:t>Find interest compounded periodically with repeated calculations. </a:t>
            </a:r>
          </a:p>
          <a:p>
            <a:pPr marL="341313" indent="-341313">
              <a:buFont typeface="Courier New" pitchFamily="49" charset="0"/>
              <a:buChar char="o"/>
            </a:pPr>
            <a:r>
              <a:rPr lang="en-US" dirty="0"/>
              <a:t>Find compound interest using the formula </a:t>
            </a:r>
          </a:p>
        </p:txBody>
      </p:sp>
      <p:graphicFrame>
        <p:nvGraphicFramePr>
          <p:cNvPr id="218113" name="Object 1"/>
          <p:cNvGraphicFramePr>
            <a:graphicFrameLocks noChangeAspect="1"/>
          </p:cNvGraphicFramePr>
          <p:nvPr>
            <p:extLst>
              <p:ext uri="{D42A27DB-BD31-4B8C-83A1-F6EECF244321}">
                <p14:modId xmlns:p14="http://schemas.microsoft.com/office/powerpoint/2010/main" val="1287737905"/>
              </p:ext>
            </p:extLst>
          </p:nvPr>
        </p:nvGraphicFramePr>
        <p:xfrm>
          <a:off x="933450" y="3286125"/>
          <a:ext cx="2159000" cy="990600"/>
        </p:xfrm>
        <a:graphic>
          <a:graphicData uri="http://schemas.openxmlformats.org/presentationml/2006/ole">
            <mc:AlternateContent xmlns:mc="http://schemas.openxmlformats.org/markup-compatibility/2006">
              <mc:Choice xmlns:v="urn:schemas-microsoft-com:vml" Requires="v">
                <p:oleObj spid="_x0000_s1028" name="Equation" r:id="rId3" imgW="2158920" imgH="990360" progId="Equation.DSMT4">
                  <p:embed/>
                </p:oleObj>
              </mc:Choice>
              <mc:Fallback>
                <p:oleObj name="Equation" r:id="rId3" imgW="2158920" imgH="9903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450" y="3286125"/>
                        <a:ext cx="2159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876800" y="1280160"/>
            <a:ext cx="3474720" cy="1615827"/>
          </a:xfrm>
          <a:prstGeom prst="rect">
            <a:avLst/>
          </a:prstGeom>
        </p:spPr>
        <p:txBody>
          <a:bodyPr>
            <a:spAutoFit/>
          </a:bodyPr>
          <a:lstStyle/>
          <a:p>
            <a:r>
              <a:rPr lang="en-US" sz="2800" b="1" dirty="0"/>
              <a:t>Step 2: </a:t>
            </a:r>
            <a:r>
              <a:rPr lang="en-US" sz="2800" dirty="0"/>
              <a:t>Press              . </a:t>
            </a:r>
          </a:p>
          <a:p>
            <a:pPr>
              <a:lnSpc>
                <a:spcPct val="100000"/>
              </a:lnSpc>
              <a:spcBef>
                <a:spcPts val="1800"/>
              </a:spcBef>
            </a:pPr>
            <a:r>
              <a:rPr lang="en-US" sz="2800" dirty="0"/>
              <a:t>The display should now read: </a:t>
            </a:r>
          </a:p>
        </p:txBody>
      </p:sp>
      <p:sp>
        <p:nvSpPr>
          <p:cNvPr id="2" name="Title 1"/>
          <p:cNvSpPr>
            <a:spLocks noGrp="1"/>
          </p:cNvSpPr>
          <p:nvPr>
            <p:ph type="title"/>
          </p:nvPr>
        </p:nvSpPr>
        <p:spPr/>
        <p:txBody>
          <a:bodyPr/>
          <a:lstStyle/>
          <a:p>
            <a:r>
              <a:rPr lang="en-US" dirty="0"/>
              <a:t>Example 4 (cont.)</a:t>
            </a:r>
          </a:p>
        </p:txBody>
      </p:sp>
      <p:pic>
        <p:nvPicPr>
          <p:cNvPr id="5" name="Picture 4" descr="enTER.png"/>
          <p:cNvPicPr>
            <a:picLocks noChangeAspect="1"/>
          </p:cNvPicPr>
          <p:nvPr/>
        </p:nvPicPr>
        <p:blipFill>
          <a:blip r:embed="rId2"/>
          <a:stretch>
            <a:fillRect/>
          </a:stretch>
        </p:blipFill>
        <p:spPr>
          <a:xfrm>
            <a:off x="6843252" y="1405756"/>
            <a:ext cx="942109" cy="457200"/>
          </a:xfrm>
          <a:prstGeom prst="rect">
            <a:avLst/>
          </a:prstGeom>
        </p:spPr>
      </p:pic>
      <p:pic>
        <p:nvPicPr>
          <p:cNvPr id="6" name="Picture 5" descr="s.png"/>
          <p:cNvPicPr>
            <a:picLocks noChangeAspect="1"/>
          </p:cNvPicPr>
          <p:nvPr/>
        </p:nvPicPr>
        <p:blipFill>
          <a:blip r:embed="rId3" cstate="email"/>
          <a:stretch>
            <a:fillRect/>
          </a:stretch>
        </p:blipFill>
        <p:spPr>
          <a:xfrm>
            <a:off x="959318" y="2915268"/>
            <a:ext cx="2545882" cy="2103120"/>
          </a:xfrm>
          <a:prstGeom prst="rect">
            <a:avLst/>
          </a:prstGeom>
        </p:spPr>
      </p:pic>
      <p:pic>
        <p:nvPicPr>
          <p:cNvPr id="7" name="Picture 6" descr="s.png"/>
          <p:cNvPicPr>
            <a:picLocks noChangeAspect="1"/>
          </p:cNvPicPr>
          <p:nvPr/>
        </p:nvPicPr>
        <p:blipFill>
          <a:blip r:embed="rId4" cstate="email"/>
          <a:stretch>
            <a:fillRect/>
          </a:stretch>
        </p:blipFill>
        <p:spPr>
          <a:xfrm>
            <a:off x="5150318" y="2915268"/>
            <a:ext cx="2545882" cy="2103120"/>
          </a:xfrm>
          <a:prstGeom prst="rect">
            <a:avLst/>
          </a:prstGeom>
        </p:spPr>
      </p:pic>
      <p:sp>
        <p:nvSpPr>
          <p:cNvPr id="8" name="Rectangle 7"/>
          <p:cNvSpPr/>
          <p:nvPr/>
        </p:nvSpPr>
        <p:spPr>
          <a:xfrm>
            <a:off x="457200" y="5129605"/>
            <a:ext cx="8229600" cy="954107"/>
          </a:xfrm>
          <a:prstGeom prst="rect">
            <a:avLst/>
          </a:prstGeom>
        </p:spPr>
        <p:txBody>
          <a:bodyPr>
            <a:spAutoFit/>
          </a:bodyPr>
          <a:lstStyle/>
          <a:p>
            <a:r>
              <a:rPr lang="en-US" sz="2800" dirty="0"/>
              <a:t>The amount in Christopher’s account after 10 years is </a:t>
            </a:r>
            <a:r>
              <a:rPr lang="en-US" sz="2800" dirty="0">
                <a:solidFill>
                  <a:srgbClr val="FF0000"/>
                </a:solidFill>
              </a:rPr>
              <a:t>$9096.98</a:t>
            </a:r>
            <a:r>
              <a:rPr lang="en-US" sz="2800" dirty="0"/>
              <a:t>. </a:t>
            </a:r>
          </a:p>
        </p:txBody>
      </p:sp>
      <p:sp>
        <p:nvSpPr>
          <p:cNvPr id="9" name="Rectangle 8"/>
          <p:cNvSpPr/>
          <p:nvPr/>
        </p:nvSpPr>
        <p:spPr>
          <a:xfrm>
            <a:off x="530352" y="1280160"/>
            <a:ext cx="4297680" cy="1384995"/>
          </a:xfrm>
          <a:prstGeom prst="rect">
            <a:avLst/>
          </a:prstGeom>
        </p:spPr>
        <p:txBody>
          <a:bodyPr>
            <a:spAutoFit/>
          </a:bodyPr>
          <a:lstStyle/>
          <a:p>
            <a:r>
              <a:rPr lang="en-US" sz="2800" b="1" dirty="0"/>
              <a:t>Step 1: </a:t>
            </a:r>
            <a:r>
              <a:rPr lang="en-US" sz="2800" dirty="0"/>
              <a:t>Enter the numbers and parentheses so that the display appears as follows: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Maria’s grandmother was so pleased when she was born that she put </a:t>
            </a:r>
            <a:r>
              <a:rPr lang="en-US" dirty="0">
                <a:solidFill>
                  <a:srgbClr val="0000FF"/>
                </a:solidFill>
              </a:rPr>
              <a:t>$10,000 </a:t>
            </a:r>
            <a:r>
              <a:rPr lang="en-US" dirty="0"/>
              <a:t>in a savings account at </a:t>
            </a:r>
            <a:r>
              <a:rPr lang="en-US" dirty="0">
                <a:solidFill>
                  <a:srgbClr val="0000FF"/>
                </a:solidFill>
              </a:rPr>
              <a:t>8%</a:t>
            </a:r>
            <a:r>
              <a:rPr lang="en-US" dirty="0"/>
              <a:t> to be compounded daily for </a:t>
            </a:r>
            <a:r>
              <a:rPr lang="en-US" dirty="0">
                <a:solidFill>
                  <a:srgbClr val="0000FF"/>
                </a:solidFill>
              </a:rPr>
              <a:t>20 years</a:t>
            </a:r>
            <a:r>
              <a:rPr lang="en-US" dirty="0"/>
              <a:t>. Maria is to have the money for college when she is </a:t>
            </a:r>
            <a:r>
              <a:rPr lang="en-US" dirty="0">
                <a:solidFill>
                  <a:srgbClr val="0000FF"/>
                </a:solidFill>
              </a:rPr>
              <a:t>20 years</a:t>
            </a:r>
            <a:r>
              <a:rPr lang="en-US" dirty="0"/>
              <a:t> old. How much money would be in Maria’s college fund when she is </a:t>
            </a:r>
            <a:r>
              <a:rPr lang="en-US" dirty="0">
                <a:solidFill>
                  <a:srgbClr val="0000FF"/>
                </a:solidFill>
              </a:rPr>
              <a:t>20</a:t>
            </a:r>
            <a:r>
              <a:rPr lang="en-US" dirty="0"/>
              <a:t>? </a:t>
            </a:r>
          </a:p>
          <a:p>
            <a:r>
              <a:rPr lang="en-US" b="1" dirty="0"/>
              <a:t>Solution </a:t>
            </a:r>
          </a:p>
          <a:p>
            <a:r>
              <a:rPr lang="en-US" i="1" dirty="0">
                <a:solidFill>
                  <a:srgbClr val="000099"/>
                </a:solidFill>
              </a:rPr>
              <a:t>P</a:t>
            </a:r>
            <a:r>
              <a:rPr lang="en-US" dirty="0">
                <a:solidFill>
                  <a:srgbClr val="000099"/>
                </a:solidFill>
              </a:rPr>
              <a:t> = $10,000</a:t>
            </a:r>
            <a:r>
              <a:rPr lang="en-US" dirty="0"/>
              <a:t>, </a:t>
            </a:r>
            <a:r>
              <a:rPr lang="en-US" i="1" dirty="0">
                <a:solidFill>
                  <a:srgbClr val="000099"/>
                </a:solidFill>
              </a:rPr>
              <a:t>r</a:t>
            </a:r>
            <a:r>
              <a:rPr lang="en-US" dirty="0">
                <a:solidFill>
                  <a:srgbClr val="000099"/>
                </a:solidFill>
              </a:rPr>
              <a:t> = 8% = 0.08</a:t>
            </a:r>
            <a:r>
              <a:rPr lang="en-US" dirty="0"/>
              <a:t>, </a:t>
            </a:r>
            <a:r>
              <a:rPr lang="en-US" i="1" dirty="0">
                <a:solidFill>
                  <a:srgbClr val="000099"/>
                </a:solidFill>
              </a:rPr>
              <a:t>n</a:t>
            </a:r>
            <a:r>
              <a:rPr lang="en-US" dirty="0">
                <a:solidFill>
                  <a:srgbClr val="000099"/>
                </a:solidFill>
              </a:rPr>
              <a:t> = 360</a:t>
            </a:r>
            <a:r>
              <a:rPr lang="en-US" dirty="0"/>
              <a:t> times per year, </a:t>
            </a:r>
          </a:p>
          <a:p>
            <a:pPr>
              <a:spcBef>
                <a:spcPts val="0"/>
              </a:spcBef>
            </a:pPr>
            <a:r>
              <a:rPr lang="en-US" i="1" dirty="0">
                <a:solidFill>
                  <a:srgbClr val="000099"/>
                </a:solidFill>
              </a:rPr>
              <a:t>t</a:t>
            </a:r>
            <a:r>
              <a:rPr lang="en-US" dirty="0">
                <a:solidFill>
                  <a:srgbClr val="000099"/>
                </a:solidFill>
              </a:rPr>
              <a:t> = 20 years</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dirty="0"/>
              <a:t>Substituting into the formula gives</a:t>
            </a:r>
          </a:p>
          <a:p>
            <a:endParaRPr lang="en-US" dirty="0"/>
          </a:p>
          <a:p>
            <a:endParaRPr lang="en-US" dirty="0"/>
          </a:p>
          <a:p>
            <a:endParaRPr lang="en-US" dirty="0"/>
          </a:p>
          <a:p>
            <a:r>
              <a:rPr lang="en-US" dirty="0"/>
              <a:t>To use the TI-84 calculator, enter all of the numbers just as you see them in the formula. You can enter the exponent as 7200 or enter it as the product of 360 times 20. If you enter the exponent as a product, it must be in parentheses as (360 * 20). </a:t>
            </a:r>
          </a:p>
        </p:txBody>
      </p:sp>
      <p:graphicFrame>
        <p:nvGraphicFramePr>
          <p:cNvPr id="237570" name="Object 2"/>
          <p:cNvGraphicFramePr>
            <a:graphicFrameLocks noChangeAspect="1"/>
          </p:cNvGraphicFramePr>
          <p:nvPr>
            <p:extLst>
              <p:ext uri="{D42A27DB-BD31-4B8C-83A1-F6EECF244321}">
                <p14:modId xmlns:p14="http://schemas.microsoft.com/office/powerpoint/2010/main" val="2603299292"/>
              </p:ext>
            </p:extLst>
          </p:nvPr>
        </p:nvGraphicFramePr>
        <p:xfrm>
          <a:off x="2724150" y="2051050"/>
          <a:ext cx="3695700" cy="990600"/>
        </p:xfrm>
        <a:graphic>
          <a:graphicData uri="http://schemas.openxmlformats.org/presentationml/2006/ole">
            <mc:AlternateContent xmlns:mc="http://schemas.openxmlformats.org/markup-compatibility/2006">
              <mc:Choice xmlns:v="urn:schemas-microsoft-com:vml" Requires="v">
                <p:oleObj spid="_x0000_s14340" name="Equation" r:id="rId3" imgW="3695400" imgH="990360" progId="Equation.DSMT4">
                  <p:embed/>
                </p:oleObj>
              </mc:Choice>
              <mc:Fallback>
                <p:oleObj name="Equation" r:id="rId3" imgW="3695400" imgH="99036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4150" y="2051050"/>
                        <a:ext cx="369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75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p:txBody>
          <a:bodyPr/>
          <a:lstStyle/>
          <a:p>
            <a:r>
              <a:rPr lang="en-US" dirty="0"/>
              <a:t>Example 5 (cont.)</a:t>
            </a:r>
          </a:p>
        </p:txBody>
      </p:sp>
      <p:sp>
        <p:nvSpPr>
          <p:cNvPr id="16" name="Rectangle 15"/>
          <p:cNvSpPr/>
          <p:nvPr/>
        </p:nvSpPr>
        <p:spPr>
          <a:xfrm>
            <a:off x="457200" y="5052421"/>
            <a:ext cx="8229600" cy="954107"/>
          </a:xfrm>
          <a:prstGeom prst="rect">
            <a:avLst/>
          </a:prstGeom>
        </p:spPr>
        <p:txBody>
          <a:bodyPr>
            <a:spAutoFit/>
          </a:bodyPr>
          <a:lstStyle/>
          <a:p>
            <a:r>
              <a:rPr lang="en-US" sz="2800" dirty="0"/>
              <a:t>We find the amount in Maria’s college fund in 20 years is </a:t>
            </a:r>
            <a:r>
              <a:rPr lang="en-US" sz="2800" dirty="0">
                <a:solidFill>
                  <a:srgbClr val="FF0000"/>
                </a:solidFill>
              </a:rPr>
              <a:t>$49,521.52</a:t>
            </a:r>
            <a:r>
              <a:rPr lang="en-US" sz="2800" dirty="0"/>
              <a:t>. (Thanks Grandma!)</a:t>
            </a:r>
          </a:p>
        </p:txBody>
      </p:sp>
      <p:pic>
        <p:nvPicPr>
          <p:cNvPr id="17" name="Picture 16" descr="s.png"/>
          <p:cNvPicPr>
            <a:picLocks noChangeAspect="1"/>
          </p:cNvPicPr>
          <p:nvPr/>
        </p:nvPicPr>
        <p:blipFill>
          <a:blip r:embed="rId2" cstate="email"/>
          <a:stretch>
            <a:fillRect/>
          </a:stretch>
        </p:blipFill>
        <p:spPr>
          <a:xfrm>
            <a:off x="1219200" y="2849880"/>
            <a:ext cx="2545882" cy="2103120"/>
          </a:xfrm>
          <a:prstGeom prst="rect">
            <a:avLst/>
          </a:prstGeom>
        </p:spPr>
      </p:pic>
      <p:pic>
        <p:nvPicPr>
          <p:cNvPr id="18" name="Picture 17" descr="s.png"/>
          <p:cNvPicPr>
            <a:picLocks noChangeAspect="1"/>
          </p:cNvPicPr>
          <p:nvPr/>
        </p:nvPicPr>
        <p:blipFill>
          <a:blip r:embed="rId3" cstate="email"/>
          <a:stretch>
            <a:fillRect/>
          </a:stretch>
        </p:blipFill>
        <p:spPr>
          <a:xfrm>
            <a:off x="5150318" y="2849880"/>
            <a:ext cx="2545882" cy="2103120"/>
          </a:xfrm>
          <a:prstGeom prst="rect">
            <a:avLst/>
          </a:prstGeom>
        </p:spPr>
      </p:pic>
      <p:sp>
        <p:nvSpPr>
          <p:cNvPr id="9" name="Rectangle 8"/>
          <p:cNvSpPr/>
          <p:nvPr/>
        </p:nvSpPr>
        <p:spPr>
          <a:xfrm>
            <a:off x="4876800" y="1280160"/>
            <a:ext cx="3474720" cy="1615827"/>
          </a:xfrm>
          <a:prstGeom prst="rect">
            <a:avLst/>
          </a:prstGeom>
        </p:spPr>
        <p:txBody>
          <a:bodyPr>
            <a:spAutoFit/>
          </a:bodyPr>
          <a:lstStyle/>
          <a:p>
            <a:r>
              <a:rPr lang="en-US" sz="2800" b="1" dirty="0"/>
              <a:t>Step 2: </a:t>
            </a:r>
            <a:r>
              <a:rPr lang="en-US" sz="2800" dirty="0"/>
              <a:t>Press              . </a:t>
            </a:r>
          </a:p>
          <a:p>
            <a:pPr>
              <a:lnSpc>
                <a:spcPct val="100000"/>
              </a:lnSpc>
              <a:spcBef>
                <a:spcPts val="1800"/>
              </a:spcBef>
            </a:pPr>
            <a:r>
              <a:rPr lang="en-US" sz="2800" dirty="0"/>
              <a:t>The display should now read: </a:t>
            </a:r>
          </a:p>
        </p:txBody>
      </p:sp>
      <p:pic>
        <p:nvPicPr>
          <p:cNvPr id="10" name="Picture 9" descr="enTER.png"/>
          <p:cNvPicPr>
            <a:picLocks noChangeAspect="1"/>
          </p:cNvPicPr>
          <p:nvPr/>
        </p:nvPicPr>
        <p:blipFill>
          <a:blip r:embed="rId4"/>
          <a:stretch>
            <a:fillRect/>
          </a:stretch>
        </p:blipFill>
        <p:spPr>
          <a:xfrm>
            <a:off x="6843252" y="1405756"/>
            <a:ext cx="942109" cy="457200"/>
          </a:xfrm>
          <a:prstGeom prst="rect">
            <a:avLst/>
          </a:prstGeom>
        </p:spPr>
      </p:pic>
      <p:sp>
        <p:nvSpPr>
          <p:cNvPr id="14" name="Rectangle 13"/>
          <p:cNvSpPr/>
          <p:nvPr/>
        </p:nvSpPr>
        <p:spPr>
          <a:xfrm>
            <a:off x="530352" y="1280160"/>
            <a:ext cx="4297680" cy="1384995"/>
          </a:xfrm>
          <a:prstGeom prst="rect">
            <a:avLst/>
          </a:prstGeom>
        </p:spPr>
        <p:txBody>
          <a:bodyPr>
            <a:spAutoFit/>
          </a:bodyPr>
          <a:lstStyle/>
          <a:p>
            <a:r>
              <a:rPr lang="en-US" sz="2800" b="1" dirty="0"/>
              <a:t>Step 1: </a:t>
            </a:r>
            <a:r>
              <a:rPr lang="en-US" sz="2800" dirty="0"/>
              <a:t>Enter the numbers and parentheses so that the display appears as follows: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2640723"/>
          </a:xfrm>
          <a:solidFill>
            <a:srgbClr val="FFFFCC"/>
          </a:solidFill>
          <a:ln w="28575">
            <a:solidFill>
              <a:srgbClr val="000000"/>
            </a:solidFill>
          </a:ln>
        </p:spPr>
        <p:txBody>
          <a:bodyPr>
            <a:spAutoFit/>
          </a:bodyPr>
          <a:lstStyle/>
          <a:p>
            <a:pPr marL="463550" indent="-463550">
              <a:lnSpc>
                <a:spcPts val="3200"/>
              </a:lnSpc>
            </a:pPr>
            <a:r>
              <a:rPr lang="en-US" b="1" dirty="0">
                <a:solidFill>
                  <a:srgbClr val="000000"/>
                </a:solidFill>
              </a:rPr>
              <a:t>1.	</a:t>
            </a:r>
            <a:r>
              <a:rPr lang="en-US" dirty="0">
                <a:solidFill>
                  <a:srgbClr val="000000"/>
                </a:solidFill>
              </a:rPr>
              <a:t>You deposit $800 at 7% to be compounded monthly and withdraw the money 2 months later. How much interest will you earn? </a:t>
            </a:r>
          </a:p>
          <a:p>
            <a:pPr marL="463550" indent="-463550">
              <a:lnSpc>
                <a:spcPts val="3200"/>
              </a:lnSpc>
            </a:pPr>
            <a:r>
              <a:rPr lang="en-US" b="1" dirty="0">
                <a:solidFill>
                  <a:srgbClr val="000000"/>
                </a:solidFill>
              </a:rPr>
              <a:t>2.	</a:t>
            </a:r>
            <a:r>
              <a:rPr lang="en-US" dirty="0">
                <a:solidFill>
                  <a:srgbClr val="000000"/>
                </a:solidFill>
              </a:rPr>
              <a:t>You deposit $2500 at 6% to be compounded monthly. How much will the account be worth in one year?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2230354"/>
          </a:xfrm>
          <a:solidFill>
            <a:srgbClr val="FFFFCC"/>
          </a:solidFill>
          <a:ln w="28575">
            <a:solidFill>
              <a:srgbClr val="000000"/>
            </a:solidFill>
          </a:ln>
        </p:spPr>
        <p:txBody>
          <a:bodyPr>
            <a:spAutoFit/>
          </a:bodyPr>
          <a:lstStyle/>
          <a:p>
            <a:pPr marL="463550" indent="-463550">
              <a:lnSpc>
                <a:spcPts val="3200"/>
              </a:lnSpc>
            </a:pPr>
            <a:r>
              <a:rPr lang="en-US" b="1" dirty="0">
                <a:solidFill>
                  <a:srgbClr val="000000"/>
                </a:solidFill>
              </a:rPr>
              <a:t>3.	</a:t>
            </a:r>
            <a:r>
              <a:rPr lang="en-US" dirty="0">
                <a:solidFill>
                  <a:srgbClr val="000000"/>
                </a:solidFill>
              </a:rPr>
              <a:t>You deposit $1500 at 4% to be compounded semi-annually. How much interest will you earn in 3 years? </a:t>
            </a:r>
          </a:p>
          <a:p>
            <a:pPr marL="463550" indent="-463550">
              <a:lnSpc>
                <a:spcPts val="3200"/>
              </a:lnSpc>
            </a:pPr>
            <a:r>
              <a:rPr lang="en-US" b="1" dirty="0">
                <a:solidFill>
                  <a:srgbClr val="000000"/>
                </a:solidFill>
              </a:rPr>
              <a:t>4.	</a:t>
            </a:r>
            <a:r>
              <a:rPr lang="en-US" dirty="0">
                <a:solidFill>
                  <a:srgbClr val="000000"/>
                </a:solidFill>
              </a:rPr>
              <a:t>You deposit $500 at 5% to be compounded daily. How much will the account be worth in 6 months?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tabLst>
                <a:tab pos="463550" algn="l"/>
              </a:tabLst>
            </a:pPr>
            <a:r>
              <a:rPr lang="en-US" b="1" dirty="0"/>
              <a:t>1.</a:t>
            </a:r>
            <a:r>
              <a:rPr lang="en-US" dirty="0">
                <a:solidFill>
                  <a:srgbClr val="FF0000"/>
                </a:solidFill>
              </a:rPr>
              <a:t>	$9.36</a:t>
            </a:r>
          </a:p>
          <a:p>
            <a:pPr>
              <a:tabLst>
                <a:tab pos="463550" algn="l"/>
              </a:tabLst>
            </a:pPr>
            <a:r>
              <a:rPr lang="en-US" b="1" dirty="0"/>
              <a:t>2.	</a:t>
            </a:r>
            <a:r>
              <a:rPr lang="en-US" dirty="0">
                <a:solidFill>
                  <a:srgbClr val="FF0000"/>
                </a:solidFill>
              </a:rPr>
              <a:t>$2654.19 </a:t>
            </a:r>
          </a:p>
          <a:p>
            <a:pPr>
              <a:tabLst>
                <a:tab pos="463550" algn="l"/>
              </a:tabLst>
            </a:pPr>
            <a:r>
              <a:rPr lang="en-US" b="1" dirty="0"/>
              <a:t>3.</a:t>
            </a:r>
            <a:r>
              <a:rPr lang="en-US" dirty="0">
                <a:solidFill>
                  <a:srgbClr val="FF0000"/>
                </a:solidFill>
              </a:rPr>
              <a:t>	$189.24 </a:t>
            </a:r>
          </a:p>
          <a:p>
            <a:pPr>
              <a:tabLst>
                <a:tab pos="463550" algn="l"/>
              </a:tabLst>
            </a:pPr>
            <a:r>
              <a:rPr lang="en-US" b="1" dirty="0"/>
              <a:t>4.</a:t>
            </a:r>
            <a:r>
              <a:rPr lang="en-US" dirty="0">
                <a:solidFill>
                  <a:srgbClr val="FF0000"/>
                </a:solidFill>
              </a:rPr>
              <a:t>	$512.66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Compound Interest </a:t>
            </a:r>
          </a:p>
        </p:txBody>
      </p:sp>
      <p:sp>
        <p:nvSpPr>
          <p:cNvPr id="3" name="Content Placeholder 2"/>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algn="ctr"/>
            <a:r>
              <a:rPr lang="en-US" b="1" dirty="0">
                <a:solidFill>
                  <a:srgbClr val="000000"/>
                </a:solidFill>
              </a:rPr>
              <a:t>To Calculate Compound Interest </a:t>
            </a:r>
          </a:p>
          <a:p>
            <a:r>
              <a:rPr lang="en-US" b="1" dirty="0">
                <a:solidFill>
                  <a:srgbClr val="000000"/>
                </a:solidFill>
              </a:rPr>
              <a:t>Step 1:  </a:t>
            </a:r>
            <a:r>
              <a:rPr lang="en-US" dirty="0">
                <a:solidFill>
                  <a:srgbClr val="000000"/>
                </a:solidFill>
              </a:rPr>
              <a:t>Using the formula for simple interest,                  </a:t>
            </a:r>
            <a:r>
              <a:rPr lang="en-US" i="1" dirty="0">
                <a:solidFill>
                  <a:srgbClr val="0000FF"/>
                </a:solidFill>
              </a:rPr>
              <a:t>I </a:t>
            </a:r>
            <a:r>
              <a:rPr lang="en-US" dirty="0">
                <a:solidFill>
                  <a:srgbClr val="0000FF"/>
                </a:solidFill>
              </a:rPr>
              <a:t>=</a:t>
            </a:r>
            <a:r>
              <a:rPr lang="en-US" i="1" dirty="0">
                <a:solidFill>
                  <a:srgbClr val="0000FF"/>
                </a:solidFill>
              </a:rPr>
              <a:t> P </a:t>
            </a:r>
            <a:r>
              <a:rPr lang="en-US" dirty="0">
                <a:solidFill>
                  <a:srgbClr val="0000FF"/>
                </a:solidFill>
              </a:rPr>
              <a:t>× </a:t>
            </a:r>
            <a:r>
              <a:rPr lang="en-US" i="1" dirty="0">
                <a:solidFill>
                  <a:srgbClr val="0000FF"/>
                </a:solidFill>
              </a:rPr>
              <a:t>r </a:t>
            </a:r>
            <a:r>
              <a:rPr lang="en-US" dirty="0">
                <a:solidFill>
                  <a:srgbClr val="0000FF"/>
                </a:solidFill>
              </a:rPr>
              <a:t>× </a:t>
            </a:r>
            <a:r>
              <a:rPr lang="en-US" i="1" dirty="0">
                <a:solidFill>
                  <a:srgbClr val="0000FF"/>
                </a:solidFill>
              </a:rPr>
              <a:t>t</a:t>
            </a:r>
            <a:r>
              <a:rPr lang="en-US" i="1" dirty="0">
                <a:solidFill>
                  <a:srgbClr val="000000"/>
                </a:solidFill>
              </a:rPr>
              <a:t>, </a:t>
            </a:r>
            <a:r>
              <a:rPr lang="en-US" dirty="0">
                <a:solidFill>
                  <a:srgbClr val="000000"/>
                </a:solidFill>
              </a:rPr>
              <a:t>calculate the simple interest where</a:t>
            </a:r>
          </a:p>
          <a:p>
            <a:pPr>
              <a:spcBef>
                <a:spcPts val="0"/>
              </a:spcBef>
            </a:pPr>
            <a:r>
              <a:rPr lang="en-US" dirty="0">
                <a:solidFill>
                  <a:srgbClr val="000000"/>
                </a:solidFill>
              </a:rPr>
              <a:t>and </a:t>
            </a:r>
            <a:r>
              <a:rPr lang="en-US" i="1" dirty="0">
                <a:solidFill>
                  <a:srgbClr val="000000"/>
                </a:solidFill>
              </a:rPr>
              <a:t>n</a:t>
            </a:r>
            <a:r>
              <a:rPr lang="en-US" dirty="0">
                <a:solidFill>
                  <a:srgbClr val="000000"/>
                </a:solidFill>
              </a:rPr>
              <a:t> is the number of periods per year for compounding. For example, </a:t>
            </a: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p:txBody>
      </p:sp>
      <p:graphicFrame>
        <p:nvGraphicFramePr>
          <p:cNvPr id="223234" name="Object 2"/>
          <p:cNvGraphicFramePr>
            <a:graphicFrameLocks noChangeAspect="1"/>
          </p:cNvGraphicFramePr>
          <p:nvPr/>
        </p:nvGraphicFramePr>
        <p:xfrm>
          <a:off x="7375856" y="2057400"/>
          <a:ext cx="736600" cy="838200"/>
        </p:xfrm>
        <a:graphic>
          <a:graphicData uri="http://schemas.openxmlformats.org/presentationml/2006/ole">
            <mc:AlternateContent xmlns:mc="http://schemas.openxmlformats.org/markup-compatibility/2006">
              <mc:Choice xmlns:v="urn:schemas-microsoft-com:vml" Requires="v">
                <p:oleObj spid="_x0000_s2054" name="Equation" r:id="rId3" imgW="736600" imgH="838200" progId="Equation.DSMT4">
                  <p:embed/>
                </p:oleObj>
              </mc:Choice>
              <mc:Fallback>
                <p:oleObj name="Equation" r:id="rId3" imgW="736600" imgH="8382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5856" y="20574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5" name="Object 3"/>
          <p:cNvGraphicFramePr>
            <a:graphicFrameLocks noChangeAspect="1"/>
          </p:cNvGraphicFramePr>
          <p:nvPr/>
        </p:nvGraphicFramePr>
        <p:xfrm>
          <a:off x="1136650" y="3657600"/>
          <a:ext cx="6870700" cy="1765300"/>
        </p:xfrm>
        <a:graphic>
          <a:graphicData uri="http://schemas.openxmlformats.org/presentationml/2006/ole">
            <mc:AlternateContent xmlns:mc="http://schemas.openxmlformats.org/markup-compatibility/2006">
              <mc:Choice xmlns:v="urn:schemas-microsoft-com:vml" Requires="v">
                <p:oleObj spid="_x0000_s2055" name="Equation" r:id="rId5" imgW="6870700" imgH="1765300" progId="Equation.DSMT4">
                  <p:embed/>
                </p:oleObj>
              </mc:Choice>
              <mc:Fallback>
                <p:oleObj name="Equation" r:id="rId5" imgW="6870700" imgH="176530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6650" y="3657600"/>
                        <a:ext cx="6870700" cy="176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Compound Interest </a:t>
            </a:r>
          </a:p>
        </p:txBody>
      </p:sp>
      <p:sp>
        <p:nvSpPr>
          <p:cNvPr id="3" name="Content Placeholder 2"/>
          <p:cNvSpPr>
            <a:spLocks noGrp="1"/>
          </p:cNvSpPr>
          <p:nvPr>
            <p:ph idx="1"/>
          </p:nvPr>
        </p:nvSpPr>
        <p:spPr>
          <a:xfrm>
            <a:off x="457200" y="1280161"/>
            <a:ext cx="8229600" cy="3977640"/>
          </a:xfrm>
          <a:solidFill>
            <a:srgbClr val="FFFFCC"/>
          </a:solidFill>
          <a:ln w="28575">
            <a:solidFill>
              <a:srgbClr val="000000"/>
            </a:solidFill>
          </a:ln>
        </p:spPr>
        <p:txBody>
          <a:bodyPr>
            <a:noAutofit/>
          </a:bodyPr>
          <a:lstStyle/>
          <a:p>
            <a:pPr algn="ctr"/>
            <a:r>
              <a:rPr lang="en-US" b="1" dirty="0">
                <a:solidFill>
                  <a:srgbClr val="000000"/>
                </a:solidFill>
              </a:rPr>
              <a:t>To Calculate Compound Interest (cont.)</a:t>
            </a: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a:p>
            <a:pPr algn="ctr"/>
            <a:r>
              <a:rPr lang="en-US" b="1" dirty="0">
                <a:solidFill>
                  <a:srgbClr val="000000"/>
                </a:solidFill>
              </a:rPr>
              <a:t> </a:t>
            </a:r>
          </a:p>
        </p:txBody>
      </p:sp>
      <p:graphicFrame>
        <p:nvGraphicFramePr>
          <p:cNvPr id="223235" name="Object 3"/>
          <p:cNvGraphicFramePr>
            <a:graphicFrameLocks noChangeAspect="1"/>
          </p:cNvGraphicFramePr>
          <p:nvPr/>
        </p:nvGraphicFramePr>
        <p:xfrm>
          <a:off x="1327150" y="2010696"/>
          <a:ext cx="6489700" cy="2921000"/>
        </p:xfrm>
        <a:graphic>
          <a:graphicData uri="http://schemas.openxmlformats.org/presentationml/2006/ole">
            <mc:AlternateContent xmlns:mc="http://schemas.openxmlformats.org/markup-compatibility/2006">
              <mc:Choice xmlns:v="urn:schemas-microsoft-com:vml" Requires="v">
                <p:oleObj spid="_x0000_s3076" name="Equation" r:id="rId3" imgW="6489700" imgH="2921000" progId="Equation.DSMT4">
                  <p:embed/>
                </p:oleObj>
              </mc:Choice>
              <mc:Fallback>
                <p:oleObj name="Equation" r:id="rId3" imgW="6489700" imgH="29210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2010696"/>
                        <a:ext cx="6489700"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Compound Interest </a:t>
            </a:r>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a:solidFill>
                  <a:srgbClr val="000000"/>
                </a:solidFill>
              </a:rPr>
              <a:t>To Calculate Compound Interest (cont.)</a:t>
            </a:r>
          </a:p>
          <a:p>
            <a:r>
              <a:rPr lang="en-US" b="1" dirty="0">
                <a:solidFill>
                  <a:srgbClr val="000000"/>
                </a:solidFill>
              </a:rPr>
              <a:t>Step 2:  </a:t>
            </a:r>
            <a:r>
              <a:rPr lang="en-US" dirty="0">
                <a:solidFill>
                  <a:srgbClr val="000000"/>
                </a:solidFill>
              </a:rPr>
              <a:t>Add this interest to the principal to create a new value for the principal. </a:t>
            </a:r>
          </a:p>
          <a:p>
            <a:r>
              <a:rPr lang="en-US" b="1" dirty="0">
                <a:solidFill>
                  <a:srgbClr val="000000"/>
                </a:solidFill>
              </a:rPr>
              <a:t>Step 3:  </a:t>
            </a:r>
            <a:r>
              <a:rPr lang="en-US" dirty="0">
                <a:solidFill>
                  <a:srgbClr val="000000"/>
                </a:solidFill>
              </a:rPr>
              <a:t>Repeat steps 1 and 2 however many times the interest is to be compounded.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Compound Interest </a:t>
            </a:r>
          </a:p>
        </p:txBody>
      </p:sp>
      <p:sp>
        <p:nvSpPr>
          <p:cNvPr id="3" name="Content Placeholder 2"/>
          <p:cNvSpPr>
            <a:spLocks noGrp="1"/>
          </p:cNvSpPr>
          <p:nvPr>
            <p:ph idx="1"/>
          </p:nvPr>
        </p:nvSpPr>
        <p:spPr>
          <a:xfrm>
            <a:off x="457200" y="1280160"/>
            <a:ext cx="8229600" cy="1471172"/>
          </a:xfrm>
          <a:ln w="28575">
            <a:solidFill>
              <a:srgbClr val="FF0000"/>
            </a:solidFill>
          </a:ln>
        </p:spPr>
        <p:txBody>
          <a:bodyPr>
            <a:spAutoFit/>
          </a:bodyPr>
          <a:lstStyle/>
          <a:p>
            <a:pPr algn="ctr"/>
            <a:r>
              <a:rPr lang="en-US" b="1" dirty="0">
                <a:solidFill>
                  <a:srgbClr val="000000"/>
                </a:solidFill>
              </a:rPr>
              <a:t>Note</a:t>
            </a:r>
          </a:p>
          <a:p>
            <a:r>
              <a:rPr lang="en-US" dirty="0">
                <a:solidFill>
                  <a:srgbClr val="000000"/>
                </a:solidFill>
              </a:rPr>
              <a:t>For the purpose of calculations, we will use 360 days in one year (30 days a month).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If an account is compounded annually (once a year) at </a:t>
            </a:r>
            <a:r>
              <a:rPr lang="en-US" dirty="0">
                <a:solidFill>
                  <a:srgbClr val="0000FF"/>
                </a:solidFill>
              </a:rPr>
              <a:t>10%</a:t>
            </a:r>
            <a:r>
              <a:rPr lang="en-US" dirty="0"/>
              <a:t>,</a:t>
            </a:r>
            <a:r>
              <a:rPr lang="en-US" dirty="0">
                <a:solidFill>
                  <a:srgbClr val="0000FF"/>
                </a:solidFill>
              </a:rPr>
              <a:t> </a:t>
            </a:r>
            <a:r>
              <a:rPr lang="en-US" dirty="0"/>
              <a:t>how much interest will a principal of </a:t>
            </a:r>
            <a:r>
              <a:rPr lang="en-US" dirty="0">
                <a:solidFill>
                  <a:srgbClr val="0000FF"/>
                </a:solidFill>
              </a:rPr>
              <a:t>$1200 </a:t>
            </a:r>
            <a:r>
              <a:rPr lang="en-US" dirty="0"/>
              <a:t>earn in three years? </a:t>
            </a:r>
          </a:p>
          <a:p>
            <a:r>
              <a:rPr lang="en-US" b="1" dirty="0"/>
              <a:t>Solution </a:t>
            </a:r>
          </a:p>
          <a:p>
            <a:r>
              <a:rPr lang="en-US" dirty="0"/>
              <a:t>Because the compounding is done annually, use </a:t>
            </a:r>
          </a:p>
          <a:p>
            <a:pPr>
              <a:spcBef>
                <a:spcPts val="1200"/>
              </a:spcBef>
            </a:pPr>
            <a:r>
              <a:rPr lang="en-US" dirty="0"/>
              <a:t>                        in the formula </a:t>
            </a:r>
            <a:r>
              <a:rPr lang="en-US" i="1" dirty="0">
                <a:solidFill>
                  <a:srgbClr val="000099"/>
                </a:solidFill>
              </a:rPr>
              <a:t>I</a:t>
            </a:r>
            <a:r>
              <a:rPr lang="en-US" dirty="0">
                <a:solidFill>
                  <a:srgbClr val="000099"/>
                </a:solidFill>
              </a:rPr>
              <a:t> = </a:t>
            </a:r>
            <a:r>
              <a:rPr lang="en-US" i="1" dirty="0">
                <a:solidFill>
                  <a:srgbClr val="000099"/>
                </a:solidFill>
              </a:rPr>
              <a:t>P</a:t>
            </a:r>
            <a:r>
              <a:rPr lang="en-US" dirty="0">
                <a:solidFill>
                  <a:srgbClr val="000099"/>
                </a:solidFill>
              </a:rPr>
              <a:t> × </a:t>
            </a:r>
            <a:r>
              <a:rPr lang="en-US" i="1" dirty="0">
                <a:solidFill>
                  <a:srgbClr val="000099"/>
                </a:solidFill>
              </a:rPr>
              <a:t>r</a:t>
            </a:r>
            <a:r>
              <a:rPr lang="en-US" dirty="0">
                <a:solidFill>
                  <a:srgbClr val="000099"/>
                </a:solidFill>
              </a:rPr>
              <a:t> × </a:t>
            </a:r>
            <a:r>
              <a:rPr lang="en-US" i="1" dirty="0">
                <a:solidFill>
                  <a:srgbClr val="000099"/>
                </a:solidFill>
              </a:rPr>
              <a:t>t</a:t>
            </a:r>
            <a:r>
              <a:rPr lang="en-US" dirty="0"/>
              <a:t>. Also, since the </a:t>
            </a:r>
          </a:p>
          <a:p>
            <a:pPr>
              <a:spcBef>
                <a:spcPts val="1200"/>
              </a:spcBef>
            </a:pPr>
            <a:r>
              <a:rPr lang="en-US" dirty="0"/>
              <a:t>compounding is for three years, calculate the interest three times with a new principal (the old principal plus interest) each time. </a:t>
            </a:r>
          </a:p>
        </p:txBody>
      </p:sp>
      <p:graphicFrame>
        <p:nvGraphicFramePr>
          <p:cNvPr id="227330" name="Object 2"/>
          <p:cNvGraphicFramePr>
            <a:graphicFrameLocks noChangeAspect="1"/>
          </p:cNvGraphicFramePr>
          <p:nvPr/>
        </p:nvGraphicFramePr>
        <p:xfrm>
          <a:off x="603944" y="3596148"/>
          <a:ext cx="1765300" cy="838200"/>
        </p:xfrm>
        <a:graphic>
          <a:graphicData uri="http://schemas.openxmlformats.org/presentationml/2006/ole">
            <mc:AlternateContent xmlns:mc="http://schemas.openxmlformats.org/markup-compatibility/2006">
              <mc:Choice xmlns:v="urn:schemas-microsoft-com:vml" Requires="v">
                <p:oleObj spid="_x0000_s4100" name="Equation" r:id="rId3" imgW="1765300" imgH="838200" progId="Equation.DSMT4">
                  <p:embed/>
                </p:oleObj>
              </mc:Choice>
              <mc:Fallback>
                <p:oleObj name="Equation" r:id="rId3" imgW="1765300" imgH="8382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944" y="3596148"/>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73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a:xfrm>
            <a:off x="457200" y="1280160"/>
            <a:ext cx="8229600" cy="3625608"/>
          </a:xfrm>
        </p:spPr>
        <p:txBody>
          <a:bodyPr>
            <a:spAutoFit/>
          </a:bodyPr>
          <a:lstStyle/>
          <a:p>
            <a:pPr>
              <a:tabLst>
                <a:tab pos="457200" algn="l"/>
                <a:tab pos="914400" algn="r"/>
              </a:tabLst>
            </a:pPr>
            <a:r>
              <a:rPr lang="en-US" b="1" dirty="0"/>
              <a:t>a.	</a:t>
            </a:r>
            <a:r>
              <a:rPr lang="en-US" dirty="0"/>
              <a:t>First year: the principal is </a:t>
            </a:r>
            <a:r>
              <a:rPr lang="en-US" i="1" dirty="0">
                <a:solidFill>
                  <a:srgbClr val="000099"/>
                </a:solidFill>
              </a:rPr>
              <a:t>P</a:t>
            </a:r>
            <a:r>
              <a:rPr lang="en-US" dirty="0">
                <a:solidFill>
                  <a:srgbClr val="000099"/>
                </a:solidFill>
              </a:rPr>
              <a:t> = $1200</a:t>
            </a:r>
            <a:r>
              <a:rPr lang="en-US" dirty="0"/>
              <a:t>. </a:t>
            </a:r>
          </a:p>
          <a:p>
            <a:pPr>
              <a:tabLst>
                <a:tab pos="457200" algn="l"/>
                <a:tab pos="1371600" algn="l"/>
              </a:tabLst>
            </a:pPr>
            <a:r>
              <a:rPr lang="en-US" dirty="0"/>
              <a:t>	</a:t>
            </a:r>
            <a:r>
              <a:rPr lang="en-US" i="1" dirty="0">
                <a:solidFill>
                  <a:srgbClr val="000099"/>
                </a:solidFill>
              </a:rPr>
              <a:t>I</a:t>
            </a:r>
            <a:r>
              <a:rPr lang="en-US" dirty="0">
                <a:solidFill>
                  <a:srgbClr val="000099"/>
                </a:solidFill>
              </a:rPr>
              <a:t> = </a:t>
            </a:r>
            <a:r>
              <a:rPr lang="en-US" b="1" dirty="0">
                <a:solidFill>
                  <a:srgbClr val="000099"/>
                </a:solidFill>
              </a:rPr>
              <a:t>1200</a:t>
            </a:r>
            <a:r>
              <a:rPr lang="en-US" dirty="0">
                <a:solidFill>
                  <a:srgbClr val="000099"/>
                </a:solidFill>
              </a:rPr>
              <a:t> × 0.10 × 1 </a:t>
            </a:r>
          </a:p>
          <a:p>
            <a:pPr>
              <a:tabLst>
                <a:tab pos="457200" algn="l"/>
                <a:tab pos="914400" algn="r"/>
              </a:tabLst>
            </a:pPr>
            <a:r>
              <a:rPr lang="en-US" dirty="0">
                <a:solidFill>
                  <a:srgbClr val="000099"/>
                </a:solidFill>
              </a:rPr>
              <a:t>	  = </a:t>
            </a:r>
            <a:r>
              <a:rPr lang="en-US" dirty="0">
                <a:solidFill>
                  <a:srgbClr val="FF00FF"/>
                </a:solidFill>
              </a:rPr>
              <a:t>$120.00 </a:t>
            </a:r>
            <a:r>
              <a:rPr lang="en-US" dirty="0"/>
              <a:t>interest for the first year </a:t>
            </a:r>
          </a:p>
          <a:p>
            <a:pPr>
              <a:tabLst>
                <a:tab pos="457200" algn="l"/>
                <a:tab pos="914400" algn="r"/>
              </a:tabLst>
            </a:pPr>
            <a:r>
              <a:rPr lang="en-US" b="1" dirty="0"/>
              <a:t>b.	</a:t>
            </a:r>
            <a:r>
              <a:rPr lang="en-US" dirty="0"/>
              <a:t>Second year: the principal is </a:t>
            </a:r>
          </a:p>
          <a:p>
            <a:pPr>
              <a:tabLst>
                <a:tab pos="457200" algn="l"/>
                <a:tab pos="914400" algn="r"/>
              </a:tabLst>
            </a:pPr>
            <a:r>
              <a:rPr lang="en-US" i="1" dirty="0"/>
              <a:t>	</a:t>
            </a:r>
            <a:r>
              <a:rPr lang="en-US" i="1" dirty="0">
                <a:solidFill>
                  <a:srgbClr val="000099"/>
                </a:solidFill>
              </a:rPr>
              <a:t>P</a:t>
            </a:r>
            <a:r>
              <a:rPr lang="en-US" dirty="0">
                <a:solidFill>
                  <a:srgbClr val="000099"/>
                </a:solidFill>
              </a:rPr>
              <a:t> = $1200 + $120 = $1320</a:t>
            </a:r>
            <a:r>
              <a:rPr lang="en-US" dirty="0"/>
              <a:t>. </a:t>
            </a:r>
          </a:p>
          <a:p>
            <a:pPr>
              <a:tabLst>
                <a:tab pos="457200" algn="l"/>
                <a:tab pos="914400" algn="r"/>
              </a:tabLst>
            </a:pPr>
            <a:r>
              <a:rPr lang="en-US" dirty="0"/>
              <a:t>	 </a:t>
            </a:r>
            <a:r>
              <a:rPr lang="en-US" i="1" dirty="0">
                <a:solidFill>
                  <a:srgbClr val="000099"/>
                </a:solidFill>
              </a:rPr>
              <a:t>I</a:t>
            </a:r>
            <a:r>
              <a:rPr lang="en-US" dirty="0">
                <a:solidFill>
                  <a:srgbClr val="000099"/>
                </a:solidFill>
              </a:rPr>
              <a:t> = </a:t>
            </a:r>
            <a:r>
              <a:rPr lang="en-US" b="1" dirty="0">
                <a:solidFill>
                  <a:srgbClr val="000099"/>
                </a:solidFill>
              </a:rPr>
              <a:t>1320</a:t>
            </a:r>
            <a:r>
              <a:rPr lang="en-US" dirty="0">
                <a:solidFill>
                  <a:srgbClr val="000099"/>
                </a:solidFill>
              </a:rPr>
              <a:t> × 0.10 × 1 </a:t>
            </a:r>
          </a:p>
          <a:p>
            <a:pPr>
              <a:tabLst>
                <a:tab pos="457200" algn="l"/>
                <a:tab pos="914400" algn="r"/>
              </a:tabLst>
            </a:pPr>
            <a:r>
              <a:rPr lang="en-US" dirty="0">
                <a:solidFill>
                  <a:srgbClr val="000099"/>
                </a:solidFill>
              </a:rPr>
              <a:t>	   = </a:t>
            </a:r>
            <a:r>
              <a:rPr lang="en-US" dirty="0">
                <a:solidFill>
                  <a:srgbClr val="FF00FF"/>
                </a:solidFill>
              </a:rPr>
              <a:t>$132.00 </a:t>
            </a:r>
            <a:r>
              <a:rPr lang="en-US" dirty="0"/>
              <a:t>interest for the second year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pPr marL="463550" indent="-463550"/>
            <a:r>
              <a:rPr lang="en-US" b="1" dirty="0"/>
              <a:t>c.	</a:t>
            </a:r>
            <a:r>
              <a:rPr lang="en-US" dirty="0"/>
              <a:t>Third year: the principal is </a:t>
            </a:r>
          </a:p>
          <a:p>
            <a:pPr marL="463550" indent="-463550"/>
            <a:r>
              <a:rPr lang="en-US" i="1" dirty="0"/>
              <a:t>	</a:t>
            </a:r>
            <a:r>
              <a:rPr lang="en-US" i="1" dirty="0">
                <a:solidFill>
                  <a:srgbClr val="000099"/>
                </a:solidFill>
              </a:rPr>
              <a:t>P</a:t>
            </a:r>
            <a:r>
              <a:rPr lang="en-US" dirty="0">
                <a:solidFill>
                  <a:srgbClr val="000099"/>
                </a:solidFill>
              </a:rPr>
              <a:t> = $1320 + $132 = $1452</a:t>
            </a:r>
            <a:r>
              <a:rPr lang="en-US" dirty="0"/>
              <a:t>. </a:t>
            </a:r>
          </a:p>
          <a:p>
            <a:pPr marL="463550" indent="-463550"/>
            <a:r>
              <a:rPr lang="en-US" dirty="0"/>
              <a:t>	 </a:t>
            </a:r>
            <a:r>
              <a:rPr lang="en-US" i="1" dirty="0">
                <a:solidFill>
                  <a:srgbClr val="000099"/>
                </a:solidFill>
              </a:rPr>
              <a:t>I</a:t>
            </a:r>
            <a:r>
              <a:rPr lang="en-US" dirty="0">
                <a:solidFill>
                  <a:srgbClr val="000099"/>
                </a:solidFill>
              </a:rPr>
              <a:t> = </a:t>
            </a:r>
            <a:r>
              <a:rPr lang="en-US" b="1" dirty="0">
                <a:solidFill>
                  <a:srgbClr val="000099"/>
                </a:solidFill>
              </a:rPr>
              <a:t>1452 </a:t>
            </a:r>
            <a:r>
              <a:rPr lang="en-US" dirty="0">
                <a:solidFill>
                  <a:srgbClr val="000099"/>
                </a:solidFill>
              </a:rPr>
              <a:t>× 0.10 × 1 </a:t>
            </a:r>
          </a:p>
          <a:p>
            <a:pPr marL="463550" indent="-463550"/>
            <a:r>
              <a:rPr lang="en-US" dirty="0">
                <a:solidFill>
                  <a:srgbClr val="000099"/>
                </a:solidFill>
              </a:rPr>
              <a:t>	   = </a:t>
            </a:r>
            <a:r>
              <a:rPr lang="en-US" dirty="0">
                <a:solidFill>
                  <a:srgbClr val="FF00FF"/>
                </a:solidFill>
              </a:rPr>
              <a:t>$145.20 </a:t>
            </a:r>
            <a:r>
              <a:rPr lang="en-US" dirty="0"/>
              <a:t>interest for the third year</a:t>
            </a:r>
          </a:p>
          <a:p>
            <a:r>
              <a:rPr lang="en-US" dirty="0"/>
              <a:t>The total interest earned in three years will be </a:t>
            </a:r>
          </a:p>
        </p:txBody>
      </p:sp>
      <p:graphicFrame>
        <p:nvGraphicFramePr>
          <p:cNvPr id="5123" name="Object 3"/>
          <p:cNvGraphicFramePr>
            <a:graphicFrameLocks noChangeAspect="1"/>
          </p:cNvGraphicFramePr>
          <p:nvPr/>
        </p:nvGraphicFramePr>
        <p:xfrm>
          <a:off x="3909552" y="3868992"/>
          <a:ext cx="1320800" cy="1460500"/>
        </p:xfrm>
        <a:graphic>
          <a:graphicData uri="http://schemas.openxmlformats.org/presentationml/2006/ole">
            <mc:AlternateContent xmlns:mc="http://schemas.openxmlformats.org/markup-compatibility/2006">
              <mc:Choice xmlns:v="urn:schemas-microsoft-com:vml" Requires="v">
                <p:oleObj spid="_x0000_s5127" name="Equation" r:id="rId3" imgW="1320480" imgH="1460160" progId="Equation.DSMT4">
                  <p:embed/>
                </p:oleObj>
              </mc:Choice>
              <mc:Fallback>
                <p:oleObj name="Equation" r:id="rId3" imgW="1320480" imgH="14601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9552" y="3868992"/>
                        <a:ext cx="13208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3947652" y="5424948"/>
          <a:ext cx="1282700" cy="368300"/>
        </p:xfrm>
        <a:graphic>
          <a:graphicData uri="http://schemas.openxmlformats.org/presentationml/2006/ole">
            <mc:AlternateContent xmlns:mc="http://schemas.openxmlformats.org/markup-compatibility/2006">
              <mc:Choice xmlns:v="urn:schemas-microsoft-com:vml" Requires="v">
                <p:oleObj spid="_x0000_s5128" name="Equation" r:id="rId5" imgW="1282680" imgH="368280" progId="Equation.DSMT4">
                  <p:embed/>
                </p:oleObj>
              </mc:Choice>
              <mc:Fallback>
                <p:oleObj name="Equation" r:id="rId5" imgW="128268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47652" y="5424948"/>
                        <a:ext cx="1282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937</Words>
  <Application>Microsoft Office PowerPoint</Application>
  <PresentationFormat>On-screen Show (4:3)</PresentationFormat>
  <Paragraphs>139</Paragraphs>
  <Slides>26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1" baseType="lpstr">
      <vt:lpstr>Arial</vt:lpstr>
      <vt:lpstr>Calibri</vt:lpstr>
      <vt:lpstr>Courier New</vt:lpstr>
      <vt:lpstr>Office Theme</vt:lpstr>
      <vt:lpstr>Equation</vt:lpstr>
      <vt:lpstr>Section 8.2</vt:lpstr>
      <vt:lpstr>Objectives</vt:lpstr>
      <vt:lpstr>Understanding Compound Interest </vt:lpstr>
      <vt:lpstr>Understanding Compound Interest </vt:lpstr>
      <vt:lpstr>Understanding Compound Interest </vt:lpstr>
      <vt:lpstr>Understanding Compound Interest </vt:lpstr>
      <vt:lpstr>Example 1</vt:lpstr>
      <vt:lpstr>Example 1 (cont.)</vt:lpstr>
      <vt:lpstr>Example 1 (cont.)</vt:lpstr>
      <vt:lpstr>Example 2</vt:lpstr>
      <vt:lpstr>Example 2 (cont.)</vt:lpstr>
      <vt:lpstr>Example 2 (cont.)</vt:lpstr>
      <vt:lpstr>Example 2 (cont.)</vt:lpstr>
      <vt:lpstr>Example 3</vt:lpstr>
      <vt:lpstr>Example 3 (cont.)</vt:lpstr>
      <vt:lpstr>Compound Interest Formula</vt:lpstr>
      <vt:lpstr>Compound Interest Formula</vt:lpstr>
      <vt:lpstr>Example 4</vt:lpstr>
      <vt:lpstr>Example 4 (cont.)</vt:lpstr>
      <vt:lpstr>Example 4 (cont.)</vt:lpstr>
      <vt:lpstr>Example 5</vt:lpstr>
      <vt:lpstr>Example 5 (cont.)</vt:lpstr>
      <vt:lpstr>Example 5 (cont.)</vt:lpstr>
      <vt:lpstr>Practice Problems</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50</cp:revision>
  <dcterms:created xsi:type="dcterms:W3CDTF">2013-04-26T14:43:13Z</dcterms:created>
  <dcterms:modified xsi:type="dcterms:W3CDTF">2016-10-03T15:54:59Z</dcterms:modified>
</cp:coreProperties>
</file>