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7"/>
      <p:bold r:id="rId18"/>
      <p:italic r:id="rId19"/>
      <p:boldItalic r:id="rId20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D7D9F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420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4" Type="http://schemas.openxmlformats.org/officeDocument/2006/relationships/image" Target="../media/image6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6" Type="http://schemas.openxmlformats.org/officeDocument/2006/relationships/image" Target="../media/image14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5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E6F180A-E673-4A05-B5F3-1776E9C657EC}" type="datetimeFigureOut">
              <a:rPr lang="en-US" smtClean="0"/>
              <a:pPr/>
              <a:t>10/3/2016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082B99-417B-4BC2-9DA5-9F11C1FB64F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5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4.wmf"/><Relationship Id="rId5" Type="http://schemas.openxmlformats.org/officeDocument/2006/relationships/oleObject" Target="../embeddings/oleObject2.bin"/><Relationship Id="rId10" Type="http://schemas.openxmlformats.org/officeDocument/2006/relationships/image" Target="../media/image6.wmf"/><Relationship Id="rId4" Type="http://schemas.openxmlformats.org/officeDocument/2006/relationships/image" Target="../media/image3.wmf"/><Relationship Id="rId9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13" Type="http://schemas.openxmlformats.org/officeDocument/2006/relationships/oleObject" Target="../embeddings/oleObject12.bin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3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0.wmf"/><Relationship Id="rId11" Type="http://schemas.openxmlformats.org/officeDocument/2006/relationships/oleObject" Target="../embeddings/oleObject11.bin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8.4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Buying and Owning a Car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Find the percent of the total spent on the loan payment. </a:t>
            </a:r>
          </a:p>
          <a:p>
            <a:pPr marL="463550" indent="-463550"/>
            <a:endParaRPr lang="en-US" dirty="0"/>
          </a:p>
          <a:p>
            <a:pPr marL="463550" indent="-463550"/>
            <a:endParaRPr lang="en-US" dirty="0"/>
          </a:p>
          <a:p>
            <a:pPr marL="463550" indent="-463550"/>
            <a:endParaRPr lang="en-US" dirty="0"/>
          </a:p>
          <a:p>
            <a:pPr marL="463550" indent="-463550"/>
            <a:r>
              <a:rPr lang="en-US" dirty="0"/>
              <a:t>	Bonnie spent </a:t>
            </a:r>
            <a:r>
              <a:rPr lang="en-US" dirty="0">
                <a:solidFill>
                  <a:srgbClr val="FF0000"/>
                </a:solidFill>
              </a:rPr>
              <a:t>$584</a:t>
            </a:r>
            <a:r>
              <a:rPr lang="en-US" dirty="0"/>
              <a:t> on her car, and the loan payment was about </a:t>
            </a:r>
            <a:r>
              <a:rPr lang="en-US" dirty="0">
                <a:solidFill>
                  <a:srgbClr val="FF0000"/>
                </a:solidFill>
              </a:rPr>
              <a:t>60%</a:t>
            </a:r>
            <a:r>
              <a:rPr lang="en-US" dirty="0"/>
              <a:t> of her expenses. </a:t>
            </a:r>
          </a:p>
          <a:p>
            <a:pPr marL="463550" indent="-463550"/>
            <a:endParaRPr lang="en-US" dirty="0"/>
          </a:p>
        </p:txBody>
      </p:sp>
      <p:graphicFrame>
        <p:nvGraphicFramePr>
          <p:cNvPr id="4099" name="Object 3"/>
          <p:cNvGraphicFramePr>
            <a:graphicFrameLocks noChangeAspect="1"/>
          </p:cNvGraphicFramePr>
          <p:nvPr/>
        </p:nvGraphicFramePr>
        <p:xfrm>
          <a:off x="3124200" y="23622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634680" imgH="838080" progId="Equation.DSMT4">
                  <p:embed/>
                </p:oleObj>
              </mc:Choice>
              <mc:Fallback>
                <p:oleObj name="Equation" r:id="rId3" imgW="63468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24200" y="2362200"/>
                        <a:ext cx="63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00" name="Object 4"/>
          <p:cNvGraphicFramePr>
            <a:graphicFrameLocks noChangeAspect="1"/>
          </p:cNvGraphicFramePr>
          <p:nvPr/>
        </p:nvGraphicFramePr>
        <p:xfrm>
          <a:off x="3810000" y="2620296"/>
          <a:ext cx="21971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2197080" imgH="304560" progId="Equation.DSMT4">
                  <p:embed/>
                </p:oleObj>
              </mc:Choice>
              <mc:Fallback>
                <p:oleObj name="Equation" r:id="rId5" imgW="2197080" imgH="3045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0000" y="2620296"/>
                        <a:ext cx="21971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1.	</a:t>
            </a:r>
            <a:r>
              <a:rPr lang="en-US" dirty="0">
                <a:solidFill>
                  <a:srgbClr val="000000"/>
                </a:solidFill>
              </a:rPr>
              <a:t>You are going to buy a new truck for $31,450. The bank will loan you 90% of all the related expenses, including taxes and fees. If sales tax is figured at 5% and there is a license fee of $250, how much cash do you need in order to buy the truck?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2.	</a:t>
            </a:r>
            <a:r>
              <a:rPr lang="en-US" dirty="0">
                <a:solidFill>
                  <a:srgbClr val="000000"/>
                </a:solidFill>
              </a:rPr>
              <a:t>A new car costs $24,500. The bank will loan you 75% of all the related expenses, including taxes and fees. If sales tax is figured at 10% and there is a $50 license fee, how much cash do you need in order to buy the car?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Problems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56495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3.	</a:t>
            </a:r>
            <a:r>
              <a:rPr lang="en-US" dirty="0">
                <a:solidFill>
                  <a:srgbClr val="000000"/>
                </a:solidFill>
              </a:rPr>
              <a:t>In September your car expenses included the following: loan payment, $575; insurance, $120; tires, $375; and gasoline, $245. What were your car expenses for the month? </a:t>
            </a:r>
          </a:p>
          <a:p>
            <a:pPr marL="463550" indent="-463550"/>
            <a:r>
              <a:rPr lang="en-US" b="1" dirty="0">
                <a:solidFill>
                  <a:srgbClr val="000000"/>
                </a:solidFill>
              </a:rPr>
              <a:t>4.	</a:t>
            </a:r>
            <a:r>
              <a:rPr lang="en-US" dirty="0">
                <a:solidFill>
                  <a:srgbClr val="000000"/>
                </a:solidFill>
              </a:rPr>
              <a:t>In October your loan payment is $1000 and your additional expenses consist of $350 for gasoline, $125 for insurance, and $12.95 for wiper blades. What percent (to the nearest hundredth) of your car expenses were for the loan payment? 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Practice Problem Answers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/>
              <a:t>1.	</a:t>
            </a:r>
            <a:r>
              <a:rPr lang="en-US" dirty="0">
                <a:solidFill>
                  <a:srgbClr val="FF0000"/>
                </a:solidFill>
              </a:rPr>
              <a:t>$3327.25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2.	</a:t>
            </a:r>
            <a:r>
              <a:rPr lang="en-US" dirty="0">
                <a:solidFill>
                  <a:srgbClr val="FF0000"/>
                </a:solidFill>
              </a:rPr>
              <a:t>$6750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3.	</a:t>
            </a:r>
            <a:r>
              <a:rPr lang="en-US" dirty="0">
                <a:solidFill>
                  <a:srgbClr val="FF0000"/>
                </a:solidFill>
              </a:rPr>
              <a:t>$1315 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/>
              <a:t>4.	</a:t>
            </a:r>
            <a:r>
              <a:rPr lang="en-US" dirty="0">
                <a:solidFill>
                  <a:srgbClr val="FF0000"/>
                </a:solidFill>
              </a:rPr>
              <a:t>67.21%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Become aware of and learn how to calculate the expenses involved in buying a car.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/>
              <a:t>Know how to calculate the percent of your income that is spent on your car. </a:t>
            </a:r>
            <a:endParaRPr lang="en-US" b="1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Buying a Car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67076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Expenses in Buying a Car </a:t>
            </a:r>
          </a:p>
          <a:p>
            <a:r>
              <a:rPr lang="en-US" b="1" dirty="0">
                <a:solidFill>
                  <a:srgbClr val="C00000"/>
                </a:solidFill>
              </a:rPr>
              <a:t>Purchase price: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The selling price agreed on by the seller and the buyer. </a:t>
            </a:r>
          </a:p>
          <a:p>
            <a:r>
              <a:rPr lang="en-US" b="1" dirty="0">
                <a:solidFill>
                  <a:srgbClr val="C00000"/>
                </a:solidFill>
              </a:rPr>
              <a:t>Sales tax: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A fixed percent that varies from state to state. </a:t>
            </a:r>
          </a:p>
          <a:p>
            <a:r>
              <a:rPr lang="en-US" b="1" dirty="0">
                <a:solidFill>
                  <a:srgbClr val="C00000"/>
                </a:solidFill>
              </a:rPr>
              <a:t>License fee: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Fixed by the state, often based on the type of car and its value.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are going to buy a new car for </a:t>
            </a:r>
            <a:r>
              <a:rPr lang="en-US" dirty="0">
                <a:solidFill>
                  <a:srgbClr val="0000FF"/>
                </a:solidFill>
              </a:rPr>
              <a:t>$18,500</a:t>
            </a:r>
            <a:r>
              <a:rPr lang="en-US" dirty="0"/>
              <a:t>. The bank will loan you </a:t>
            </a:r>
            <a:r>
              <a:rPr lang="en-US" dirty="0">
                <a:solidFill>
                  <a:srgbClr val="0000FF"/>
                </a:solidFill>
              </a:rPr>
              <a:t>70%</a:t>
            </a:r>
            <a:r>
              <a:rPr lang="en-US" dirty="0"/>
              <a:t> of all the related expenses, including taxes and fees. If sales tax is figured at </a:t>
            </a:r>
            <a:r>
              <a:rPr lang="en-US" dirty="0">
                <a:solidFill>
                  <a:srgbClr val="0000FF"/>
                </a:solidFill>
              </a:rPr>
              <a:t>8%</a:t>
            </a:r>
            <a:r>
              <a:rPr lang="en-US" dirty="0"/>
              <a:t> and there is a license fee of </a:t>
            </a:r>
            <a:r>
              <a:rPr lang="en-US" dirty="0">
                <a:solidFill>
                  <a:srgbClr val="0000FF"/>
                </a:solidFill>
              </a:rPr>
              <a:t>$250</a:t>
            </a:r>
            <a:r>
              <a:rPr lang="en-US" dirty="0"/>
              <a:t>, how much cash do you need in order to buy the car?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9588" y="3810000"/>
            <a:ext cx="2664824" cy="10972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First, find the total of all related expenses.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2050" name="Object 2"/>
          <p:cNvGraphicFramePr>
            <a:graphicFrameLocks noChangeAspect="1"/>
          </p:cNvGraphicFramePr>
          <p:nvPr/>
        </p:nvGraphicFramePr>
        <p:xfrm>
          <a:off x="1058863" y="2590800"/>
          <a:ext cx="2755900" cy="952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0" name="Equation" r:id="rId3" imgW="2755800" imgH="952200" progId="Equation.DSMT4">
                  <p:embed/>
                </p:oleObj>
              </mc:Choice>
              <mc:Fallback>
                <p:oleObj name="Equation" r:id="rId3" imgW="2755800" imgH="9522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58863" y="2590800"/>
                        <a:ext cx="2755900" cy="952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4716463" y="2667000"/>
          <a:ext cx="2933700" cy="1460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1" name="Equation" r:id="rId5" imgW="2933640" imgH="1460160" progId="Equation.DSMT4">
                  <p:embed/>
                </p:oleObj>
              </mc:Choice>
              <mc:Fallback>
                <p:oleObj name="Equation" r:id="rId5" imgW="2933640" imgH="14601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16463" y="2667000"/>
                        <a:ext cx="2933700" cy="1460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8" name="Object 4"/>
          <p:cNvGraphicFramePr>
            <a:graphicFrameLocks noChangeAspect="1"/>
          </p:cNvGraphicFramePr>
          <p:nvPr/>
        </p:nvGraphicFramePr>
        <p:xfrm>
          <a:off x="1066800" y="3596148"/>
          <a:ext cx="24130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2" name="Equation" r:id="rId7" imgW="2412720" imgH="368280" progId="Equation.DSMT4">
                  <p:embed/>
                </p:oleObj>
              </mc:Choice>
              <mc:Fallback>
                <p:oleObj name="Equation" r:id="rId7" imgW="241272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596148"/>
                        <a:ext cx="24130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4726860" y="4205748"/>
          <a:ext cx="32258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9" imgW="3225600" imgH="368280" progId="Equation.DSMT4">
                  <p:embed/>
                </p:oleObj>
              </mc:Choice>
              <mc:Fallback>
                <p:oleObj name="Equation" r:id="rId9" imgW="3225600" imgH="3682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6860" y="4205748"/>
                        <a:ext cx="32258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63550" indent="-463550"/>
            <a:r>
              <a:rPr lang="en-US" b="1" dirty="0"/>
              <a:t>b.	</a:t>
            </a:r>
            <a:r>
              <a:rPr lang="en-US" dirty="0"/>
              <a:t>Find </a:t>
            </a:r>
            <a:r>
              <a:rPr lang="en-US" dirty="0">
                <a:solidFill>
                  <a:srgbClr val="0000FF"/>
                </a:solidFill>
              </a:rPr>
              <a:t>30%</a:t>
            </a:r>
            <a:r>
              <a:rPr lang="en-US" dirty="0"/>
              <a:t> of all expenses. (Since the bank will loan you </a:t>
            </a:r>
            <a:r>
              <a:rPr lang="en-US" dirty="0">
                <a:solidFill>
                  <a:srgbClr val="0000FF"/>
                </a:solidFill>
              </a:rPr>
              <a:t>70%</a:t>
            </a:r>
            <a:r>
              <a:rPr lang="en-US" dirty="0"/>
              <a:t>, you must provide </a:t>
            </a:r>
            <a:r>
              <a:rPr lang="en-US" dirty="0">
                <a:solidFill>
                  <a:srgbClr val="000099"/>
                </a:solidFill>
              </a:rPr>
              <a:t>100% − 70% = 30%</a:t>
            </a:r>
            <a:r>
              <a:rPr lang="en-US" dirty="0"/>
              <a:t> of the total expenses in cash.)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2882900" y="2882900"/>
          <a:ext cx="3378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3" imgW="3377880" imgH="927000" progId="Equation.DSMT4">
                  <p:embed/>
                </p:oleObj>
              </mc:Choice>
              <mc:Fallback>
                <p:oleObj name="Equation" r:id="rId3" imgW="3377880" imgH="9270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2900" y="2882900"/>
                        <a:ext cx="3378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3"/>
          <p:cNvGraphicFramePr>
            <a:graphicFrameLocks noChangeAspect="1"/>
          </p:cNvGraphicFramePr>
          <p:nvPr/>
        </p:nvGraphicFramePr>
        <p:xfrm>
          <a:off x="2910348" y="3900948"/>
          <a:ext cx="23241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3" name="Equation" r:id="rId5" imgW="2323800" imgH="368280" progId="Equation.DSMT4">
                  <p:embed/>
                </p:oleObj>
              </mc:Choice>
              <mc:Fallback>
                <p:oleObj name="Equation" r:id="rId5" imgW="232380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10348" y="3900948"/>
                        <a:ext cx="23241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Owning a Car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087273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Expenses in Owning a Car </a:t>
            </a:r>
          </a:p>
          <a:p>
            <a:r>
              <a:rPr lang="en-US" b="1" dirty="0">
                <a:solidFill>
                  <a:srgbClr val="C00000"/>
                </a:solidFill>
              </a:rPr>
              <a:t>Monthly payments: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Payments made if you borrowed money to buy the car. 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Auto insurance: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Covers a variety of situations (liability, collisions, towing, theft, and so on). 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Operating costs: </a:t>
            </a:r>
            <a:r>
              <a:rPr lang="en-US" dirty="0">
                <a:solidFill>
                  <a:srgbClr val="000000"/>
                </a:solidFill>
              </a:rPr>
              <a:t>Basic items such as gasoline, oil, tires, tune-ups. </a:t>
            </a:r>
          </a:p>
          <a:p>
            <a:pPr>
              <a:spcBef>
                <a:spcPts val="1200"/>
              </a:spcBef>
            </a:pPr>
            <a:r>
              <a:rPr lang="en-US" b="1" dirty="0">
                <a:solidFill>
                  <a:srgbClr val="C00000"/>
                </a:solidFill>
              </a:rPr>
              <a:t>Repairs:</a:t>
            </a:r>
            <a:r>
              <a:rPr lang="en-US" b="1" dirty="0">
                <a:solidFill>
                  <a:srgbClr val="000000"/>
                </a:solidFill>
              </a:rPr>
              <a:t> </a:t>
            </a:r>
            <a:r>
              <a:rPr lang="en-US" dirty="0">
                <a:solidFill>
                  <a:srgbClr val="000000"/>
                </a:solidFill>
              </a:rPr>
              <a:t>Replacing worn or damaged parts. 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one month, </a:t>
            </a:r>
            <a:r>
              <a:rPr lang="en-US" dirty="0" err="1"/>
              <a:t>Bonnie’s</a:t>
            </a:r>
            <a:r>
              <a:rPr lang="en-US" dirty="0"/>
              <a:t> car expenses were as follows: loan payment, </a:t>
            </a:r>
            <a:r>
              <a:rPr lang="en-US" dirty="0">
                <a:solidFill>
                  <a:srgbClr val="0000FF"/>
                </a:solidFill>
              </a:rPr>
              <a:t>$350</a:t>
            </a:r>
            <a:r>
              <a:rPr lang="en-US" dirty="0"/>
              <a:t>; insurance, </a:t>
            </a:r>
            <a:r>
              <a:rPr lang="en-US" dirty="0">
                <a:solidFill>
                  <a:srgbClr val="0000FF"/>
                </a:solidFill>
              </a:rPr>
              <a:t>$80</a:t>
            </a:r>
            <a:r>
              <a:rPr lang="en-US" dirty="0"/>
              <a:t>; gasoline, </a:t>
            </a:r>
            <a:r>
              <a:rPr lang="en-US" dirty="0">
                <a:solidFill>
                  <a:srgbClr val="0000FF"/>
                </a:solidFill>
              </a:rPr>
              <a:t>$100</a:t>
            </a:r>
            <a:r>
              <a:rPr lang="en-US" dirty="0"/>
              <a:t>; oil and filter, </a:t>
            </a:r>
            <a:r>
              <a:rPr lang="en-US" dirty="0">
                <a:solidFill>
                  <a:srgbClr val="0000FF"/>
                </a:solidFill>
              </a:rPr>
              <a:t>$22</a:t>
            </a:r>
            <a:r>
              <a:rPr lang="en-US" dirty="0"/>
              <a:t>; and a new headlight, </a:t>
            </a:r>
            <a:r>
              <a:rPr lang="en-US" dirty="0">
                <a:solidFill>
                  <a:srgbClr val="0000FF"/>
                </a:solidFill>
              </a:rPr>
              <a:t>$32</a:t>
            </a:r>
            <a:r>
              <a:rPr lang="en-US" dirty="0"/>
              <a:t>. </a:t>
            </a:r>
          </a:p>
          <a:p>
            <a:pPr marL="463550" indent="-463550"/>
            <a:r>
              <a:rPr lang="en-US" b="1" dirty="0"/>
              <a:t>a.	</a:t>
            </a:r>
            <a:r>
              <a:rPr lang="en-US" dirty="0"/>
              <a:t>What were her total car expenses for that month?</a:t>
            </a:r>
            <a:r>
              <a:rPr lang="en-US" b="1" dirty="0"/>
              <a:t> </a:t>
            </a:r>
          </a:p>
          <a:p>
            <a:pPr marL="463550" indent="-463550"/>
            <a:r>
              <a:rPr lang="en-US" b="1" dirty="0"/>
              <a:t>b.	</a:t>
            </a:r>
            <a:r>
              <a:rPr lang="en-US" dirty="0"/>
              <a:t>What percent of her car expenses was for the loan payment?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 (cont.)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Solution </a:t>
            </a:r>
          </a:p>
          <a:p>
            <a:pPr>
              <a:tabLst>
                <a:tab pos="463550" algn="l"/>
              </a:tabLst>
            </a:pPr>
            <a:r>
              <a:rPr lang="en-US" b="1" dirty="0"/>
              <a:t>a.	</a:t>
            </a:r>
            <a:r>
              <a:rPr lang="en-US" dirty="0"/>
              <a:t>Find her total expenses.</a:t>
            </a:r>
            <a:r>
              <a:rPr lang="en-US" b="1" dirty="0"/>
              <a:t> </a:t>
            </a:r>
            <a:endParaRPr lang="en-US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3229896" y="4739148"/>
          <a:ext cx="27305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2730240" imgH="368280" progId="Equation.DSMT4">
                  <p:embed/>
                </p:oleObj>
              </mc:Choice>
              <mc:Fallback>
                <p:oleObj name="Equation" r:id="rId3" imgW="2730240" imgH="3682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9896" y="4739148"/>
                        <a:ext cx="27305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3247104" y="2438400"/>
          <a:ext cx="265430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2654280" imgH="368280" progId="Equation.DSMT4">
                  <p:embed/>
                </p:oleObj>
              </mc:Choice>
              <mc:Fallback>
                <p:oleObj name="Equation" r:id="rId5" imgW="2654280" imgH="3682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104" y="2438400"/>
                        <a:ext cx="2654300" cy="368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3716798" y="2925096"/>
          <a:ext cx="1739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1739880" imgH="291960" progId="Equation.DSMT4">
                  <p:embed/>
                </p:oleObj>
              </mc:Choice>
              <mc:Fallback>
                <p:oleObj name="Equation" r:id="rId7" imgW="1739880" imgH="291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16798" y="2925096"/>
                        <a:ext cx="1739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3549444" y="3397044"/>
          <a:ext cx="1765300" cy="330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765080" imgH="330120" progId="Equation.DSMT4">
                  <p:embed/>
                </p:oleObj>
              </mc:Choice>
              <mc:Fallback>
                <p:oleObj name="Equation" r:id="rId9" imgW="1765080" imgH="33012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9444" y="3397044"/>
                        <a:ext cx="1765300" cy="330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3748548" y="3854244"/>
          <a:ext cx="19939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1993680" imgH="291960" progId="Equation.DSMT4">
                  <p:embed/>
                </p:oleObj>
              </mc:Choice>
              <mc:Fallback>
                <p:oleObj name="Equation" r:id="rId11" imgW="199368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48548" y="3854244"/>
                        <a:ext cx="19939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80" name="Object 8"/>
          <p:cNvGraphicFramePr>
            <a:graphicFrameLocks noChangeAspect="1"/>
          </p:cNvGraphicFramePr>
          <p:nvPr/>
        </p:nvGraphicFramePr>
        <p:xfrm>
          <a:off x="3247104" y="4267200"/>
          <a:ext cx="21971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2197080" imgH="431640" progId="Equation.DSMT4">
                  <p:embed/>
                </p:oleObj>
              </mc:Choice>
              <mc:Fallback>
                <p:oleObj name="Equation" r:id="rId13" imgW="219708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47104" y="4267200"/>
                        <a:ext cx="21971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57</TotalTime>
  <Words>316</Words>
  <Application>Microsoft Office PowerPoint</Application>
  <PresentationFormat>On-screen Show (4:3)</PresentationFormat>
  <Paragraphs>47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Calibri</vt:lpstr>
      <vt:lpstr>Courier New</vt:lpstr>
      <vt:lpstr>Office Theme</vt:lpstr>
      <vt:lpstr>Equation</vt:lpstr>
      <vt:lpstr>Section 8.4</vt:lpstr>
      <vt:lpstr>Objectives</vt:lpstr>
      <vt:lpstr>Buying a Car </vt:lpstr>
      <vt:lpstr>Example 1 </vt:lpstr>
      <vt:lpstr>Example 1 (cont.) </vt:lpstr>
      <vt:lpstr>Example 1 (cont.) </vt:lpstr>
      <vt:lpstr>Owning a Car </vt:lpstr>
      <vt:lpstr>Example 2 </vt:lpstr>
      <vt:lpstr>Example 2 (cont.) </vt:lpstr>
      <vt:lpstr>Example 2 (cont.) </vt:lpstr>
      <vt:lpstr>Practice Problems </vt:lpstr>
      <vt:lpstr>Practice Problems (cont.) </vt:lpstr>
      <vt:lpstr>Practice Problem Answers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Basic Mathematics</dc:title>
  <dc:creator>Hawkes Learning Systems</dc:creator>
  <cp:lastModifiedBy>Nakita Jean-Charles</cp:lastModifiedBy>
  <cp:revision>28</cp:revision>
  <dcterms:created xsi:type="dcterms:W3CDTF">2013-04-26T14:43:13Z</dcterms:created>
  <dcterms:modified xsi:type="dcterms:W3CDTF">2016-10-03T15:57:22Z</dcterms:modified>
</cp:coreProperties>
</file>