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1"/>
      <p:bold r:id="rId22"/>
      <p:italic r:id="rId23"/>
      <p:boldItalic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0248C0-C6DD-4F10-B7CA-C2AD3CB02BA3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672998-F205-4AAE-A063-5BB8B086B6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3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4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5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7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6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6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Buying and Owning a Home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Owning a Home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6977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Expenses in Owning a Home (cont.)</a:t>
            </a:r>
          </a:p>
          <a:p>
            <a:pPr>
              <a:spcBef>
                <a:spcPts val="600"/>
              </a:spcBef>
            </a:pPr>
            <a:r>
              <a:rPr lang="en-US" b="1" dirty="0">
                <a:solidFill>
                  <a:srgbClr val="C00000"/>
                </a:solidFill>
              </a:rPr>
              <a:t>Utilities: </a:t>
            </a:r>
            <a:r>
              <a:rPr lang="en-US" dirty="0">
                <a:solidFill>
                  <a:srgbClr val="000000"/>
                </a:solidFill>
              </a:rPr>
              <a:t>Monthly payments for water, electricity, and gas. </a:t>
            </a:r>
          </a:p>
          <a:p>
            <a:pPr>
              <a:spcBef>
                <a:spcPts val="600"/>
              </a:spcBef>
            </a:pPr>
            <a:r>
              <a:rPr lang="en-US" b="1" dirty="0">
                <a:solidFill>
                  <a:srgbClr val="C00000"/>
                </a:solidFill>
              </a:rPr>
              <a:t>Maintenance: </a:t>
            </a:r>
            <a:r>
              <a:rPr lang="en-US" dirty="0">
                <a:solidFill>
                  <a:srgbClr val="000000"/>
                </a:solidFill>
              </a:rPr>
              <a:t>Repairs, yard work, painting, and so on.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r>
              <a:rPr lang="en-US" b="1" dirty="0"/>
              <a:t>a.	</a:t>
            </a:r>
            <a:r>
              <a:rPr lang="en-US" dirty="0"/>
              <a:t>What were the total expenses for your home the month you paid </a:t>
            </a:r>
            <a:r>
              <a:rPr lang="en-US" dirty="0">
                <a:solidFill>
                  <a:srgbClr val="0000FF"/>
                </a:solidFill>
              </a:rPr>
              <a:t>$1250</a:t>
            </a:r>
            <a:r>
              <a:rPr lang="en-US" dirty="0"/>
              <a:t> on your mortgage loan, </a:t>
            </a:r>
            <a:r>
              <a:rPr lang="en-US" dirty="0">
                <a:solidFill>
                  <a:srgbClr val="0000FF"/>
                </a:solidFill>
              </a:rPr>
              <a:t>$100</a:t>
            </a:r>
            <a:r>
              <a:rPr lang="en-US" dirty="0"/>
              <a:t> in taxes, </a:t>
            </a:r>
            <a:r>
              <a:rPr lang="en-US" dirty="0">
                <a:solidFill>
                  <a:srgbClr val="0000FF"/>
                </a:solidFill>
              </a:rPr>
              <a:t>$50</a:t>
            </a:r>
            <a:r>
              <a:rPr lang="en-US" dirty="0"/>
              <a:t> for fire insurance, </a:t>
            </a:r>
            <a:r>
              <a:rPr lang="en-US" dirty="0">
                <a:solidFill>
                  <a:srgbClr val="0000FF"/>
                </a:solidFill>
              </a:rPr>
              <a:t>$200</a:t>
            </a:r>
            <a:r>
              <a:rPr lang="en-US" dirty="0"/>
              <a:t> for all utilities, and </a:t>
            </a:r>
            <a:r>
              <a:rPr lang="en-US" dirty="0">
                <a:solidFill>
                  <a:srgbClr val="0000FF"/>
                </a:solidFill>
              </a:rPr>
              <a:t>$75</a:t>
            </a:r>
            <a:r>
              <a:rPr lang="en-US" dirty="0"/>
              <a:t> for maintenance?</a:t>
            </a:r>
            <a:r>
              <a:rPr lang="en-US" b="1" dirty="0"/>
              <a:t> </a:t>
            </a:r>
          </a:p>
          <a:p>
            <a:pPr marL="463550" indent="-463550"/>
            <a:r>
              <a:rPr lang="en-US" b="1" dirty="0"/>
              <a:t>b.	</a:t>
            </a:r>
            <a:r>
              <a:rPr lang="en-US" dirty="0"/>
              <a:t>If your salary was </a:t>
            </a:r>
            <a:r>
              <a:rPr lang="en-US" dirty="0">
                <a:solidFill>
                  <a:srgbClr val="0000FF"/>
                </a:solidFill>
              </a:rPr>
              <a:t>$3650</a:t>
            </a:r>
            <a:r>
              <a:rPr lang="en-US" dirty="0"/>
              <a:t>, what percentage of your salary was spent on your home?</a:t>
            </a:r>
            <a:r>
              <a:rPr lang="en-US" b="1" dirty="0"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	</a:t>
            </a:r>
            <a:r>
              <a:rPr lang="en-US" dirty="0"/>
              <a:t>Find your total expenses.</a:t>
            </a:r>
            <a:r>
              <a:rPr lang="en-US" b="1" dirty="0"/>
              <a:t> 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3168444" y="4982908"/>
          <a:ext cx="3517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3" imgW="3517560" imgH="368280" progId="Equation.DSMT4">
                  <p:embed/>
                </p:oleObj>
              </mc:Choice>
              <mc:Fallback>
                <p:oleObj name="Equation" r:id="rId3" imgW="351756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8444" y="4982908"/>
                        <a:ext cx="3517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3156156" y="2514600"/>
          <a:ext cx="2844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5" imgW="2844720" imgH="368280" progId="Equation.DSMT4">
                  <p:embed/>
                </p:oleObj>
              </mc:Choice>
              <mc:Fallback>
                <p:oleObj name="Equation" r:id="rId5" imgW="284472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6156" y="2514600"/>
                        <a:ext cx="2844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3581400" y="3048000"/>
          <a:ext cx="1536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7" imgW="1536480" imgH="291960" progId="Equation.DSMT4">
                  <p:embed/>
                </p:oleObj>
              </mc:Choice>
              <mc:Fallback>
                <p:oleObj name="Equation" r:id="rId7" imgW="15364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048000"/>
                        <a:ext cx="1536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3742404" y="3535108"/>
          <a:ext cx="2247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9" imgW="2247840" imgH="291960" progId="Equation.DSMT4">
                  <p:embed/>
                </p:oleObj>
              </mc:Choice>
              <mc:Fallback>
                <p:oleObj name="Equation" r:id="rId9" imgW="22478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2404" y="3535108"/>
                        <a:ext cx="2247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581400" y="4038600"/>
          <a:ext cx="175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11" imgW="1752480" imgH="291960" progId="Equation.DSMT4">
                  <p:embed/>
                </p:oleObj>
              </mc:Choice>
              <mc:Fallback>
                <p:oleObj name="Equation" r:id="rId11" imgW="17524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038600"/>
                        <a:ext cx="175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3138948" y="4481052"/>
          <a:ext cx="2768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13" imgW="2768400" imgH="406080" progId="Equation.DSMT4">
                  <p:embed/>
                </p:oleObj>
              </mc:Choice>
              <mc:Fallback>
                <p:oleObj name="Equation" r:id="rId13" imgW="2768400" imgH="406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8948" y="4481052"/>
                        <a:ext cx="2768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r>
              <a:rPr lang="en-US" b="1" dirty="0"/>
              <a:t>b.	</a:t>
            </a:r>
            <a:r>
              <a:rPr lang="en-US" dirty="0"/>
              <a:t>Calculate the percent of your salary spent on your home. 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2851356" y="2620296"/>
          <a:ext cx="80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3" imgW="799920" imgH="838080" progId="Equation.DSMT4">
                  <p:embed/>
                </p:oleObj>
              </mc:Choice>
              <mc:Fallback>
                <p:oleObj name="Equation" r:id="rId3" imgW="79992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1356" y="2620296"/>
                        <a:ext cx="80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3657600" y="2895600"/>
          <a:ext cx="1282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5" imgW="1282680" imgH="291960" progId="Equation.DSMT4">
                  <p:embed/>
                </p:oleObj>
              </mc:Choice>
              <mc:Fallback>
                <p:oleObj name="Equation" r:id="rId5" imgW="128268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895600"/>
                        <a:ext cx="1282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4953000" y="2866104"/>
          <a:ext cx="1358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7" imgW="1358640" imgH="304560" progId="Equation.DSMT4">
                  <p:embed/>
                </p:oleObj>
              </mc:Choice>
              <mc:Fallback>
                <p:oleObj name="Equation" r:id="rId7" imgW="135864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866104"/>
                        <a:ext cx="1358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77656"/>
          </a:xfr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You buy a home for $225,000. Your down payment is 20% of the selling price, and the mortgage fee is 3 points (3% of the new mortgage). You also have to pay $750 for fire insurance, $1125 for taxes, and $325 for recording and legal fees. What is the amount of your mortgage?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2. 	</a:t>
            </a:r>
            <a:r>
              <a:rPr lang="en-US" dirty="0">
                <a:solidFill>
                  <a:srgbClr val="000000"/>
                </a:solidFill>
              </a:rPr>
              <a:t>Your new home is priced at $125,000. Your down payment is 10% of the selling price, and the mortgage fee is 2 points (2% of the new mortgage). You also have to pay $650 for fire insurance, $1000 for taxes, $250 for legal fees and $75 for recording fees. How much cash must you provide to purchase the home?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3.	</a:t>
            </a:r>
            <a:r>
              <a:rPr lang="en-US" dirty="0">
                <a:solidFill>
                  <a:srgbClr val="000000"/>
                </a:solidFill>
              </a:rPr>
              <a:t>What were the total expenses for your home the month you paid $1650 on your mortgage loan, $80 in taxes, $75 for fire and flood insurance, $200 for all utilities, and $25 for maintenance?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4.	</a:t>
            </a:r>
            <a:r>
              <a:rPr lang="en-US" dirty="0">
                <a:solidFill>
                  <a:srgbClr val="000000"/>
                </a:solidFill>
              </a:rPr>
              <a:t>If your salary was $4250.50 and your total home expenses were $2545, what was the percentage (to the nearest hundredth) of your salary spent on your home?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1.	</a:t>
            </a:r>
            <a:r>
              <a:rPr lang="en-US" dirty="0">
                <a:solidFill>
                  <a:srgbClr val="FF0000"/>
                </a:solidFill>
              </a:rPr>
              <a:t>$180,000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/>
              <a:t>2.	</a:t>
            </a:r>
            <a:r>
              <a:rPr lang="en-US" dirty="0">
                <a:solidFill>
                  <a:srgbClr val="FF0000"/>
                </a:solidFill>
              </a:rPr>
              <a:t>$16,725</a:t>
            </a:r>
            <a:r>
              <a:rPr lang="en-US" b="1" dirty="0"/>
              <a:t>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/>
              <a:t>3.	</a:t>
            </a:r>
            <a:r>
              <a:rPr lang="en-US" dirty="0">
                <a:solidFill>
                  <a:srgbClr val="FF0000"/>
                </a:solidFill>
              </a:rPr>
              <a:t>$2030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/>
              <a:t>4.	</a:t>
            </a:r>
            <a:r>
              <a:rPr lang="en-US" dirty="0">
                <a:solidFill>
                  <a:srgbClr val="FF0000"/>
                </a:solidFill>
              </a:rPr>
              <a:t>59.88%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Become aware of and learn how to calculate the expenses involved in buying a home.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Know how to calculate the percent of your income that is spent on your home. </a:t>
            </a:r>
            <a:endParaRPr lang="en-US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Buying a Home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4073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lnSpc>
                <a:spcPts val="3200"/>
              </a:lnSpc>
            </a:pPr>
            <a:r>
              <a:rPr lang="en-US" b="1" dirty="0">
                <a:solidFill>
                  <a:srgbClr val="000000"/>
                </a:solidFill>
              </a:rPr>
              <a:t>Expenses in Buying a Home </a:t>
            </a:r>
          </a:p>
          <a:p>
            <a:pPr>
              <a:lnSpc>
                <a:spcPts val="3200"/>
              </a:lnSpc>
            </a:pPr>
            <a:r>
              <a:rPr lang="en-US" b="1" dirty="0">
                <a:solidFill>
                  <a:srgbClr val="C00000"/>
                </a:solidFill>
              </a:rPr>
              <a:t>Purchase price: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The selling price (what you have agreed to pay). </a:t>
            </a:r>
          </a:p>
          <a:p>
            <a:pPr>
              <a:lnSpc>
                <a:spcPts val="3200"/>
              </a:lnSpc>
            </a:pPr>
            <a:r>
              <a:rPr lang="en-US" b="1" dirty="0">
                <a:solidFill>
                  <a:srgbClr val="C00000"/>
                </a:solidFill>
              </a:rPr>
              <a:t>Down payment: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Cash you pay to the seller (usually 20% to 30% of the purchase price).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ts val="3200"/>
              </a:lnSpc>
            </a:pPr>
            <a:r>
              <a:rPr lang="en-US" b="1" dirty="0">
                <a:solidFill>
                  <a:srgbClr val="C00000"/>
                </a:solidFill>
              </a:rPr>
              <a:t>Mortgage loan (1</a:t>
            </a:r>
            <a:r>
              <a:rPr lang="en-US" b="1" baseline="30000" dirty="0">
                <a:solidFill>
                  <a:srgbClr val="C00000"/>
                </a:solidFill>
              </a:rPr>
              <a:t>st</a:t>
            </a:r>
            <a:r>
              <a:rPr lang="en-US" b="1" dirty="0">
                <a:solidFill>
                  <a:srgbClr val="C00000"/>
                </a:solidFill>
              </a:rPr>
              <a:t> trust deed):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Loan to you by bank or savings and loan (difference between purchase price and down payment). </a:t>
            </a:r>
          </a:p>
          <a:p>
            <a:pPr>
              <a:lnSpc>
                <a:spcPts val="3200"/>
              </a:lnSpc>
            </a:pPr>
            <a:r>
              <a:rPr lang="en-US" b="1" dirty="0">
                <a:solidFill>
                  <a:srgbClr val="C00000"/>
                </a:solidFill>
              </a:rPr>
              <a:t>Mortgage fee (or points):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Loan fee charged by the lender (usually 1% to 3% of the mortgage loan).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Buying a Home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4073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lnSpc>
                <a:spcPts val="3200"/>
              </a:lnSpc>
            </a:pPr>
            <a:r>
              <a:rPr lang="en-US" b="1" dirty="0">
                <a:solidFill>
                  <a:srgbClr val="000000"/>
                </a:solidFill>
              </a:rPr>
              <a:t>Expenses in Buying a Home (cont.) </a:t>
            </a:r>
          </a:p>
          <a:p>
            <a:pPr>
              <a:lnSpc>
                <a:spcPts val="3200"/>
              </a:lnSpc>
            </a:pPr>
            <a:r>
              <a:rPr lang="en-US" b="1" dirty="0">
                <a:solidFill>
                  <a:srgbClr val="C00000"/>
                </a:solidFill>
              </a:rPr>
              <a:t>Fire insurance: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Insurance against the loss of your home by fire (required by almost all lenders).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ts val="3200"/>
              </a:lnSpc>
            </a:pPr>
            <a:r>
              <a:rPr lang="en-US" b="1" dirty="0">
                <a:solidFill>
                  <a:srgbClr val="C00000"/>
                </a:solidFill>
              </a:rPr>
              <a:t>Recording fees: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Fees for recording you as the legal owner.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ts val="3200"/>
              </a:lnSpc>
            </a:pPr>
            <a:r>
              <a:rPr lang="en-US" b="1" dirty="0">
                <a:solidFill>
                  <a:srgbClr val="C00000"/>
                </a:solidFill>
              </a:rPr>
              <a:t>Property taxes: </a:t>
            </a:r>
            <a:r>
              <a:rPr lang="en-US" dirty="0">
                <a:solidFill>
                  <a:srgbClr val="000000"/>
                </a:solidFill>
              </a:rPr>
              <a:t>Taxes that must be prepaid before the lender will give you the loan (usually six months in advance). </a:t>
            </a:r>
          </a:p>
          <a:p>
            <a:pPr>
              <a:lnSpc>
                <a:spcPts val="3200"/>
              </a:lnSpc>
            </a:pPr>
            <a:r>
              <a:rPr lang="en-US" b="1" dirty="0">
                <a:solidFill>
                  <a:srgbClr val="C00000"/>
                </a:solidFill>
              </a:rPr>
              <a:t>Legal fees: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Fees charged by a lawyer or escrow company for completing all forms in a legal manner.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buy a home for </a:t>
            </a:r>
            <a:r>
              <a:rPr lang="en-US" dirty="0">
                <a:solidFill>
                  <a:srgbClr val="0000FF"/>
                </a:solidFill>
              </a:rPr>
              <a:t>$150,000</a:t>
            </a:r>
            <a:r>
              <a:rPr lang="en-US" dirty="0"/>
              <a:t>. Your down payment is 20% of the selling price, and the mortgage fee is            2 points (2% of the new mortgage). You also have to pay $500 for fire insurance, </a:t>
            </a:r>
            <a:r>
              <a:rPr lang="en-US" dirty="0">
                <a:solidFill>
                  <a:srgbClr val="0000FF"/>
                </a:solidFill>
              </a:rPr>
              <a:t>$350</a:t>
            </a:r>
            <a:r>
              <a:rPr lang="en-US" dirty="0"/>
              <a:t> for taxes, </a:t>
            </a:r>
            <a:r>
              <a:rPr lang="en-US" dirty="0">
                <a:solidFill>
                  <a:srgbClr val="0000FF"/>
                </a:solidFill>
              </a:rPr>
              <a:t>$50</a:t>
            </a:r>
            <a:r>
              <a:rPr lang="en-US" dirty="0"/>
              <a:t> for recording fees, and </a:t>
            </a:r>
            <a:r>
              <a:rPr lang="en-US" dirty="0">
                <a:solidFill>
                  <a:srgbClr val="0000FF"/>
                </a:solidFill>
              </a:rPr>
              <a:t>$310</a:t>
            </a:r>
            <a:r>
              <a:rPr lang="en-US" dirty="0"/>
              <a:t> for legal fees. </a:t>
            </a:r>
          </a:p>
          <a:p>
            <a:pPr marL="463550" indent="-463550"/>
            <a:r>
              <a:rPr lang="en-US" b="1" dirty="0"/>
              <a:t>a.	</a:t>
            </a:r>
            <a:r>
              <a:rPr lang="en-US" dirty="0"/>
              <a:t>What is the amount of your mortgage?</a:t>
            </a:r>
            <a:r>
              <a:rPr lang="en-US" b="1" dirty="0"/>
              <a:t> </a:t>
            </a:r>
          </a:p>
          <a:p>
            <a:pPr marL="463550" indent="-463550"/>
            <a:r>
              <a:rPr lang="en-US" b="1" dirty="0"/>
              <a:t>b.	</a:t>
            </a:r>
            <a:r>
              <a:rPr lang="en-US" dirty="0"/>
              <a:t>How much cash must you provide to complete the purchase?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 </a:t>
            </a:r>
          </a:p>
          <a:p>
            <a:pPr marL="463550" indent="-463550"/>
            <a:r>
              <a:rPr lang="en-US" b="1" dirty="0"/>
              <a:t>a.	</a:t>
            </a:r>
            <a:r>
              <a:rPr lang="en-US" dirty="0"/>
              <a:t>To find the amount of the mortgage, find 80% of the selling price. (Since the down payment is 20%, the mortgage will be </a:t>
            </a:r>
            <a:r>
              <a:rPr lang="en-US" dirty="0">
                <a:solidFill>
                  <a:srgbClr val="000099"/>
                </a:solidFill>
              </a:rPr>
              <a:t>100% − 20% = 80%</a:t>
            </a:r>
            <a:r>
              <a:rPr lang="en-US" dirty="0"/>
              <a:t> of the selling price.) </a:t>
            </a: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962356" y="4876800"/>
          <a:ext cx="52324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3" imgW="5232240" imgH="419040" progId="Equation.DSMT4">
                  <p:embed/>
                </p:oleObj>
              </mc:Choice>
              <mc:Fallback>
                <p:oleObj name="Equation" r:id="rId3" imgW="5232240" imgH="419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2356" y="4876800"/>
                        <a:ext cx="52324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966452" y="3810000"/>
          <a:ext cx="3556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5" imgW="3555720" imgH="368280" progId="Equation.DSMT4">
                  <p:embed/>
                </p:oleObj>
              </mc:Choice>
              <mc:Fallback>
                <p:oleObj name="Equation" r:id="rId5" imgW="3555720" imgH="368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6452" y="3810000"/>
                        <a:ext cx="3556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1966452" y="4328652"/>
          <a:ext cx="1854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7" imgW="1854000" imgH="406080" progId="Equation.DSMT4">
                  <p:embed/>
                </p:oleObj>
              </mc:Choice>
              <mc:Fallback>
                <p:oleObj name="Equation" r:id="rId7" imgW="185400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6452" y="4328652"/>
                        <a:ext cx="1854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r>
              <a:rPr lang="en-US" b="1" dirty="0"/>
              <a:t>b.	</a:t>
            </a:r>
            <a:r>
              <a:rPr lang="en-US" dirty="0"/>
              <a:t>Add the mortgage fee, the down payment, and all the other fees.</a:t>
            </a:r>
            <a:r>
              <a:rPr lang="en-US" b="1" dirty="0"/>
              <a:t> </a:t>
            </a:r>
            <a:endParaRPr lang="en-US" dirty="0"/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3066844" y="3365500"/>
          <a:ext cx="3149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3" imgW="3149280" imgH="368280" progId="Equation.DSMT4">
                  <p:embed/>
                </p:oleObj>
              </mc:Choice>
              <mc:Fallback>
                <p:oleObj name="Equation" r:id="rId3" imgW="314928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6844" y="3365500"/>
                        <a:ext cx="3149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757948" y="5306964"/>
          <a:ext cx="3644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5" imgW="3644640" imgH="368280" progId="Equation.DSMT4">
                  <p:embed/>
                </p:oleObj>
              </mc:Choice>
              <mc:Fallback>
                <p:oleObj name="Equation" r:id="rId5" imgW="364464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7948" y="5306964"/>
                        <a:ext cx="3644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743200" y="2315496"/>
          <a:ext cx="3098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7" imgW="3098520" imgH="368280" progId="Equation.DSMT4">
                  <p:embed/>
                </p:oleObj>
              </mc:Choice>
              <mc:Fallback>
                <p:oleObj name="Equation" r:id="rId7" imgW="3098520" imgH="368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315496"/>
                        <a:ext cx="3098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728452" y="2836608"/>
          <a:ext cx="1676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9" imgW="1676160" imgH="406080" progId="Equation.DSMT4">
                  <p:embed/>
                </p:oleObj>
              </mc:Choice>
              <mc:Fallback>
                <p:oleObj name="Equation" r:id="rId9" imgW="1676160" imgH="406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8452" y="2836608"/>
                        <a:ext cx="1676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2743200" y="4281948"/>
          <a:ext cx="3340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11" imgW="3340080" imgH="368280" progId="Equation.DSMT4">
                  <p:embed/>
                </p:oleObj>
              </mc:Choice>
              <mc:Fallback>
                <p:oleObj name="Equation" r:id="rId11" imgW="3340080" imgH="3682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281948"/>
                        <a:ext cx="3340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2743200" y="4800600"/>
          <a:ext cx="1689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13" imgW="1688760" imgH="406080" progId="Equation.DSMT4">
                  <p:embed/>
                </p:oleObj>
              </mc:Choice>
              <mc:Fallback>
                <p:oleObj name="Equation" r:id="rId13" imgW="1688760" imgH="406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800600"/>
                        <a:ext cx="16891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1800"/>
              </a:spcBef>
            </a:pPr>
            <a:r>
              <a:rPr lang="en-US" dirty="0"/>
              <a:t>The mortgage will be </a:t>
            </a:r>
            <a:r>
              <a:rPr lang="en-US" dirty="0">
                <a:solidFill>
                  <a:srgbClr val="FF0000"/>
                </a:solidFill>
              </a:rPr>
              <a:t>$120,000</a:t>
            </a:r>
            <a:r>
              <a:rPr lang="en-US" dirty="0"/>
              <a:t> and you will need </a:t>
            </a:r>
            <a:r>
              <a:rPr lang="en-US" dirty="0">
                <a:solidFill>
                  <a:srgbClr val="FF0000"/>
                </a:solidFill>
              </a:rPr>
              <a:t>$33,610</a:t>
            </a:r>
            <a:r>
              <a:rPr lang="en-US" dirty="0"/>
              <a:t> in cash. 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603500" y="4417552"/>
          <a:ext cx="5245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3" imgW="5244840" imgH="368280" progId="Equation.DSMT4">
                  <p:embed/>
                </p:oleObj>
              </mc:Choice>
              <mc:Fallback>
                <p:oleObj name="Equation" r:id="rId3" imgW="524484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3500" y="4417552"/>
                        <a:ext cx="5245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637504" y="1280652"/>
          <a:ext cx="3200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5" imgW="3200400" imgH="368280" progId="Equation.DSMT4">
                  <p:embed/>
                </p:oleObj>
              </mc:Choice>
              <mc:Fallback>
                <p:oleObj name="Equation" r:id="rId5" imgW="320040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7504" y="1280652"/>
                        <a:ext cx="3200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3153696" y="1873044"/>
          <a:ext cx="2501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7" imgW="2501640" imgH="330120" progId="Equation.DSMT4">
                  <p:embed/>
                </p:oleObj>
              </mc:Choice>
              <mc:Fallback>
                <p:oleObj name="Equation" r:id="rId7" imgW="2501640" imgH="330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3696" y="1873044"/>
                        <a:ext cx="2501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3323304" y="2406444"/>
          <a:ext cx="237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9" imgW="2374560" imgH="291960" progId="Equation.DSMT4">
                  <p:embed/>
                </p:oleObj>
              </mc:Choice>
              <mc:Fallback>
                <p:oleObj name="Equation" r:id="rId9" imgW="23745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3304" y="2406444"/>
                        <a:ext cx="2374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3316954" y="2925096"/>
          <a:ext cx="2451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11" imgW="2450880" imgH="330120" progId="Equation.DSMT4">
                  <p:embed/>
                </p:oleObj>
              </mc:Choice>
              <mc:Fallback>
                <p:oleObj name="Equation" r:id="rId11" imgW="2450880" imgH="3301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6954" y="2925096"/>
                        <a:ext cx="24511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3490452" y="3458496"/>
          <a:ext cx="2247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13" imgW="2247840" imgH="330120" progId="Equation.DSMT4">
                  <p:embed/>
                </p:oleObj>
              </mc:Choice>
              <mc:Fallback>
                <p:oleObj name="Equation" r:id="rId13" imgW="2247840" imgH="3301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0452" y="3458496"/>
                        <a:ext cx="2247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2639552" y="3932904"/>
          <a:ext cx="2603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15" imgW="2603160" imgH="406080" progId="Equation.DSMT4">
                  <p:embed/>
                </p:oleObj>
              </mc:Choice>
              <mc:Fallback>
                <p:oleObj name="Equation" r:id="rId15" imgW="2603160" imgH="406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9552" y="3932904"/>
                        <a:ext cx="26035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Owning a Home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7949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Expenses in Owning a Home </a:t>
            </a:r>
          </a:p>
          <a:p>
            <a:r>
              <a:rPr lang="en-US" b="1" dirty="0">
                <a:solidFill>
                  <a:srgbClr val="C00000"/>
                </a:solidFill>
              </a:rPr>
              <a:t>Monthly mortgage payment: </a:t>
            </a:r>
            <a:r>
              <a:rPr lang="en-US" dirty="0">
                <a:solidFill>
                  <a:srgbClr val="000000"/>
                </a:solidFill>
              </a:rPr>
              <a:t>Payment to mortgage holder includes both principal and interest. </a:t>
            </a:r>
          </a:p>
          <a:p>
            <a:pPr>
              <a:spcBef>
                <a:spcPts val="600"/>
              </a:spcBef>
            </a:pPr>
            <a:r>
              <a:rPr lang="en-US" b="1" dirty="0">
                <a:solidFill>
                  <a:srgbClr val="C00000"/>
                </a:solidFill>
              </a:rPr>
              <a:t>Property taxes: </a:t>
            </a:r>
            <a:r>
              <a:rPr lang="en-US" dirty="0">
                <a:solidFill>
                  <a:srgbClr val="000000"/>
                </a:solidFill>
              </a:rPr>
              <a:t>May be paid monthly, semiannually, or annually. </a:t>
            </a:r>
          </a:p>
          <a:p>
            <a:pPr>
              <a:spcBef>
                <a:spcPts val="600"/>
              </a:spcBef>
            </a:pPr>
            <a:r>
              <a:rPr lang="en-US" b="1" dirty="0">
                <a:solidFill>
                  <a:srgbClr val="C00000"/>
                </a:solidFill>
              </a:rPr>
              <a:t>Homeowner’s insurance: </a:t>
            </a:r>
            <a:r>
              <a:rPr lang="en-US" dirty="0">
                <a:solidFill>
                  <a:srgbClr val="000000"/>
                </a:solidFill>
              </a:rPr>
              <a:t>Can be included with your fire insurance; includes insurance against theft and liability.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450</Words>
  <Application>Microsoft Office PowerPoint</Application>
  <PresentationFormat>On-screen Show (4:3)</PresentationFormat>
  <Paragraphs>64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Courier New</vt:lpstr>
      <vt:lpstr>Office Theme</vt:lpstr>
      <vt:lpstr>Equation</vt:lpstr>
      <vt:lpstr>Section 8.5</vt:lpstr>
      <vt:lpstr>Objectives</vt:lpstr>
      <vt:lpstr>Buying a Home </vt:lpstr>
      <vt:lpstr>Buying a Home </vt:lpstr>
      <vt:lpstr>Example 1 </vt:lpstr>
      <vt:lpstr>Example 1 (cont.) </vt:lpstr>
      <vt:lpstr>Example 1 (cont.) </vt:lpstr>
      <vt:lpstr>Example 1 (cont.) </vt:lpstr>
      <vt:lpstr>Owning a Home </vt:lpstr>
      <vt:lpstr>Owning a Home </vt:lpstr>
      <vt:lpstr>Example 2 </vt:lpstr>
      <vt:lpstr>Example 2 (cont.) </vt:lpstr>
      <vt:lpstr>Example 2 (cont.) </vt:lpstr>
      <vt:lpstr>Practice Problems </vt:lpstr>
      <vt:lpstr>Practice Problems (cont.) </vt:lpstr>
      <vt:lpstr>Practice Problems (cont.) 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Mathematics</dc:title>
  <dc:creator>Hawkes Learning Systems</dc:creator>
  <cp:lastModifiedBy>Nakita Jean-Charles</cp:lastModifiedBy>
  <cp:revision>31</cp:revision>
  <dcterms:created xsi:type="dcterms:W3CDTF">2013-04-26T14:43:13Z</dcterms:created>
  <dcterms:modified xsi:type="dcterms:W3CDTF">2016-10-03T15:58:28Z</dcterms:modified>
</cp:coreProperties>
</file>