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9900FF"/>
    <a:srgbClr val="007F7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AEB87-0E00-44A5-BDF4-0F17458AA3A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55F80-337F-4ECC-80CF-04F579AA70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9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Reading Graphs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 (cont.)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</p:txBody>
      </p:sp>
      <p:pic>
        <p:nvPicPr>
          <p:cNvPr id="6" name="Picture 3" descr="E:\Book work\BAM PPT\BAM_Chapter_8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8859" y="1265903"/>
            <a:ext cx="5546282" cy="420624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216982" y="5498688"/>
            <a:ext cx="27100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/>
              <a:t>Figure 8.2: </a:t>
            </a:r>
            <a:r>
              <a:rPr lang="en-US" sz="2000" dirty="0"/>
              <a:t>Circle Graph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pPr>
              <a:tabLst>
                <a:tab pos="2511425" algn="l"/>
                <a:tab pos="45720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2511425" algn="l"/>
                <a:tab pos="5035550" algn="l"/>
              </a:tabLst>
            </a:pPr>
            <a:r>
              <a:rPr lang="en-US" b="1" dirty="0"/>
              <a:t>Item 		Amount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Housing: 	</a:t>
            </a:r>
            <a:r>
              <a:rPr lang="en-US" dirty="0">
                <a:solidFill>
                  <a:srgbClr val="000099"/>
                </a:solidFill>
              </a:rPr>
              <a:t>0.25 × $15,000  =  </a:t>
            </a:r>
            <a:r>
              <a:rPr lang="en-US" u="sng" dirty="0">
                <a:solidFill>
                  <a:srgbClr val="9900FF"/>
                </a:solidFill>
              </a:rPr>
              <a:t>$3750.00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Food: 	</a:t>
            </a:r>
            <a:r>
              <a:rPr lang="en-US" dirty="0">
                <a:solidFill>
                  <a:srgbClr val="000099"/>
                </a:solidFill>
              </a:rPr>
              <a:t>0.20 × $15,000  =  </a:t>
            </a:r>
            <a:r>
              <a:rPr lang="en-US" u="sng" dirty="0">
                <a:solidFill>
                  <a:srgbClr val="9900FF"/>
                </a:solidFill>
              </a:rPr>
              <a:t>3000.00</a:t>
            </a:r>
            <a:r>
              <a:rPr lang="en-US" u="sng" dirty="0"/>
              <a:t>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Taxes: 	</a:t>
            </a:r>
            <a:r>
              <a:rPr lang="en-US" dirty="0">
                <a:solidFill>
                  <a:srgbClr val="000099"/>
                </a:solidFill>
              </a:rPr>
              <a:t>0.05 × $15,000  = 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u="sng" dirty="0">
                <a:solidFill>
                  <a:srgbClr val="9900FF"/>
                </a:solidFill>
              </a:rPr>
              <a:t>750.00</a:t>
            </a:r>
            <a:r>
              <a:rPr lang="en-US" u="sng" dirty="0">
                <a:solidFill>
                  <a:srgbClr val="7030A0"/>
                </a:solidFill>
              </a:rPr>
              <a:t>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Clothing: 	</a:t>
            </a:r>
            <a:r>
              <a:rPr lang="en-US" dirty="0">
                <a:solidFill>
                  <a:srgbClr val="000099"/>
                </a:solidFill>
              </a:rPr>
              <a:t>0.07 × $15,000  = </a:t>
            </a:r>
            <a:r>
              <a:rPr lang="en-US" dirty="0"/>
              <a:t> </a:t>
            </a:r>
            <a:r>
              <a:rPr lang="en-US" u="sng" dirty="0">
                <a:solidFill>
                  <a:srgbClr val="9900FF"/>
                </a:solidFill>
              </a:rPr>
              <a:t>1050.00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Savings: 	</a:t>
            </a:r>
            <a:r>
              <a:rPr lang="en-US" dirty="0">
                <a:solidFill>
                  <a:srgbClr val="000099"/>
                </a:solidFill>
              </a:rPr>
              <a:t>0.10 × $15,000  = </a:t>
            </a:r>
            <a:r>
              <a:rPr lang="en-US" dirty="0"/>
              <a:t> </a:t>
            </a:r>
            <a:r>
              <a:rPr lang="en-US" u="sng" dirty="0">
                <a:solidFill>
                  <a:srgbClr val="9900FF"/>
                </a:solidFill>
              </a:rPr>
              <a:t>1500.00</a:t>
            </a:r>
            <a:r>
              <a:rPr lang="en-US" u="sng" dirty="0"/>
              <a:t>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Education: 	</a:t>
            </a:r>
            <a:r>
              <a:rPr lang="en-US" dirty="0">
                <a:solidFill>
                  <a:srgbClr val="000099"/>
                </a:solidFill>
              </a:rPr>
              <a:t>0.15 × $15,000  = </a:t>
            </a:r>
            <a:r>
              <a:rPr lang="en-US" dirty="0"/>
              <a:t> </a:t>
            </a:r>
            <a:r>
              <a:rPr lang="en-US" u="sng" dirty="0">
                <a:solidFill>
                  <a:srgbClr val="9900FF"/>
                </a:solidFill>
              </a:rPr>
              <a:t>2250.00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Entertainment: 	</a:t>
            </a:r>
            <a:r>
              <a:rPr lang="en-US" dirty="0">
                <a:solidFill>
                  <a:srgbClr val="000099"/>
                </a:solidFill>
              </a:rPr>
              <a:t>0.05 × $15,000  = </a:t>
            </a:r>
            <a:r>
              <a:rPr lang="en-US" dirty="0"/>
              <a:t> </a:t>
            </a:r>
            <a:r>
              <a:rPr lang="en-US" u="sng" dirty="0">
                <a:solidFill>
                  <a:srgbClr val="9900FF"/>
                </a:solidFill>
              </a:rPr>
              <a:t>750.00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Transportation </a:t>
            </a:r>
          </a:p>
          <a:p>
            <a:pPr>
              <a:tabLst>
                <a:tab pos="2511425" algn="l"/>
                <a:tab pos="4572000" algn="l"/>
              </a:tabLst>
            </a:pPr>
            <a:r>
              <a:rPr lang="en-US" dirty="0"/>
              <a:t>&amp; Maintenance: 	</a:t>
            </a:r>
            <a:r>
              <a:rPr lang="en-US" dirty="0">
                <a:solidFill>
                  <a:srgbClr val="000099"/>
                </a:solidFill>
              </a:rPr>
              <a:t>0.13 × $ 15,000  =</a:t>
            </a:r>
            <a:r>
              <a:rPr lang="en-US" dirty="0"/>
              <a:t>  </a:t>
            </a:r>
            <a:r>
              <a:rPr lang="en-US" u="sng" dirty="0">
                <a:solidFill>
                  <a:srgbClr val="9900FF"/>
                </a:solidFill>
              </a:rPr>
              <a:t>1950.00 </a:t>
            </a:r>
          </a:p>
          <a:p>
            <a:pPr>
              <a:spcBef>
                <a:spcPts val="1200"/>
              </a:spcBef>
              <a:tabLst>
                <a:tab pos="2511425" algn="l"/>
                <a:tab pos="4572000" algn="l"/>
              </a:tabLst>
            </a:pPr>
            <a:r>
              <a:rPr lang="en-US" dirty="0"/>
              <a:t>What is the total of all amounts?   </a:t>
            </a:r>
          </a:p>
        </p:txBody>
      </p:sp>
      <p:sp>
        <p:nvSpPr>
          <p:cNvPr id="4" name="Rectangle 3"/>
          <p:cNvSpPr/>
          <p:nvPr/>
        </p:nvSpPr>
        <p:spPr>
          <a:xfrm>
            <a:off x="5435199" y="2376948"/>
            <a:ext cx="1827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tabLst>
                <a:tab pos="2511425" algn="l"/>
                <a:tab pos="4572000" algn="l"/>
              </a:tabLst>
            </a:pPr>
            <a:r>
              <a:rPr lang="en-US" sz="2800" u="sng" dirty="0">
                <a:solidFill>
                  <a:srgbClr val="FF0000"/>
                </a:solidFill>
              </a:rPr>
              <a:t>$15,000.00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b="1" dirty="0"/>
              <a:t>Line Graph </a:t>
            </a:r>
          </a:p>
          <a:p>
            <a:r>
              <a:rPr lang="en-US" dirty="0"/>
              <a:t>Figure 8.3, on the next slide, is a line graph that shows the relationships between daily high and low temperatures. You can see that temperatures tended to rise during the week but fell sharply on Saturday. </a:t>
            </a:r>
          </a:p>
          <a:p>
            <a:r>
              <a:rPr lang="en-US" dirty="0"/>
              <a:t>What was the lowest high temperature?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On what day did this occur?  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What was the highest low temperature? </a:t>
            </a:r>
            <a:endParaRPr lang="en-US" u="sng" dirty="0"/>
          </a:p>
          <a:p>
            <a:r>
              <a:rPr lang="en-US" dirty="0"/>
              <a:t>On what day did this occur?  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92179" y="3581400"/>
            <a:ext cx="6944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66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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647348" y="4100052"/>
            <a:ext cx="1243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Sunday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6421675" y="4601496"/>
            <a:ext cx="6944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70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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678757" y="5120148"/>
            <a:ext cx="10724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Friday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Find the average difference </a:t>
            </a:r>
          </a:p>
          <a:p>
            <a:pPr>
              <a:spcBef>
                <a:spcPts val="0"/>
              </a:spcBef>
            </a:pPr>
            <a:r>
              <a:rPr lang="en-US" dirty="0"/>
              <a:t>between the daily high and </a:t>
            </a:r>
          </a:p>
          <a:p>
            <a:pPr>
              <a:spcBef>
                <a:spcPts val="0"/>
              </a:spcBef>
            </a:pPr>
            <a:r>
              <a:rPr lang="en-US" dirty="0"/>
              <a:t>low temperatures for the </a:t>
            </a:r>
          </a:p>
          <a:p>
            <a:pPr>
              <a:spcBef>
                <a:spcPts val="0"/>
              </a:spcBef>
            </a:pPr>
            <a:r>
              <a:rPr lang="en-US" dirty="0"/>
              <a:t>week shown. 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7076" y="1264920"/>
            <a:ext cx="4137884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5638800" y="5562600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Figure 8.3: </a:t>
            </a:r>
            <a:r>
              <a:rPr lang="en-US" sz="2000" dirty="0"/>
              <a:t>Line graph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First, find the differences; then average these differences. </a:t>
            </a:r>
          </a:p>
          <a:p>
            <a:pPr>
              <a:tabLst>
                <a:tab pos="2060575" algn="l"/>
              </a:tabLst>
            </a:pPr>
            <a:r>
              <a:rPr lang="en-US" dirty="0"/>
              <a:t>Sunday: 	</a:t>
            </a:r>
            <a:r>
              <a:rPr lang="en-US" dirty="0">
                <a:solidFill>
                  <a:srgbClr val="000099"/>
                </a:solidFill>
              </a:rPr>
              <a:t>66 – 60  =</a:t>
            </a:r>
            <a:r>
              <a:rPr lang="en-US" dirty="0"/>
              <a:t>  </a:t>
            </a:r>
            <a:r>
              <a:rPr lang="en-US" u="sng" dirty="0">
                <a:solidFill>
                  <a:srgbClr val="9900FF"/>
                </a:solidFill>
              </a:rPr>
              <a:t>6</a:t>
            </a:r>
            <a:r>
              <a:rPr lang="en-US" dirty="0">
                <a:solidFill>
                  <a:srgbClr val="9900FF"/>
                </a:solidFill>
                <a:sym typeface="Symbol"/>
              </a:rPr>
              <a:t></a:t>
            </a:r>
            <a:r>
              <a:rPr lang="en-US" u="sng" dirty="0"/>
              <a:t> </a:t>
            </a:r>
          </a:p>
          <a:p>
            <a:pPr>
              <a:tabLst>
                <a:tab pos="2060575" algn="l"/>
              </a:tabLst>
            </a:pPr>
            <a:r>
              <a:rPr lang="en-US" dirty="0"/>
              <a:t>Monday: 	</a:t>
            </a:r>
            <a:r>
              <a:rPr lang="en-US" dirty="0">
                <a:solidFill>
                  <a:srgbClr val="000099"/>
                </a:solidFill>
              </a:rPr>
              <a:t>70 – 62  =</a:t>
            </a:r>
            <a:r>
              <a:rPr lang="en-US" dirty="0"/>
              <a:t>  </a:t>
            </a:r>
            <a:r>
              <a:rPr lang="en-US" u="sng" dirty="0">
                <a:solidFill>
                  <a:srgbClr val="9900FF"/>
                </a:solidFill>
              </a:rPr>
              <a:t>8</a:t>
            </a:r>
            <a:r>
              <a:rPr lang="en-US" dirty="0">
                <a:solidFill>
                  <a:srgbClr val="9900FF"/>
                </a:solidFill>
                <a:sym typeface="Symbol"/>
              </a:rPr>
              <a:t></a:t>
            </a:r>
            <a:endParaRPr lang="en-US" u="sng" dirty="0">
              <a:solidFill>
                <a:srgbClr val="9900FF"/>
              </a:solidFill>
            </a:endParaRPr>
          </a:p>
          <a:p>
            <a:pPr>
              <a:tabLst>
                <a:tab pos="2060575" algn="l"/>
              </a:tabLst>
            </a:pPr>
            <a:r>
              <a:rPr lang="en-US" dirty="0"/>
              <a:t>Tuesday: 	</a:t>
            </a:r>
            <a:r>
              <a:rPr lang="en-US" dirty="0">
                <a:solidFill>
                  <a:srgbClr val="000099"/>
                </a:solidFill>
              </a:rPr>
              <a:t>76 – 66  =</a:t>
            </a:r>
            <a:r>
              <a:rPr lang="en-US" dirty="0"/>
              <a:t>  </a:t>
            </a:r>
            <a:r>
              <a:rPr lang="en-US" u="sng" dirty="0">
                <a:solidFill>
                  <a:srgbClr val="9900FF"/>
                </a:solidFill>
              </a:rPr>
              <a:t>10</a:t>
            </a:r>
            <a:r>
              <a:rPr lang="en-US" dirty="0">
                <a:solidFill>
                  <a:srgbClr val="9900FF"/>
                </a:solidFill>
                <a:sym typeface="Symbol"/>
              </a:rPr>
              <a:t></a:t>
            </a:r>
            <a:r>
              <a:rPr lang="en-US" u="sng" dirty="0"/>
              <a:t> </a:t>
            </a:r>
          </a:p>
          <a:p>
            <a:pPr>
              <a:tabLst>
                <a:tab pos="2060575" algn="l"/>
              </a:tabLst>
            </a:pPr>
            <a:r>
              <a:rPr lang="en-US" dirty="0"/>
              <a:t>Wednesday: 	</a:t>
            </a:r>
            <a:r>
              <a:rPr lang="en-US" dirty="0">
                <a:solidFill>
                  <a:srgbClr val="000099"/>
                </a:solidFill>
              </a:rPr>
              <a:t>72 – 66  =</a:t>
            </a:r>
            <a:r>
              <a:rPr lang="en-US" dirty="0"/>
              <a:t>  </a:t>
            </a:r>
            <a:r>
              <a:rPr lang="en-US" u="sng" dirty="0">
                <a:solidFill>
                  <a:srgbClr val="9900FF"/>
                </a:solidFill>
              </a:rPr>
              <a:t>6</a:t>
            </a:r>
            <a:r>
              <a:rPr lang="en-US" dirty="0">
                <a:solidFill>
                  <a:srgbClr val="9900FF"/>
                </a:solidFill>
                <a:sym typeface="Symbol"/>
              </a:rPr>
              <a:t></a:t>
            </a:r>
            <a:r>
              <a:rPr lang="en-US" u="sng" dirty="0">
                <a:solidFill>
                  <a:srgbClr val="7030A0"/>
                </a:solidFill>
              </a:rPr>
              <a:t> </a:t>
            </a:r>
          </a:p>
          <a:p>
            <a:pPr>
              <a:tabLst>
                <a:tab pos="2060575" algn="l"/>
              </a:tabLst>
            </a:pPr>
            <a:r>
              <a:rPr lang="en-US" dirty="0"/>
              <a:t>Thursday: 	</a:t>
            </a:r>
            <a:r>
              <a:rPr lang="en-US" dirty="0">
                <a:solidFill>
                  <a:srgbClr val="000099"/>
                </a:solidFill>
              </a:rPr>
              <a:t>80 – 68  =</a:t>
            </a:r>
            <a:r>
              <a:rPr lang="en-US" dirty="0"/>
              <a:t>  </a:t>
            </a:r>
            <a:r>
              <a:rPr lang="en-US" u="sng" dirty="0">
                <a:solidFill>
                  <a:srgbClr val="9900FF"/>
                </a:solidFill>
              </a:rPr>
              <a:t>12</a:t>
            </a:r>
            <a:r>
              <a:rPr lang="en-US" dirty="0">
                <a:solidFill>
                  <a:srgbClr val="9900FF"/>
                </a:solidFill>
                <a:sym typeface="Symbol"/>
              </a:rPr>
              <a:t></a:t>
            </a:r>
            <a:r>
              <a:rPr lang="en-US" u="sng" dirty="0">
                <a:solidFill>
                  <a:srgbClr val="7030A0"/>
                </a:solidFill>
              </a:rPr>
              <a:t> </a:t>
            </a:r>
          </a:p>
          <a:p>
            <a:pPr>
              <a:tabLst>
                <a:tab pos="2060575" algn="l"/>
              </a:tabLst>
            </a:pPr>
            <a:r>
              <a:rPr lang="en-US" dirty="0"/>
              <a:t>Friday: 	</a:t>
            </a:r>
            <a:r>
              <a:rPr lang="en-US" dirty="0">
                <a:solidFill>
                  <a:srgbClr val="000099"/>
                </a:solidFill>
              </a:rPr>
              <a:t>80 – 70  = </a:t>
            </a:r>
            <a:r>
              <a:rPr lang="en-US" dirty="0"/>
              <a:t> </a:t>
            </a:r>
            <a:r>
              <a:rPr lang="en-US" u="sng" dirty="0">
                <a:solidFill>
                  <a:srgbClr val="9900FF"/>
                </a:solidFill>
              </a:rPr>
              <a:t>10</a:t>
            </a:r>
            <a:r>
              <a:rPr lang="en-US" dirty="0">
                <a:solidFill>
                  <a:srgbClr val="9900FF"/>
                </a:solidFill>
                <a:sym typeface="Symbol"/>
              </a:rPr>
              <a:t></a:t>
            </a:r>
            <a:r>
              <a:rPr lang="en-US" u="sng" dirty="0"/>
              <a:t> </a:t>
            </a:r>
          </a:p>
          <a:p>
            <a:pPr>
              <a:tabLst>
                <a:tab pos="2060575" algn="l"/>
              </a:tabLst>
            </a:pPr>
            <a:r>
              <a:rPr lang="en-US" dirty="0"/>
              <a:t>Saturday: 	</a:t>
            </a:r>
            <a:r>
              <a:rPr lang="en-US" dirty="0">
                <a:solidFill>
                  <a:srgbClr val="000099"/>
                </a:solidFill>
              </a:rPr>
              <a:t>74 – 62  = </a:t>
            </a:r>
            <a:r>
              <a:rPr lang="en-US" dirty="0"/>
              <a:t> </a:t>
            </a:r>
            <a:r>
              <a:rPr lang="en-US" u="sng" dirty="0">
                <a:solidFill>
                  <a:srgbClr val="9900FF"/>
                </a:solidFill>
              </a:rPr>
              <a:t>12</a:t>
            </a:r>
            <a:r>
              <a:rPr lang="en-US" dirty="0">
                <a:solidFill>
                  <a:srgbClr val="9900FF"/>
                </a:solidFill>
                <a:sym typeface="Symbol"/>
              </a:rPr>
              <a:t></a:t>
            </a:r>
            <a:r>
              <a:rPr lang="en-US" u="sng" dirty="0"/>
              <a:t> </a:t>
            </a:r>
          </a:p>
          <a:p>
            <a:pPr>
              <a:tabLst>
                <a:tab pos="2060575" algn="l"/>
                <a:tab pos="3657600" algn="l"/>
              </a:tabLst>
            </a:pPr>
            <a:r>
              <a:rPr lang="en-US" dirty="0"/>
              <a:t>		</a:t>
            </a:r>
            <a:endParaRPr lang="en-US" dirty="0">
              <a:solidFill>
                <a:srgbClr val="FF00FF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562600" y="2578512"/>
          <a:ext cx="100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1002960" imgH="901440" progId="Equation.DSMT4">
                  <p:embed/>
                </p:oleObj>
              </mc:Choice>
              <mc:Fallback>
                <p:oleObj name="Equation" r:id="rId3" imgW="1002960" imgH="9014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78512"/>
                        <a:ext cx="100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661150" y="251460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average difference 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882354" y="3399504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368280" imgH="406080" progId="Equation.DSMT4">
                  <p:embed/>
                </p:oleObj>
              </mc:Choice>
              <mc:Fallback>
                <p:oleObj name="Equation" r:id="rId5" imgW="3682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354" y="3399504"/>
                        <a:ext cx="368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049090" y="3903408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7" imgW="545760" imgH="291960" progId="Equation.DSMT4">
                  <p:embed/>
                </p:oleObj>
              </mc:Choice>
              <mc:Fallback>
                <p:oleObj name="Equation" r:id="rId7" imgW="545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090" y="3903408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6051550" y="4269660"/>
          <a:ext cx="533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9" imgW="533160" imgH="393480" progId="Equation.DSMT4">
                  <p:embed/>
                </p:oleObj>
              </mc:Choice>
              <mc:Fallback>
                <p:oleObj name="Equation" r:id="rId9" imgW="5331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1550" y="4269660"/>
                        <a:ext cx="533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6400594" y="4768644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1" imgW="190440" imgH="291960" progId="Equation.DSMT4">
                  <p:embed/>
                </p:oleObj>
              </mc:Choice>
              <mc:Fallback>
                <p:oleObj name="Equation" r:id="rId11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594" y="4768644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956696" y="254655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696" y="254655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6148676" y="2735886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5" imgW="101520" imgH="101520" progId="Equation.DSMT4">
                  <p:embed/>
                </p:oleObj>
              </mc:Choice>
              <mc:Fallback>
                <p:oleObj name="Equation" r:id="rId15" imgW="101520" imgH="101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8676" y="2735886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233446" y="254655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3446" y="254655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6391456" y="2535336"/>
          <a:ext cx="165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9" imgW="164880" imgH="304560" progId="Equation.DSMT4">
                  <p:embed/>
                </p:oleObj>
              </mc:Choice>
              <mc:Fallback>
                <p:oleObj name="Equation" r:id="rId19" imgW="16488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456" y="2535336"/>
                        <a:ext cx="165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991896" y="5154564"/>
            <a:ext cx="6944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FF"/>
                </a:solidFill>
              </a:rPr>
              <a:t>64</a:t>
            </a:r>
            <a:r>
              <a:rPr lang="en-US" sz="2800" dirty="0">
                <a:solidFill>
                  <a:srgbClr val="FF00FF"/>
                </a:solidFill>
                <a:sym typeface="Symbol"/>
              </a:rPr>
              <a:t>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4724400" y="52694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F7F"/>
                </a:solidFill>
              </a:rPr>
              <a:t>total of differences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407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b="1" dirty="0">
                <a:solidFill>
                  <a:srgbClr val="000000"/>
                </a:solidFill>
              </a:rPr>
              <a:t>Terms Related to Histograms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Class: </a:t>
            </a:r>
            <a:r>
              <a:rPr lang="en-US" dirty="0">
                <a:solidFill>
                  <a:srgbClr val="000000"/>
                </a:solidFill>
              </a:rPr>
              <a:t>a range (or interval) of numbers that contain data items.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Lower class limit: </a:t>
            </a:r>
            <a:r>
              <a:rPr lang="en-US" dirty="0">
                <a:solidFill>
                  <a:srgbClr val="000000"/>
                </a:solidFill>
              </a:rPr>
              <a:t>the smallest whole number that belongs to a class.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Upper class limit: </a:t>
            </a:r>
            <a:r>
              <a:rPr lang="en-US" dirty="0">
                <a:solidFill>
                  <a:srgbClr val="000000"/>
                </a:solidFill>
              </a:rPr>
              <a:t>the largest whole number that belongs to a class. </a:t>
            </a:r>
          </a:p>
          <a:p>
            <a:pPr>
              <a:lnSpc>
                <a:spcPts val="3200"/>
              </a:lnSpc>
            </a:pPr>
            <a:r>
              <a:rPr lang="en-US" b="1" dirty="0">
                <a:solidFill>
                  <a:srgbClr val="C00000"/>
                </a:solidFill>
              </a:rPr>
              <a:t>Class boundaries: </a:t>
            </a:r>
            <a:r>
              <a:rPr lang="en-US" dirty="0">
                <a:solidFill>
                  <a:srgbClr val="000000"/>
                </a:solidFill>
              </a:rPr>
              <a:t>numbers that are halfway between the upper limit of one class and the lower limit of the next class.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Terms Related to Histograms (cont.)</a:t>
            </a:r>
          </a:p>
          <a:p>
            <a:r>
              <a:rPr lang="en-US" b="1" dirty="0">
                <a:solidFill>
                  <a:srgbClr val="C00000"/>
                </a:solidFill>
              </a:rPr>
              <a:t>Class width: </a:t>
            </a:r>
            <a:r>
              <a:rPr lang="en-US" dirty="0">
                <a:solidFill>
                  <a:srgbClr val="000000"/>
                </a:solidFill>
              </a:rPr>
              <a:t>the difference between the class boundaries of a class (the width of each bar). </a:t>
            </a:r>
          </a:p>
          <a:p>
            <a:r>
              <a:rPr lang="en-US" b="1" dirty="0">
                <a:solidFill>
                  <a:srgbClr val="C00000"/>
                </a:solidFill>
              </a:rPr>
              <a:t>Frequency: </a:t>
            </a:r>
            <a:r>
              <a:rPr lang="en-US" dirty="0">
                <a:solidFill>
                  <a:srgbClr val="000000"/>
                </a:solidFill>
              </a:rPr>
              <a:t>the number of data items in a class.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Histogram </a:t>
            </a:r>
          </a:p>
          <a:p>
            <a:r>
              <a:rPr lang="en-US" dirty="0"/>
              <a:t>Figure 8.4 shows a histogram that summarizes the scores of 50 students on an English placement test. Answer the following questions by referring to the graph.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How many classes are represented? </a:t>
            </a:r>
            <a:endParaRPr lang="en-US" u="sng" dirty="0">
              <a:solidFill>
                <a:srgbClr val="FF0000"/>
              </a:solidFill>
            </a:endParaRP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What are the class limits of the first class? </a:t>
            </a:r>
          </a:p>
          <a:p>
            <a:pPr marL="463550" indent="-463550">
              <a:spcBef>
                <a:spcPts val="0"/>
              </a:spcBef>
            </a:pPr>
            <a:endParaRPr lang="en-US" b="1" dirty="0"/>
          </a:p>
          <a:p>
            <a:pPr marL="463550" indent="-463550">
              <a:spcBef>
                <a:spcPts val="600"/>
              </a:spcBef>
            </a:pPr>
            <a:r>
              <a:rPr lang="en-US" b="1" dirty="0"/>
              <a:t>c.	</a:t>
            </a:r>
            <a:r>
              <a:rPr lang="en-US" dirty="0"/>
              <a:t>What are the class boundaries of the second class? </a:t>
            </a:r>
            <a:endParaRPr lang="en-US" u="sng" dirty="0"/>
          </a:p>
        </p:txBody>
      </p:sp>
      <p:sp>
        <p:nvSpPr>
          <p:cNvPr id="4" name="Rectangle 3"/>
          <p:cNvSpPr/>
          <p:nvPr/>
        </p:nvSpPr>
        <p:spPr>
          <a:xfrm>
            <a:off x="6185792" y="356665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990600" y="4525296"/>
            <a:ext cx="20762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201 and 250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990600" y="5410200"/>
            <a:ext cx="2624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250.5 and 300.5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d.	</a:t>
            </a:r>
            <a:r>
              <a:rPr lang="en-US" dirty="0"/>
              <a:t>What is the width of each class? </a:t>
            </a:r>
            <a:endParaRPr lang="en-US" u="sng" dirty="0"/>
          </a:p>
          <a:p>
            <a:pPr marL="463550" indent="-463550"/>
            <a:r>
              <a:rPr lang="en-US" b="1" dirty="0"/>
              <a:t>e.	</a:t>
            </a:r>
            <a:r>
              <a:rPr lang="en-US" dirty="0"/>
              <a:t>Which class has the greatest frequency?</a:t>
            </a:r>
          </a:p>
          <a:p>
            <a:pPr marL="463550" indent="-463550"/>
            <a:r>
              <a:rPr lang="en-US" dirty="0"/>
              <a:t>	</a:t>
            </a:r>
            <a:endParaRPr lang="en-US" u="sng" dirty="0">
              <a:solidFill>
                <a:srgbClr val="FF0000"/>
              </a:solidFill>
            </a:endParaRPr>
          </a:p>
          <a:p>
            <a:pPr marL="463550" indent="-463550"/>
            <a:r>
              <a:rPr lang="en-US" b="1" dirty="0"/>
              <a:t>f.	</a:t>
            </a:r>
            <a:r>
              <a:rPr lang="en-US" dirty="0"/>
              <a:t>What is this frequency? </a:t>
            </a:r>
            <a:endParaRPr lang="en-US" b="1" u="sng" dirty="0"/>
          </a:p>
          <a:p>
            <a:pPr marL="463550" indent="-463550"/>
            <a:r>
              <a:rPr lang="en-US" b="1" dirty="0"/>
              <a:t>g.	</a:t>
            </a:r>
            <a:r>
              <a:rPr lang="en-US" dirty="0"/>
              <a:t>What percentage of the scores are between 200.5 </a:t>
            </a:r>
          </a:p>
          <a:p>
            <a:pPr marL="463550" indent="-463550">
              <a:spcBef>
                <a:spcPts val="600"/>
              </a:spcBef>
            </a:pPr>
            <a:r>
              <a:rPr lang="en-US" dirty="0"/>
              <a:t>	and 250.5? </a:t>
            </a:r>
          </a:p>
          <a:p>
            <a:pPr marL="463550" indent="-463550">
              <a:spcBef>
                <a:spcPts val="3000"/>
              </a:spcBef>
            </a:pPr>
            <a:r>
              <a:rPr lang="en-US" b="1" dirty="0"/>
              <a:t>h.	</a:t>
            </a:r>
            <a:r>
              <a:rPr lang="en-US" dirty="0"/>
              <a:t>What percentage of the scores are above 400? 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2694296" y="3748548"/>
          <a:ext cx="1206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1206500" imgH="901700" progId="Equation.DSMT4">
                  <p:embed/>
                </p:oleObj>
              </mc:Choice>
              <mc:Fallback>
                <p:oleObj name="Equation" r:id="rId3" imgW="1206500" imgH="901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296" y="3748548"/>
                        <a:ext cx="1206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990600" y="5071244"/>
          <a:ext cx="1384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384300" imgH="901700" progId="Equation.DSMT4">
                  <p:embed/>
                </p:oleObj>
              </mc:Choice>
              <mc:Fallback>
                <p:oleObj name="Equation" r:id="rId5" imgW="1384300" imgH="9017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071244"/>
                        <a:ext cx="1384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698249" y="1265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50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961104" y="2224548"/>
            <a:ext cx="20716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second class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461841" y="28194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16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Learn how to read data and calculate information from the following types of graphs: bar graphs, circle graphs, line graphs, and histograms. </a:t>
            </a:r>
            <a:endParaRPr lang="en-US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pic>
        <p:nvPicPr>
          <p:cNvPr id="52228" name="Picture 4" descr="E:\Book work\BAM PPT\BAM_Chapter_8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371600"/>
            <a:ext cx="4943475" cy="39624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429000" y="546729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Figure 8.4: </a:t>
            </a:r>
            <a:r>
              <a:rPr lang="en-US" sz="2000" dirty="0"/>
              <a:t>Histogram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Using the bar graph in Example 1, what was the amount of increase in sales between March and April?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Using the circle graph in Example 2, if the person’s income increases to $30,000 and the percentage spent on each item does not change, what is the amount spent on entertainment over the year?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Using the line graph in Example 3, find the minimum difference between the high and low temperatures of a single day in the week shown.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Using the histogram in Example 4, what is the frequency of the class with the least frequency?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$25,000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$1500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</a:t>
            </a:r>
            <a:endParaRPr lang="en-US" dirty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Graphs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Purpose of the Four Types of Graphs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b="1" dirty="0">
                <a:solidFill>
                  <a:srgbClr val="C00000"/>
                </a:solidFill>
              </a:rPr>
              <a:t>Bar Graphs: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to emphasize comparative amounts.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b="1" dirty="0">
                <a:solidFill>
                  <a:srgbClr val="C00000"/>
                </a:solidFill>
              </a:rPr>
              <a:t>Circle Graphs: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to help in understanding percents or parts of a whole.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b="1" dirty="0">
                <a:solidFill>
                  <a:srgbClr val="C00000"/>
                </a:solidFill>
              </a:rPr>
              <a:t>Line Graphs: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to indicate tendencies or trends over a period of time.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b="1" dirty="0">
                <a:solidFill>
                  <a:srgbClr val="C00000"/>
                </a:solidFill>
              </a:rPr>
              <a:t>Histograms: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to indicate data in classes (a range or interval of numbers).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Bar Graph </a:t>
            </a:r>
          </a:p>
          <a:p>
            <a:r>
              <a:rPr lang="en-US" dirty="0"/>
              <a:t>Figure 8.1 shows a bar graph. Note that the scale on the left and the data on the bottom (months) are clearly labeled and the graph itself has a title. The following questions can be easily answered by looking at Figure 8.1.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4560" y="1113504"/>
            <a:ext cx="4754880" cy="446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314700" y="5621592"/>
            <a:ext cx="2514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Figure 8.1: </a:t>
            </a:r>
            <a:r>
              <a:rPr lang="en-US" sz="2000" dirty="0"/>
              <a:t>Bar graph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indent="-463550">
              <a:spcBef>
                <a:spcPts val="3000"/>
              </a:spcBef>
            </a:pPr>
            <a:r>
              <a:rPr lang="en-US" b="1" dirty="0"/>
              <a:t>a.	</a:t>
            </a:r>
            <a:r>
              <a:rPr lang="en-US" dirty="0"/>
              <a:t>What were the sales in January? </a:t>
            </a:r>
            <a:endParaRPr lang="en-US" u="sng" dirty="0">
              <a:solidFill>
                <a:srgbClr val="FF0000"/>
              </a:solidFill>
            </a:endParaRPr>
          </a:p>
          <a:p>
            <a:pPr marL="463550" indent="-463550">
              <a:spcBef>
                <a:spcPts val="3000"/>
              </a:spcBef>
            </a:pPr>
            <a:r>
              <a:rPr lang="en-US" b="1" dirty="0"/>
              <a:t>b.	</a:t>
            </a:r>
            <a:r>
              <a:rPr lang="en-US" dirty="0"/>
              <a:t>During what month were sales lowest? </a:t>
            </a:r>
            <a:endParaRPr lang="en-US" dirty="0">
              <a:solidFill>
                <a:srgbClr val="FF0000"/>
              </a:solidFill>
            </a:endParaRPr>
          </a:p>
          <a:p>
            <a:pPr marL="463550" indent="-463550">
              <a:spcBef>
                <a:spcPts val="3000"/>
              </a:spcBef>
            </a:pPr>
            <a:r>
              <a:rPr lang="en-US" b="1" dirty="0"/>
              <a:t>c.	</a:t>
            </a:r>
            <a:r>
              <a:rPr lang="en-US" dirty="0"/>
              <a:t>During what month were sales highest? </a:t>
            </a:r>
            <a:endParaRPr lang="en-US" u="sng" dirty="0">
              <a:solidFill>
                <a:srgbClr val="FF0000"/>
              </a:solidFill>
            </a:endParaRPr>
          </a:p>
          <a:p>
            <a:pPr marL="463550" indent="-463550">
              <a:spcBef>
                <a:spcPts val="3000"/>
              </a:spcBef>
            </a:pPr>
            <a:r>
              <a:rPr lang="en-US" b="1" dirty="0"/>
              <a:t>d.	</a:t>
            </a:r>
            <a:r>
              <a:rPr lang="en-US" dirty="0"/>
              <a:t>What were the sales during each of the highest sales months? </a:t>
            </a:r>
            <a:endParaRPr lang="en-US" u="sng" dirty="0"/>
          </a:p>
          <a:p>
            <a:pPr marL="463550" indent="-463550">
              <a:spcBef>
                <a:spcPts val="3000"/>
              </a:spcBef>
            </a:pPr>
            <a:r>
              <a:rPr lang="en-US" b="1" dirty="0"/>
              <a:t>e.	</a:t>
            </a:r>
            <a:r>
              <a:rPr lang="en-US" dirty="0"/>
              <a:t>What were the sales in April? 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79816" y="1276084"/>
            <a:ext cx="1553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$100,000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641667" y="2057400"/>
            <a:ext cx="1125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March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6707262" y="2880360"/>
            <a:ext cx="15680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u="sng" dirty="0">
                <a:solidFill>
                  <a:srgbClr val="FF0000"/>
                </a:solidFill>
              </a:rPr>
              <a:t>February </a:t>
            </a:r>
          </a:p>
          <a:p>
            <a:pPr algn="ctr"/>
            <a:r>
              <a:rPr lang="en-US" sz="2800" u="sng" dirty="0">
                <a:solidFill>
                  <a:srgbClr val="FF0000"/>
                </a:solidFill>
              </a:rPr>
              <a:t>and June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104256" y="4114800"/>
            <a:ext cx="1553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$150,000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5207238" y="4953000"/>
            <a:ext cx="13708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>
                <a:solidFill>
                  <a:srgbClr val="FF0000"/>
                </a:solidFill>
              </a:rPr>
              <a:t>$75,000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questions will take some calculations after reading the graphs. </a:t>
            </a:r>
          </a:p>
          <a:p>
            <a:pPr marL="463550" indent="-463550"/>
            <a:r>
              <a:rPr lang="en-US" b="1" dirty="0"/>
              <a:t>f.	</a:t>
            </a:r>
            <a:r>
              <a:rPr lang="en-US" dirty="0"/>
              <a:t>What was the amount of decrease in sales between February and March?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68555"/>
              </p:ext>
            </p:extLst>
          </p:nvPr>
        </p:nvGraphicFramePr>
        <p:xfrm>
          <a:off x="2528888" y="3416300"/>
          <a:ext cx="383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3835080" imgH="393480" progId="Equation.DSMT4">
                  <p:embed/>
                </p:oleObj>
              </mc:Choice>
              <mc:Fallback>
                <p:oleObj name="Equation" r:id="rId3" imgW="38350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3416300"/>
                        <a:ext cx="383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664604"/>
              </p:ext>
            </p:extLst>
          </p:nvPr>
        </p:nvGraphicFramePr>
        <p:xfrm>
          <a:off x="2728913" y="3930650"/>
          <a:ext cx="311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3111480" imgH="444240" progId="Equation.DSMT4">
                  <p:embed/>
                </p:oleObj>
              </mc:Choice>
              <mc:Fallback>
                <p:oleObj name="Equation" r:id="rId5" imgW="31114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913" y="3930650"/>
                        <a:ext cx="311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055224"/>
              </p:ext>
            </p:extLst>
          </p:nvPr>
        </p:nvGraphicFramePr>
        <p:xfrm>
          <a:off x="2279650" y="4495800"/>
          <a:ext cx="4076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4076640" imgH="393480" progId="Equation.DSMT4">
                  <p:embed/>
                </p:oleObj>
              </mc:Choice>
              <mc:Fallback>
                <p:oleObj name="Equation" r:id="rId7" imgW="40766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4495800"/>
                        <a:ext cx="4076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g.	</a:t>
            </a:r>
            <a:r>
              <a:rPr lang="en-US" dirty="0"/>
              <a:t>What was the percent of decrease?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113504" y="2089356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2920680" imgH="952200" progId="Equation.DSMT4">
                  <p:embed/>
                </p:oleObj>
              </mc:Choice>
              <mc:Fallback>
                <p:oleObj name="Equation" r:id="rId3" imgW="292068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504" y="2089356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038600" y="21336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520560" imgH="838080" progId="Equation.DSMT4">
                  <p:embed/>
                </p:oleObj>
              </mc:Choice>
              <mc:Fallback>
                <p:oleObj name="Equation" r:id="rId5" imgW="520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336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618704" y="24384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1104840" imgH="291960" progId="Equation.DSMT4">
                  <p:embed/>
                </p:oleObj>
              </mc:Choice>
              <mc:Fallback>
                <p:oleObj name="Equation" r:id="rId7" imgW="11048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8704" y="24384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46956" y="2410952"/>
          <a:ext cx="2298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2298600" imgH="393480" progId="Equation.DSMT4">
                  <p:embed/>
                </p:oleObj>
              </mc:Choice>
              <mc:Fallback>
                <p:oleObj name="Equation" r:id="rId9" imgW="22986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956" y="2410952"/>
                        <a:ext cx="2298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Circle Graph </a:t>
            </a:r>
          </a:p>
          <a:p>
            <a:r>
              <a:rPr lang="en-US" dirty="0"/>
              <a:t>Figure 8.2 shows percents budgeted for various items in a home for one year. Suppose a person has an annual income of </a:t>
            </a:r>
            <a:r>
              <a:rPr lang="en-US" dirty="0">
                <a:solidFill>
                  <a:srgbClr val="0000FF"/>
                </a:solidFill>
              </a:rPr>
              <a:t>$15,000</a:t>
            </a:r>
            <a:r>
              <a:rPr lang="en-US" dirty="0"/>
              <a:t>. Using Figure 8.2, calculate how much will be allocated to each item indicated in the graph.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544</Words>
  <Application>Microsoft Office PowerPoint</Application>
  <PresentationFormat>On-screen Show (4:3)</PresentationFormat>
  <Paragraphs>135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Symbol</vt:lpstr>
      <vt:lpstr>Courier New</vt:lpstr>
      <vt:lpstr>Office Theme</vt:lpstr>
      <vt:lpstr>Equation</vt:lpstr>
      <vt:lpstr>Section 8.6</vt:lpstr>
      <vt:lpstr>Objectives</vt:lpstr>
      <vt:lpstr>Introduction to Graphs </vt:lpstr>
      <vt:lpstr>Example 1 </vt:lpstr>
      <vt:lpstr>Example 1 (cont.) </vt:lpstr>
      <vt:lpstr>Example 1 (cont.) </vt:lpstr>
      <vt:lpstr>Example 1 (cont.) </vt:lpstr>
      <vt:lpstr>Example 1 (cont.) </vt:lpstr>
      <vt:lpstr>Example 2 </vt:lpstr>
      <vt:lpstr>Example 2 (cont.) </vt:lpstr>
      <vt:lpstr>Example 2 (cont.) </vt:lpstr>
      <vt:lpstr>Example 2 (cont.) </vt:lpstr>
      <vt:lpstr>Example 3 </vt:lpstr>
      <vt:lpstr>Example 3 (cont.) </vt:lpstr>
      <vt:lpstr>Example 3 (cont.) </vt:lpstr>
      <vt:lpstr>Introduction to Graphs </vt:lpstr>
      <vt:lpstr>Introduction to Graphs </vt:lpstr>
      <vt:lpstr>Example 4 </vt:lpstr>
      <vt:lpstr>Example 4 (cont.)</vt:lpstr>
      <vt:lpstr>Example 4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37</cp:revision>
  <dcterms:created xsi:type="dcterms:W3CDTF">2013-04-26T14:43:13Z</dcterms:created>
  <dcterms:modified xsi:type="dcterms:W3CDTF">2016-10-03T15:59:36Z</dcterms:modified>
</cp:coreProperties>
</file>