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embeddedFontLst>
    <p:embeddedFont>
      <p:font typeface="Calibri" panose="020F0502020204030204" pitchFamily="34" charset="0"/>
      <p:regular r:id="rId23"/>
      <p:bold r:id="rId24"/>
      <p:italic r:id="rId25"/>
      <p:boldItalic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522"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10/3/2016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24842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319E554-0047-4B06-913E-CA5FE01D55C0}" type="datetimeFigureOut">
              <a:rPr lang="en-US" smtClean="0"/>
              <a:pPr/>
              <a:t>10/3/2016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456F38-A421-4215-90E6-C271C5D4F5D9}" type="slidenum">
              <a:rPr lang="en-US" smtClean="0"/>
              <a:pPr/>
              <a:t>‹#›</a:t>
            </a:fld>
            <a:endParaRPr lang="en-US"/>
          </a:p>
        </p:txBody>
      </p:sp>
    </p:spTree>
    <p:extLst>
      <p:ext uri="{BB962C8B-B14F-4D97-AF65-F5344CB8AC3E}">
        <p14:creationId xmlns:p14="http://schemas.microsoft.com/office/powerpoint/2010/main" val="1675121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6649"/>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4.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5.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7.png"/><Relationship Id="rId4" Type="http://schemas.openxmlformats.org/officeDocument/2006/relationships/image" Target="../media/image6.wmf"/></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9.png"/><Relationship Id="rId4" Type="http://schemas.openxmlformats.org/officeDocument/2006/relationships/image" Target="../media/image8.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1.wmf"/><Relationship Id="rId5" Type="http://schemas.openxmlformats.org/officeDocument/2006/relationships/oleObject" Target="../embeddings/oleObject6.bin"/><Relationship Id="rId4" Type="http://schemas.openxmlformats.org/officeDocument/2006/relationships/image" Target="../media/image10.wmf"/></Relationships>
</file>

<file path=ppt/slides/_rels/slide1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Introduction to Integers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Inequality Symbols </a:t>
            </a:r>
          </a:p>
        </p:txBody>
      </p:sp>
      <p:sp>
        <p:nvSpPr>
          <p:cNvPr id="3" name="Content Placeholder 2"/>
          <p:cNvSpPr>
            <a:spLocks noGrp="1"/>
          </p:cNvSpPr>
          <p:nvPr>
            <p:ph idx="1"/>
          </p:nvPr>
        </p:nvSpPr>
        <p:spPr>
          <a:xfrm>
            <a:off x="457200" y="1280160"/>
            <a:ext cx="8229600" cy="2419124"/>
          </a:xfrm>
          <a:solidFill>
            <a:srgbClr val="FFFFCC"/>
          </a:solidFill>
          <a:ln w="28575">
            <a:solidFill>
              <a:srgbClr val="000000"/>
            </a:solidFill>
          </a:ln>
        </p:spPr>
        <p:txBody>
          <a:bodyPr>
            <a:spAutoFit/>
          </a:bodyPr>
          <a:lstStyle/>
          <a:p>
            <a:pPr algn="ctr"/>
            <a:r>
              <a:rPr lang="en-US" b="1" dirty="0">
                <a:solidFill>
                  <a:srgbClr val="000000"/>
                </a:solidFill>
              </a:rPr>
              <a:t>Symbols for Order </a:t>
            </a:r>
            <a:endParaRPr lang="en-US" dirty="0">
              <a:solidFill>
                <a:srgbClr val="000000"/>
              </a:solidFill>
            </a:endParaRPr>
          </a:p>
          <a:p>
            <a:pPr>
              <a:tabLst>
                <a:tab pos="4002088" algn="l"/>
              </a:tabLst>
            </a:pPr>
            <a:r>
              <a:rPr lang="en-US" dirty="0">
                <a:solidFill>
                  <a:srgbClr val="000000"/>
                </a:solidFill>
              </a:rPr>
              <a:t>&lt; is read “is less than” 	≤ is read “is less than or 	equal to” </a:t>
            </a:r>
          </a:p>
          <a:p>
            <a:pPr>
              <a:tabLst>
                <a:tab pos="4002088" algn="l"/>
              </a:tabLst>
            </a:pPr>
            <a:r>
              <a:rPr lang="en-US" dirty="0">
                <a:solidFill>
                  <a:srgbClr val="000000"/>
                </a:solidFill>
              </a:rPr>
              <a:t>&gt; is read “is greater than” 	≥ is read “is greater than or 	equal to”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a:t>
            </a:r>
          </a:p>
        </p:txBody>
      </p:sp>
      <p:sp>
        <p:nvSpPr>
          <p:cNvPr id="3" name="Content Placeholder 2"/>
          <p:cNvSpPr>
            <a:spLocks noGrp="1"/>
          </p:cNvSpPr>
          <p:nvPr>
            <p:ph idx="1"/>
          </p:nvPr>
        </p:nvSpPr>
        <p:spPr>
          <a:xfrm>
            <a:off x="457200" y="1280160"/>
            <a:ext cx="8229600" cy="3539430"/>
          </a:xfrm>
        </p:spPr>
        <p:txBody>
          <a:bodyPr>
            <a:spAutoFit/>
          </a:bodyPr>
          <a:lstStyle/>
          <a:p>
            <a:pPr>
              <a:tabLst>
                <a:tab pos="463550" algn="l"/>
                <a:tab pos="2743200" algn="l"/>
                <a:tab pos="3206750" algn="l"/>
                <a:tab pos="5486400" algn="l"/>
                <a:tab pos="5949950" algn="l"/>
              </a:tabLst>
            </a:pPr>
            <a:r>
              <a:rPr lang="en-US" dirty="0"/>
              <a:t>Determine whether the following statements are true or false. Rewrite any false statement so that it is true. </a:t>
            </a:r>
          </a:p>
          <a:p>
            <a:pPr>
              <a:tabLst>
                <a:tab pos="463550" algn="l"/>
                <a:tab pos="2743200" algn="l"/>
                <a:tab pos="3206750" algn="l"/>
                <a:tab pos="5486400" algn="l"/>
                <a:tab pos="5949950" algn="l"/>
              </a:tabLst>
            </a:pPr>
            <a:r>
              <a:rPr lang="en-US" b="1" dirty="0"/>
              <a:t>a.	</a:t>
            </a:r>
            <a:r>
              <a:rPr lang="en-US" dirty="0">
                <a:solidFill>
                  <a:srgbClr val="0000FF"/>
                </a:solidFill>
              </a:rPr>
              <a:t>3 ≤ 11</a:t>
            </a:r>
            <a:r>
              <a:rPr lang="en-US" dirty="0"/>
              <a:t>	</a:t>
            </a:r>
            <a:r>
              <a:rPr lang="en-US" b="1" dirty="0"/>
              <a:t>b.	</a:t>
            </a:r>
            <a:r>
              <a:rPr lang="en-US" dirty="0">
                <a:solidFill>
                  <a:srgbClr val="0000FF"/>
                </a:solidFill>
              </a:rPr>
              <a:t>6 &gt; −1</a:t>
            </a:r>
            <a:r>
              <a:rPr lang="en-US" dirty="0"/>
              <a:t>	</a:t>
            </a:r>
            <a:r>
              <a:rPr lang="en-US" b="1" dirty="0"/>
              <a:t>c.	</a:t>
            </a:r>
            <a:r>
              <a:rPr lang="en-US" dirty="0">
                <a:solidFill>
                  <a:srgbClr val="0000FF"/>
                </a:solidFill>
              </a:rPr>
              <a:t>−7 &gt; 0 </a:t>
            </a:r>
          </a:p>
          <a:p>
            <a:pPr>
              <a:tabLst>
                <a:tab pos="463550" algn="l"/>
                <a:tab pos="2743200" algn="l"/>
                <a:tab pos="3206750" algn="l"/>
                <a:tab pos="5486400" algn="l"/>
                <a:tab pos="5949950" algn="l"/>
              </a:tabLst>
            </a:pPr>
            <a:r>
              <a:rPr lang="en-US" b="1" dirty="0"/>
              <a:t>d.	</a:t>
            </a:r>
            <a:r>
              <a:rPr lang="en-US" dirty="0">
                <a:solidFill>
                  <a:srgbClr val="0000FF"/>
                </a:solidFill>
              </a:rPr>
              <a:t>0 ≥ 0 </a:t>
            </a:r>
            <a:r>
              <a:rPr lang="en-US" dirty="0"/>
              <a:t>	</a:t>
            </a:r>
            <a:r>
              <a:rPr lang="en-US" b="1" dirty="0"/>
              <a:t>e.	</a:t>
            </a:r>
            <a:r>
              <a:rPr lang="en-US" dirty="0">
                <a:solidFill>
                  <a:srgbClr val="0000FF"/>
                </a:solidFill>
              </a:rPr>
              <a:t>−6 ≤ −6</a:t>
            </a:r>
          </a:p>
          <a:p>
            <a:pPr>
              <a:tabLst>
                <a:tab pos="463550" algn="l"/>
                <a:tab pos="2743200" algn="l"/>
                <a:tab pos="3206750" algn="l"/>
                <a:tab pos="5486400" algn="l"/>
                <a:tab pos="5949950" algn="l"/>
              </a:tabLst>
            </a:pPr>
            <a:r>
              <a:rPr lang="en-US" b="1" dirty="0"/>
              <a:t>Solution </a:t>
            </a:r>
          </a:p>
          <a:p>
            <a:pPr>
              <a:tabLst>
                <a:tab pos="463550" algn="l"/>
                <a:tab pos="2743200" algn="l"/>
                <a:tab pos="3206750" algn="l"/>
                <a:tab pos="5486400" algn="l"/>
                <a:tab pos="5949950" algn="l"/>
              </a:tabLst>
            </a:pPr>
            <a:r>
              <a:rPr lang="en-US" b="1" dirty="0"/>
              <a:t>a.	</a:t>
            </a:r>
            <a:r>
              <a:rPr lang="en-US" dirty="0">
                <a:solidFill>
                  <a:srgbClr val="0000FF"/>
                </a:solidFill>
              </a:rPr>
              <a:t>3 ≤ 11 </a:t>
            </a:r>
            <a:r>
              <a:rPr lang="en-US" dirty="0"/>
              <a:t>is </a:t>
            </a:r>
            <a:r>
              <a:rPr lang="en-US" dirty="0">
                <a:solidFill>
                  <a:srgbClr val="FF0000"/>
                </a:solidFill>
              </a:rPr>
              <a:t>true</a:t>
            </a:r>
            <a:r>
              <a:rPr lang="en-US" dirty="0"/>
              <a:t> since </a:t>
            </a:r>
            <a:r>
              <a:rPr lang="en-US" dirty="0">
                <a:solidFill>
                  <a:srgbClr val="000099"/>
                </a:solidFill>
              </a:rPr>
              <a:t>3</a:t>
            </a:r>
            <a:r>
              <a:rPr lang="en-US" dirty="0"/>
              <a:t> is less than </a:t>
            </a:r>
            <a:r>
              <a:rPr lang="en-US" dirty="0">
                <a:solidFill>
                  <a:srgbClr val="000099"/>
                </a:solidFill>
              </a:rPr>
              <a:t>11</a:t>
            </a:r>
            <a:r>
              <a:rPr lang="en-US" dirty="0"/>
              <a:t>. </a:t>
            </a:r>
          </a:p>
          <a:p>
            <a:pPr>
              <a:tabLst>
                <a:tab pos="463550" algn="l"/>
                <a:tab pos="2743200" algn="l"/>
                <a:tab pos="3206750" algn="l"/>
                <a:tab pos="5486400" algn="l"/>
                <a:tab pos="5949950" algn="l"/>
              </a:tabLst>
            </a:pPr>
            <a:r>
              <a:rPr lang="en-US" b="1" dirty="0"/>
              <a:t>b.	</a:t>
            </a:r>
            <a:r>
              <a:rPr lang="en-US" dirty="0">
                <a:solidFill>
                  <a:srgbClr val="0000FF"/>
                </a:solidFill>
              </a:rPr>
              <a:t>6 &gt; −1 </a:t>
            </a:r>
            <a:r>
              <a:rPr lang="en-US" dirty="0"/>
              <a:t>is </a:t>
            </a:r>
            <a:r>
              <a:rPr lang="en-US" dirty="0">
                <a:solidFill>
                  <a:srgbClr val="FF0000"/>
                </a:solidFill>
              </a:rPr>
              <a:t>true</a:t>
            </a:r>
            <a:r>
              <a:rPr lang="en-US" dirty="0"/>
              <a:t> since </a:t>
            </a:r>
            <a:r>
              <a:rPr lang="en-US" dirty="0">
                <a:solidFill>
                  <a:srgbClr val="000099"/>
                </a:solidFill>
              </a:rPr>
              <a:t>6</a:t>
            </a:r>
            <a:r>
              <a:rPr lang="en-US" dirty="0"/>
              <a:t> is greater than </a:t>
            </a:r>
            <a:r>
              <a:rPr lang="en-US" dirty="0">
                <a:solidFill>
                  <a:srgbClr val="000099"/>
                </a:solidFill>
              </a:rPr>
              <a:t>−1</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(cont.)</a:t>
            </a:r>
          </a:p>
        </p:txBody>
      </p:sp>
      <p:sp>
        <p:nvSpPr>
          <p:cNvPr id="3" name="Content Placeholder 2"/>
          <p:cNvSpPr>
            <a:spLocks noGrp="1"/>
          </p:cNvSpPr>
          <p:nvPr>
            <p:ph idx="1"/>
          </p:nvPr>
        </p:nvSpPr>
        <p:spPr/>
        <p:txBody>
          <a:bodyPr/>
          <a:lstStyle/>
          <a:p>
            <a:pPr>
              <a:tabLst>
                <a:tab pos="463550" algn="l"/>
                <a:tab pos="2743200" algn="l"/>
                <a:tab pos="3206750" algn="l"/>
                <a:tab pos="5486400" algn="l"/>
                <a:tab pos="5949950" algn="l"/>
              </a:tabLst>
            </a:pPr>
            <a:r>
              <a:rPr lang="en-US" b="1" dirty="0"/>
              <a:t>c.	</a:t>
            </a:r>
            <a:r>
              <a:rPr lang="en-US" dirty="0">
                <a:solidFill>
                  <a:srgbClr val="0000FF"/>
                </a:solidFill>
              </a:rPr>
              <a:t>−7 &gt; 0 </a:t>
            </a:r>
            <a:r>
              <a:rPr lang="en-US" dirty="0"/>
              <a:t>is </a:t>
            </a:r>
            <a:r>
              <a:rPr lang="en-US" dirty="0">
                <a:solidFill>
                  <a:srgbClr val="FF0000"/>
                </a:solidFill>
              </a:rPr>
              <a:t>false</a:t>
            </a:r>
            <a:r>
              <a:rPr lang="en-US" dirty="0"/>
              <a:t>. </a:t>
            </a:r>
          </a:p>
          <a:p>
            <a:pPr marL="457200">
              <a:tabLst>
                <a:tab pos="463550" algn="l"/>
                <a:tab pos="2743200" algn="l"/>
                <a:tab pos="3206750" algn="l"/>
                <a:tab pos="5486400" algn="l"/>
                <a:tab pos="5949950" algn="l"/>
              </a:tabLst>
            </a:pPr>
            <a:r>
              <a:rPr lang="en-US" dirty="0"/>
              <a:t>	We can change the inequality to read </a:t>
            </a:r>
            <a:r>
              <a:rPr lang="en-US" dirty="0">
                <a:solidFill>
                  <a:srgbClr val="000099"/>
                </a:solidFill>
              </a:rPr>
              <a:t>−7 &lt; 0 </a:t>
            </a:r>
            <a:r>
              <a:rPr lang="en-US"/>
              <a:t>or </a:t>
            </a:r>
            <a:r>
              <a:rPr lang="en-US">
                <a:solidFill>
                  <a:srgbClr val="000099"/>
                </a:solidFill>
              </a:rPr>
              <a:t>0 &gt; −</a:t>
            </a:r>
            <a:r>
              <a:rPr lang="en-US" dirty="0">
                <a:solidFill>
                  <a:srgbClr val="000099"/>
                </a:solidFill>
              </a:rPr>
              <a:t>7</a:t>
            </a:r>
            <a:r>
              <a:rPr lang="en-US" dirty="0"/>
              <a:t>. </a:t>
            </a:r>
          </a:p>
          <a:p>
            <a:pPr>
              <a:tabLst>
                <a:tab pos="463550" algn="l"/>
                <a:tab pos="2743200" algn="l"/>
                <a:tab pos="3206750" algn="l"/>
                <a:tab pos="5486400" algn="l"/>
                <a:tab pos="5949950" algn="l"/>
              </a:tabLst>
            </a:pPr>
            <a:r>
              <a:rPr lang="en-US" b="1" dirty="0"/>
              <a:t>d.	</a:t>
            </a:r>
            <a:r>
              <a:rPr lang="en-US" dirty="0">
                <a:solidFill>
                  <a:srgbClr val="0000FF"/>
                </a:solidFill>
              </a:rPr>
              <a:t>0 ≥ 0 </a:t>
            </a:r>
            <a:r>
              <a:rPr lang="en-US" dirty="0"/>
              <a:t>is </a:t>
            </a:r>
            <a:r>
              <a:rPr lang="en-US" dirty="0">
                <a:solidFill>
                  <a:srgbClr val="FF0000"/>
                </a:solidFill>
              </a:rPr>
              <a:t>true</a:t>
            </a:r>
            <a:r>
              <a:rPr lang="en-US" dirty="0"/>
              <a:t> since </a:t>
            </a:r>
            <a:r>
              <a:rPr lang="en-US" dirty="0">
                <a:solidFill>
                  <a:srgbClr val="000099"/>
                </a:solidFill>
              </a:rPr>
              <a:t>0 = 0</a:t>
            </a:r>
            <a:r>
              <a:rPr lang="en-US" dirty="0"/>
              <a:t>. </a:t>
            </a:r>
          </a:p>
          <a:p>
            <a:pPr>
              <a:tabLst>
                <a:tab pos="463550" algn="l"/>
                <a:tab pos="2743200" algn="l"/>
                <a:tab pos="3206750" algn="l"/>
                <a:tab pos="5486400" algn="l"/>
                <a:tab pos="5949950" algn="l"/>
              </a:tabLst>
            </a:pPr>
            <a:r>
              <a:rPr lang="en-US" b="1" dirty="0"/>
              <a:t>e.	</a:t>
            </a:r>
            <a:r>
              <a:rPr lang="en-US" dirty="0">
                <a:solidFill>
                  <a:srgbClr val="0000FF"/>
                </a:solidFill>
              </a:rPr>
              <a:t>−6 ≤ −6 </a:t>
            </a:r>
            <a:r>
              <a:rPr lang="en-US" dirty="0"/>
              <a:t>is </a:t>
            </a:r>
            <a:r>
              <a:rPr lang="en-US" dirty="0">
                <a:solidFill>
                  <a:srgbClr val="FF0000"/>
                </a:solidFill>
              </a:rPr>
              <a:t>true</a:t>
            </a:r>
            <a:r>
              <a:rPr lang="en-US" dirty="0"/>
              <a:t> since </a:t>
            </a:r>
            <a:r>
              <a:rPr lang="en-US" dirty="0">
                <a:solidFill>
                  <a:srgbClr val="000099"/>
                </a:solidFill>
              </a:rPr>
              <a:t>−6 = −6</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Absolute Value</a:t>
            </a:r>
          </a:p>
        </p:txBody>
      </p:sp>
      <p:sp>
        <p:nvSpPr>
          <p:cNvPr id="3" name="Content Placeholder 2"/>
          <p:cNvSpPr>
            <a:spLocks noGrp="1"/>
          </p:cNvSpPr>
          <p:nvPr>
            <p:ph idx="1"/>
          </p:nvPr>
        </p:nvSpPr>
        <p:spPr>
          <a:xfrm>
            <a:off x="457200" y="1280160"/>
            <a:ext cx="8229600" cy="3754874"/>
          </a:xfrm>
          <a:solidFill>
            <a:srgbClr val="FFFFCC"/>
          </a:solidFill>
          <a:ln w="28575">
            <a:solidFill>
              <a:srgbClr val="000000"/>
            </a:solidFill>
          </a:ln>
        </p:spPr>
        <p:txBody>
          <a:bodyPr>
            <a:spAutoFit/>
          </a:bodyPr>
          <a:lstStyle/>
          <a:p>
            <a:pPr algn="ctr"/>
            <a:r>
              <a:rPr lang="en-US" b="1" dirty="0">
                <a:solidFill>
                  <a:srgbClr val="000000"/>
                </a:solidFill>
              </a:rPr>
              <a:t>Absolute Value </a:t>
            </a:r>
          </a:p>
          <a:p>
            <a:r>
              <a:rPr lang="en-US" dirty="0">
                <a:solidFill>
                  <a:srgbClr val="000000"/>
                </a:solidFill>
              </a:rPr>
              <a:t>The </a:t>
            </a:r>
            <a:r>
              <a:rPr lang="en-US" b="1" dirty="0">
                <a:solidFill>
                  <a:srgbClr val="C00000"/>
                </a:solidFill>
              </a:rPr>
              <a:t>absolute value </a:t>
            </a:r>
            <a:r>
              <a:rPr lang="en-US" dirty="0">
                <a:solidFill>
                  <a:srgbClr val="000000"/>
                </a:solidFill>
              </a:rPr>
              <a:t>of an integer is its distance from 0. </a:t>
            </a:r>
          </a:p>
          <a:p>
            <a:r>
              <a:rPr lang="en-US" dirty="0">
                <a:solidFill>
                  <a:srgbClr val="000000"/>
                </a:solidFill>
              </a:rPr>
              <a:t>The absolute value of an integer is never negative. </a:t>
            </a:r>
          </a:p>
          <a:p>
            <a:r>
              <a:rPr lang="en-US" dirty="0">
                <a:solidFill>
                  <a:srgbClr val="000000"/>
                </a:solidFill>
              </a:rPr>
              <a:t>We can express the definition symbolically, for any integer </a:t>
            </a:r>
            <a:r>
              <a:rPr lang="en-US" i="1" dirty="0">
                <a:solidFill>
                  <a:srgbClr val="000000"/>
                </a:solidFill>
              </a:rPr>
              <a:t>a</a:t>
            </a:r>
            <a:r>
              <a:rPr lang="en-US" dirty="0">
                <a:solidFill>
                  <a:srgbClr val="000000"/>
                </a:solidFill>
              </a:rPr>
              <a:t>, as follows: </a:t>
            </a:r>
          </a:p>
          <a:p>
            <a:pPr>
              <a:lnSpc>
                <a:spcPct val="150000"/>
              </a:lnSpc>
            </a:pPr>
            <a:endParaRPr lang="en-US" dirty="0">
              <a:solidFill>
                <a:srgbClr val="000000"/>
              </a:solidFill>
            </a:endParaRPr>
          </a:p>
          <a:p>
            <a:endParaRPr lang="en-US" dirty="0">
              <a:solidFill>
                <a:srgbClr val="000000"/>
              </a:solidFill>
            </a:endParaRPr>
          </a:p>
        </p:txBody>
      </p:sp>
      <p:graphicFrame>
        <p:nvGraphicFramePr>
          <p:cNvPr id="1026" name="Object 2"/>
          <p:cNvGraphicFramePr>
            <a:graphicFrameLocks noChangeAspect="1"/>
          </p:cNvGraphicFramePr>
          <p:nvPr/>
        </p:nvGraphicFramePr>
        <p:xfrm>
          <a:off x="548640" y="3839496"/>
          <a:ext cx="5105400" cy="1054100"/>
        </p:xfrm>
        <a:graphic>
          <a:graphicData uri="http://schemas.openxmlformats.org/presentationml/2006/ole">
            <mc:AlternateContent xmlns:mc="http://schemas.openxmlformats.org/markup-compatibility/2006">
              <mc:Choice xmlns:v="urn:schemas-microsoft-com:vml" Requires="v">
                <p:oleObj spid="_x0000_s1028" name="Equation" r:id="rId3" imgW="5105400" imgH="1054100" progId="Equation.DSMT4">
                  <p:embed/>
                </p:oleObj>
              </mc:Choice>
              <mc:Fallback>
                <p:oleObj name="Equation" r:id="rId3" imgW="5105400" imgH="10541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3839496"/>
                        <a:ext cx="51054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Absolute Value</a:t>
            </a:r>
          </a:p>
        </p:txBody>
      </p:sp>
      <p:sp>
        <p:nvSpPr>
          <p:cNvPr id="3" name="Content Placeholder 2"/>
          <p:cNvSpPr>
            <a:spLocks noGrp="1"/>
          </p:cNvSpPr>
          <p:nvPr>
            <p:ph idx="1"/>
          </p:nvPr>
        </p:nvSpPr>
        <p:spPr>
          <a:ln w="28575">
            <a:solidFill>
              <a:srgbClr val="FF0000"/>
            </a:solidFill>
          </a:ln>
        </p:spPr>
        <p:txBody>
          <a:bodyPr>
            <a:normAutofit lnSpcReduction="10000"/>
          </a:bodyPr>
          <a:lstStyle/>
          <a:p>
            <a:pPr algn="ctr"/>
            <a:r>
              <a:rPr lang="en-US" b="1" dirty="0">
                <a:solidFill>
                  <a:srgbClr val="000000"/>
                </a:solidFill>
              </a:rPr>
              <a:t>Note</a:t>
            </a:r>
          </a:p>
          <a:p>
            <a:r>
              <a:rPr lang="en-US" dirty="0">
                <a:solidFill>
                  <a:srgbClr val="000000"/>
                </a:solidFill>
              </a:rPr>
              <a:t>When </a:t>
            </a:r>
            <a:r>
              <a:rPr lang="en-US" b="1" i="1" dirty="0">
                <a:solidFill>
                  <a:srgbClr val="000000"/>
                </a:solidFill>
              </a:rPr>
              <a:t>a</a:t>
            </a:r>
            <a:r>
              <a:rPr lang="en-US" dirty="0">
                <a:solidFill>
                  <a:srgbClr val="000000"/>
                </a:solidFill>
              </a:rPr>
              <a:t> represents a negative number, the symbol −</a:t>
            </a:r>
            <a:r>
              <a:rPr lang="en-US" b="1" i="1" dirty="0">
                <a:solidFill>
                  <a:srgbClr val="000000"/>
                </a:solidFill>
              </a:rPr>
              <a:t>a</a:t>
            </a:r>
            <a:r>
              <a:rPr lang="en-US" dirty="0">
                <a:solidFill>
                  <a:srgbClr val="000000"/>
                </a:solidFill>
              </a:rPr>
              <a:t> represents a positive number. </a:t>
            </a:r>
            <a:r>
              <a:rPr lang="en-US" b="1" dirty="0">
                <a:solidFill>
                  <a:srgbClr val="C00000"/>
                </a:solidFill>
              </a:rPr>
              <a:t>That is, the opposite of a negative number is a positive number</a:t>
            </a:r>
            <a:r>
              <a:rPr lang="en-US" dirty="0">
                <a:solidFill>
                  <a:srgbClr val="000000"/>
                </a:solidFill>
              </a:rPr>
              <a:t>. For example, </a:t>
            </a:r>
          </a:p>
          <a:p>
            <a:pPr algn="ctr"/>
            <a:r>
              <a:rPr lang="en-US" dirty="0">
                <a:solidFill>
                  <a:srgbClr val="000000"/>
                </a:solidFill>
              </a:rPr>
              <a:t>If </a:t>
            </a:r>
            <a:r>
              <a:rPr lang="en-US" i="1" dirty="0">
                <a:solidFill>
                  <a:srgbClr val="000000"/>
                </a:solidFill>
              </a:rPr>
              <a:t>a</a:t>
            </a:r>
            <a:r>
              <a:rPr lang="en-US" dirty="0">
                <a:solidFill>
                  <a:srgbClr val="000000"/>
                </a:solidFill>
              </a:rPr>
              <a:t> = −8, then −</a:t>
            </a:r>
            <a:r>
              <a:rPr lang="en-US" i="1" dirty="0">
                <a:solidFill>
                  <a:srgbClr val="000000"/>
                </a:solidFill>
              </a:rPr>
              <a:t>a</a:t>
            </a:r>
            <a:r>
              <a:rPr lang="en-US" dirty="0">
                <a:solidFill>
                  <a:srgbClr val="000000"/>
                </a:solidFill>
              </a:rPr>
              <a:t> = − (−8) = +8. </a:t>
            </a:r>
          </a:p>
          <a:p>
            <a:r>
              <a:rPr lang="en-US" dirty="0">
                <a:solidFill>
                  <a:srgbClr val="000000"/>
                </a:solidFill>
              </a:rPr>
              <a:t>And, for </a:t>
            </a:r>
            <a:r>
              <a:rPr lang="en-US" i="1" dirty="0">
                <a:solidFill>
                  <a:srgbClr val="000000"/>
                </a:solidFill>
              </a:rPr>
              <a:t>a</a:t>
            </a:r>
            <a:r>
              <a:rPr lang="en-US" dirty="0">
                <a:solidFill>
                  <a:srgbClr val="000000"/>
                </a:solidFill>
              </a:rPr>
              <a:t> = −8, we can write</a:t>
            </a:r>
          </a:p>
          <a:p>
            <a:endParaRPr lang="en-US" dirty="0">
              <a:solidFill>
                <a:srgbClr val="000000"/>
              </a:solidFill>
            </a:endParaRPr>
          </a:p>
          <a:p>
            <a:endParaRPr lang="en-US" dirty="0">
              <a:solidFill>
                <a:srgbClr val="000000"/>
              </a:solidFill>
            </a:endParaRPr>
          </a:p>
          <a:p>
            <a:pPr>
              <a:lnSpc>
                <a:spcPct val="200000"/>
              </a:lnSpc>
            </a:pPr>
            <a:r>
              <a:rPr lang="en-US" dirty="0">
                <a:solidFill>
                  <a:srgbClr val="000000"/>
                </a:solidFill>
              </a:rPr>
              <a:t> </a:t>
            </a:r>
          </a:p>
        </p:txBody>
      </p:sp>
      <p:graphicFrame>
        <p:nvGraphicFramePr>
          <p:cNvPr id="2050" name="Object 2"/>
          <p:cNvGraphicFramePr>
            <a:graphicFrameLocks noChangeAspect="1"/>
          </p:cNvGraphicFramePr>
          <p:nvPr/>
        </p:nvGraphicFramePr>
        <p:xfrm>
          <a:off x="3352800" y="3962400"/>
          <a:ext cx="2438400" cy="1384300"/>
        </p:xfrm>
        <a:graphic>
          <a:graphicData uri="http://schemas.openxmlformats.org/presentationml/2006/ole">
            <mc:AlternateContent xmlns:mc="http://schemas.openxmlformats.org/markup-compatibility/2006">
              <mc:Choice xmlns:v="urn:schemas-microsoft-com:vml" Requires="v">
                <p:oleObj spid="_x0000_s2052" name="Equation" r:id="rId3" imgW="2438400" imgH="1384300" progId="Equation.DSMT4">
                  <p:embed/>
                </p:oleObj>
              </mc:Choice>
              <mc:Fallback>
                <p:oleObj name="Equation" r:id="rId3" imgW="2438400" imgH="13843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3962400"/>
                        <a:ext cx="24384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6" name="Straight Arrow Connector 5"/>
          <p:cNvCxnSpPr/>
          <p:nvPr/>
        </p:nvCxnSpPr>
        <p:spPr>
          <a:xfrm rot="16200000" flipV="1">
            <a:off x="3698544" y="5232604"/>
            <a:ext cx="228600" cy="228600"/>
          </a:xfrm>
          <a:prstGeom prst="straightConnector1">
            <a:avLst/>
          </a:prstGeom>
          <a:ln w="38100">
            <a:solidFill>
              <a:srgbClr val="C00000"/>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048000" y="5406838"/>
            <a:ext cx="5029200" cy="400110"/>
          </a:xfrm>
          <a:prstGeom prst="rect">
            <a:avLst/>
          </a:prstGeom>
        </p:spPr>
        <p:txBody>
          <a:bodyPr>
            <a:spAutoFit/>
          </a:bodyPr>
          <a:lstStyle/>
          <a:p>
            <a:r>
              <a:rPr lang="en-US" sz="2000" dirty="0">
                <a:solidFill>
                  <a:srgbClr val="008080"/>
                </a:solidFill>
              </a:rPr>
              <a:t>The absolute value of –8 is the opposite of −8. </a:t>
            </a:r>
          </a:p>
        </p:txBody>
      </p:sp>
      <p:cxnSp>
        <p:nvCxnSpPr>
          <p:cNvPr id="9" name="Curved Connector 8"/>
          <p:cNvCxnSpPr/>
          <p:nvPr/>
        </p:nvCxnSpPr>
        <p:spPr>
          <a:xfrm rot="16200000" flipH="1">
            <a:off x="5364480" y="3754325"/>
            <a:ext cx="640080" cy="2834640"/>
          </a:xfrm>
          <a:prstGeom prst="curvedConnector3">
            <a:avLst>
              <a:gd name="adj1" fmla="val 60661"/>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a:t>
            </a:r>
          </a:p>
        </p:txBody>
      </p:sp>
      <p:graphicFrame>
        <p:nvGraphicFramePr>
          <p:cNvPr id="3074" name="Object 2"/>
          <p:cNvGraphicFramePr>
            <a:graphicFrameLocks noChangeAspect="1"/>
          </p:cNvGraphicFramePr>
          <p:nvPr/>
        </p:nvGraphicFramePr>
        <p:xfrm>
          <a:off x="3663950" y="1524000"/>
          <a:ext cx="1816100" cy="469900"/>
        </p:xfrm>
        <a:graphic>
          <a:graphicData uri="http://schemas.openxmlformats.org/presentationml/2006/ole">
            <mc:AlternateContent xmlns:mc="http://schemas.openxmlformats.org/markup-compatibility/2006">
              <mc:Choice xmlns:v="urn:schemas-microsoft-com:vml" Requires="v">
                <p:oleObj spid="_x0000_s3076" name="Equation" r:id="rId3" imgW="1816100" imgH="469900" progId="Equation.DSMT4">
                  <p:embed/>
                </p:oleObj>
              </mc:Choice>
              <mc:Fallback>
                <p:oleObj name="Equation" r:id="rId3" imgW="1816100" imgH="4699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63950" y="1524000"/>
                        <a:ext cx="1816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 name="Picture 4" descr="s.png"/>
          <p:cNvPicPr>
            <a:picLocks noChangeAspect="1"/>
          </p:cNvPicPr>
          <p:nvPr/>
        </p:nvPicPr>
        <p:blipFill>
          <a:blip r:embed="rId5"/>
          <a:stretch>
            <a:fillRect/>
          </a:stretch>
        </p:blipFill>
        <p:spPr>
          <a:xfrm>
            <a:off x="1729196" y="2286000"/>
            <a:ext cx="5685608" cy="1371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a:t>
            </a:r>
          </a:p>
        </p:txBody>
      </p:sp>
      <p:graphicFrame>
        <p:nvGraphicFramePr>
          <p:cNvPr id="4098" name="Object 2"/>
          <p:cNvGraphicFramePr>
            <a:graphicFrameLocks noChangeAspect="1"/>
          </p:cNvGraphicFramePr>
          <p:nvPr/>
        </p:nvGraphicFramePr>
        <p:xfrm>
          <a:off x="4159250" y="1447800"/>
          <a:ext cx="825500" cy="469900"/>
        </p:xfrm>
        <a:graphic>
          <a:graphicData uri="http://schemas.openxmlformats.org/presentationml/2006/ole">
            <mc:AlternateContent xmlns:mc="http://schemas.openxmlformats.org/markup-compatibility/2006">
              <mc:Choice xmlns:v="urn:schemas-microsoft-com:vml" Requires="v">
                <p:oleObj spid="_x0000_s4100" name="Equation" r:id="rId3" imgW="825500" imgH="469900" progId="Equation.DSMT4">
                  <p:embed/>
                </p:oleObj>
              </mc:Choice>
              <mc:Fallback>
                <p:oleObj name="Equation" r:id="rId3" imgW="825500" imgH="4699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59250" y="1447800"/>
                        <a:ext cx="82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 name="Picture 4" descr="s.png"/>
          <p:cNvPicPr>
            <a:picLocks noChangeAspect="1"/>
          </p:cNvPicPr>
          <p:nvPr/>
        </p:nvPicPr>
        <p:blipFill>
          <a:blip r:embed="rId5"/>
          <a:stretch>
            <a:fillRect/>
          </a:stretch>
        </p:blipFill>
        <p:spPr>
          <a:xfrm>
            <a:off x="2031622" y="2132012"/>
            <a:ext cx="5080757" cy="1371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7</a:t>
            </a:r>
          </a:p>
        </p:txBody>
      </p:sp>
      <p:sp>
        <p:nvSpPr>
          <p:cNvPr id="3" name="Content Placeholder 2"/>
          <p:cNvSpPr>
            <a:spLocks noGrp="1"/>
          </p:cNvSpPr>
          <p:nvPr>
            <p:ph idx="1"/>
          </p:nvPr>
        </p:nvSpPr>
        <p:spPr/>
        <p:txBody>
          <a:bodyPr/>
          <a:lstStyle/>
          <a:p>
            <a:r>
              <a:rPr lang="en-US" dirty="0"/>
              <a:t>True or false: </a:t>
            </a:r>
          </a:p>
          <a:p>
            <a:pPr>
              <a:lnSpc>
                <a:spcPct val="150000"/>
              </a:lnSpc>
            </a:pPr>
            <a:r>
              <a:rPr lang="en-US" b="1" dirty="0"/>
              <a:t>Solution </a:t>
            </a:r>
          </a:p>
          <a:p>
            <a:r>
              <a:rPr lang="en-US" dirty="0">
                <a:solidFill>
                  <a:srgbClr val="FF0000"/>
                </a:solidFill>
              </a:rPr>
              <a:t>True</a:t>
            </a:r>
            <a:r>
              <a:rPr lang="en-US" dirty="0"/>
              <a:t>, since                                          (Remember that the symbol ≥ is read </a:t>
            </a:r>
            <a:r>
              <a:rPr lang="en-US" b="1" dirty="0"/>
              <a:t>greater than or equal to </a:t>
            </a:r>
            <a:r>
              <a:rPr lang="en-US" dirty="0"/>
              <a:t>so that “equal to” is valid with this symbol.) </a:t>
            </a:r>
          </a:p>
        </p:txBody>
      </p:sp>
      <p:graphicFrame>
        <p:nvGraphicFramePr>
          <p:cNvPr id="5122" name="Object 2"/>
          <p:cNvGraphicFramePr>
            <a:graphicFrameLocks noChangeAspect="1"/>
          </p:cNvGraphicFramePr>
          <p:nvPr/>
        </p:nvGraphicFramePr>
        <p:xfrm>
          <a:off x="2590800" y="1371600"/>
          <a:ext cx="1447800" cy="469900"/>
        </p:xfrm>
        <a:graphic>
          <a:graphicData uri="http://schemas.openxmlformats.org/presentationml/2006/ole">
            <mc:AlternateContent xmlns:mc="http://schemas.openxmlformats.org/markup-compatibility/2006">
              <mc:Choice xmlns:v="urn:schemas-microsoft-com:vml" Requires="v">
                <p:oleObj spid="_x0000_s5126" name="Equation" r:id="rId3" imgW="1447800" imgH="469900" progId="Equation.DSMT4">
                  <p:embed/>
                </p:oleObj>
              </mc:Choice>
              <mc:Fallback>
                <p:oleObj name="Equation" r:id="rId3" imgW="1447800" imgH="4699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371600"/>
                        <a:ext cx="144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3" name="Object 3"/>
          <p:cNvGraphicFramePr>
            <a:graphicFrameLocks noChangeAspect="1"/>
          </p:cNvGraphicFramePr>
          <p:nvPr>
            <p:extLst>
              <p:ext uri="{D42A27DB-BD31-4B8C-83A1-F6EECF244321}">
                <p14:modId xmlns:p14="http://schemas.microsoft.com/office/powerpoint/2010/main" val="3767988087"/>
              </p:ext>
            </p:extLst>
          </p:nvPr>
        </p:nvGraphicFramePr>
        <p:xfrm>
          <a:off x="2168525" y="2592719"/>
          <a:ext cx="3162300" cy="482600"/>
        </p:xfrm>
        <a:graphic>
          <a:graphicData uri="http://schemas.openxmlformats.org/presentationml/2006/ole">
            <mc:AlternateContent xmlns:mc="http://schemas.openxmlformats.org/markup-compatibility/2006">
              <mc:Choice xmlns:v="urn:schemas-microsoft-com:vml" Requires="v">
                <p:oleObj spid="_x0000_s5127" name="Equation" r:id="rId5" imgW="3162240" imgH="482400" progId="Equation.DSMT4">
                  <p:embed/>
                </p:oleObj>
              </mc:Choice>
              <mc:Fallback>
                <p:oleObj name="Equation" r:id="rId5" imgW="3162240" imgH="48240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68525" y="2592719"/>
                        <a:ext cx="31623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1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3" name="Content Placeholder 2"/>
          <p:cNvSpPr>
            <a:spLocks noGrp="1"/>
          </p:cNvSpPr>
          <p:nvPr>
            <p:ph idx="1"/>
          </p:nvPr>
        </p:nvSpPr>
        <p:spPr>
          <a:xfrm>
            <a:off x="457200" y="1280160"/>
            <a:ext cx="8229600" cy="3453253"/>
          </a:xfrm>
          <a:solidFill>
            <a:srgbClr val="FFFFCC"/>
          </a:solidFill>
          <a:ln w="28575">
            <a:solidFill>
              <a:srgbClr val="000000"/>
            </a:solidFill>
          </a:ln>
        </p:spPr>
        <p:txBody>
          <a:bodyPr>
            <a:spAutoFit/>
          </a:bodyPr>
          <a:lstStyle/>
          <a:p>
            <a:pPr marL="463550" indent="-463550"/>
            <a:r>
              <a:rPr lang="en-US" b="1" dirty="0">
                <a:solidFill>
                  <a:srgbClr val="000000"/>
                </a:solidFill>
              </a:rPr>
              <a:t>1.	</a:t>
            </a:r>
            <a:r>
              <a:rPr lang="en-US" dirty="0">
                <a:solidFill>
                  <a:srgbClr val="000000"/>
                </a:solidFill>
              </a:rPr>
              <a:t>Graph {−3, −1, 2, 4} on the number line below. </a:t>
            </a:r>
          </a:p>
          <a:p>
            <a:pPr marL="463550" indent="-463550"/>
            <a:endParaRPr lang="en-US" b="1" dirty="0">
              <a:solidFill>
                <a:srgbClr val="000000"/>
              </a:solidFill>
            </a:endParaRPr>
          </a:p>
          <a:p>
            <a:pPr marL="463550" indent="-463550">
              <a:lnSpc>
                <a:spcPct val="200000"/>
              </a:lnSpc>
            </a:pPr>
            <a:r>
              <a:rPr lang="en-US" b="1" dirty="0">
                <a:solidFill>
                  <a:srgbClr val="000000"/>
                </a:solidFill>
              </a:rPr>
              <a:t>2.	</a:t>
            </a:r>
            <a:r>
              <a:rPr lang="en-US" dirty="0">
                <a:solidFill>
                  <a:srgbClr val="000000"/>
                </a:solidFill>
              </a:rPr>
              <a:t>Find the opposite of 15. </a:t>
            </a:r>
          </a:p>
          <a:p>
            <a:pPr marL="463550" indent="-463550"/>
            <a:r>
              <a:rPr lang="en-US" b="1" dirty="0">
                <a:solidFill>
                  <a:srgbClr val="000000"/>
                </a:solidFill>
              </a:rPr>
              <a:t>3.	</a:t>
            </a:r>
            <a:r>
              <a:rPr lang="en-US" dirty="0">
                <a:solidFill>
                  <a:srgbClr val="000000"/>
                </a:solidFill>
              </a:rPr>
              <a:t>Find the absolute value of |−5|. </a:t>
            </a:r>
          </a:p>
          <a:p>
            <a:pPr marL="463550" indent="-463550"/>
            <a:r>
              <a:rPr lang="en-US" b="1" dirty="0">
                <a:solidFill>
                  <a:srgbClr val="000000"/>
                </a:solidFill>
              </a:rPr>
              <a:t>4.	</a:t>
            </a:r>
            <a:r>
              <a:rPr lang="en-US" dirty="0">
                <a:solidFill>
                  <a:srgbClr val="000000"/>
                </a:solidFill>
              </a:rPr>
              <a:t>Identify the appropriate symbol (&lt;, &gt;, or =) that will make 2 ________ −7 true. </a:t>
            </a:r>
          </a:p>
        </p:txBody>
      </p:sp>
      <p:pic>
        <p:nvPicPr>
          <p:cNvPr id="4" name="Picture 3" descr="s.png"/>
          <p:cNvPicPr>
            <a:picLocks noChangeAspect="1"/>
          </p:cNvPicPr>
          <p:nvPr/>
        </p:nvPicPr>
        <p:blipFill>
          <a:blip r:embed="rId2">
            <a:lum bright="-20000" contrast="-20000"/>
          </a:blip>
          <a:stretch>
            <a:fillRect/>
          </a:stretch>
        </p:blipFill>
        <p:spPr>
          <a:xfrm>
            <a:off x="663128" y="1981200"/>
            <a:ext cx="7817745" cy="438912"/>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a:lnSpc>
                <a:spcPct val="150000"/>
              </a:lnSpc>
              <a:tabLst>
                <a:tab pos="463550" algn="l"/>
              </a:tabLst>
            </a:pPr>
            <a:r>
              <a:rPr lang="en-US" b="1" dirty="0"/>
              <a:t>1.</a:t>
            </a:r>
            <a:r>
              <a:rPr lang="en-US" dirty="0">
                <a:solidFill>
                  <a:srgbClr val="FF0000"/>
                </a:solidFill>
              </a:rPr>
              <a:t>	</a:t>
            </a:r>
          </a:p>
          <a:p>
            <a:pPr>
              <a:lnSpc>
                <a:spcPct val="150000"/>
              </a:lnSpc>
              <a:tabLst>
                <a:tab pos="463550" algn="l"/>
              </a:tabLst>
            </a:pPr>
            <a:r>
              <a:rPr lang="en-US" b="1" dirty="0"/>
              <a:t>2.</a:t>
            </a:r>
            <a:r>
              <a:rPr lang="en-US" dirty="0">
                <a:solidFill>
                  <a:srgbClr val="FF0000"/>
                </a:solidFill>
              </a:rPr>
              <a:t>	−15 </a:t>
            </a:r>
          </a:p>
          <a:p>
            <a:pPr>
              <a:lnSpc>
                <a:spcPct val="150000"/>
              </a:lnSpc>
              <a:tabLst>
                <a:tab pos="463550" algn="l"/>
              </a:tabLst>
            </a:pPr>
            <a:r>
              <a:rPr lang="en-US" b="1" dirty="0"/>
              <a:t>3.</a:t>
            </a:r>
            <a:r>
              <a:rPr lang="en-US" dirty="0">
                <a:solidFill>
                  <a:srgbClr val="FF0000"/>
                </a:solidFill>
              </a:rPr>
              <a:t>	5 </a:t>
            </a:r>
          </a:p>
          <a:p>
            <a:pPr>
              <a:lnSpc>
                <a:spcPct val="150000"/>
              </a:lnSpc>
              <a:tabLst>
                <a:tab pos="463550" algn="l"/>
              </a:tabLst>
            </a:pPr>
            <a:r>
              <a:rPr lang="en-US" b="1" dirty="0"/>
              <a:t>4.</a:t>
            </a:r>
            <a:r>
              <a:rPr lang="en-US" dirty="0">
                <a:solidFill>
                  <a:srgbClr val="FF0000"/>
                </a:solidFill>
              </a:rPr>
              <a:t>	2 &gt; −7 </a:t>
            </a:r>
          </a:p>
        </p:txBody>
      </p:sp>
      <p:pic>
        <p:nvPicPr>
          <p:cNvPr id="5" name="Picture 4" descr="s.png"/>
          <p:cNvPicPr>
            <a:picLocks noChangeAspect="1"/>
          </p:cNvPicPr>
          <p:nvPr/>
        </p:nvPicPr>
        <p:blipFill>
          <a:blip r:embed="rId2"/>
          <a:stretch>
            <a:fillRect/>
          </a:stretch>
        </p:blipFill>
        <p:spPr>
          <a:xfrm>
            <a:off x="1028391" y="1600200"/>
            <a:ext cx="7506009" cy="4572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pPr marL="461963" indent="-461963">
              <a:buFont typeface="Courier New" pitchFamily="49" charset="0"/>
              <a:buChar char="o"/>
            </a:pPr>
            <a:r>
              <a:rPr lang="en-US" dirty="0"/>
              <a:t>Understand what the integers are. </a:t>
            </a:r>
          </a:p>
          <a:p>
            <a:pPr marL="461963" indent="-461963">
              <a:buFont typeface="Courier New" pitchFamily="49" charset="0"/>
              <a:buChar char="o"/>
            </a:pPr>
            <a:r>
              <a:rPr lang="en-US" dirty="0"/>
              <a:t>Know how to find the opposite of an integer. </a:t>
            </a:r>
          </a:p>
          <a:p>
            <a:pPr marL="461963" indent="-461963">
              <a:buFont typeface="Courier New" pitchFamily="49" charset="0"/>
              <a:buChar char="o"/>
            </a:pPr>
            <a:r>
              <a:rPr lang="en-US" dirty="0"/>
              <a:t>Be able to graph a set of integers on a number line. </a:t>
            </a:r>
          </a:p>
          <a:p>
            <a:pPr marL="461963" indent="-461963">
              <a:buFont typeface="Courier New" pitchFamily="49" charset="0"/>
              <a:buChar char="o"/>
            </a:pPr>
            <a:r>
              <a:rPr lang="en-US" dirty="0"/>
              <a:t>Know how to use the inequality symbols </a:t>
            </a:r>
            <a:r>
              <a:rPr lang="en-US" dirty="0">
                <a:latin typeface="Symbol" panose="05050102010706020507" pitchFamily="18" charset="2"/>
              </a:rPr>
              <a:t>&lt;</a:t>
            </a:r>
            <a:r>
              <a:rPr lang="en-US" dirty="0"/>
              <a:t>, </a:t>
            </a:r>
            <a:r>
              <a:rPr lang="en-US" dirty="0">
                <a:latin typeface="Symbol" panose="05050102010706020507" pitchFamily="18" charset="2"/>
              </a:rPr>
              <a:t>&gt;</a:t>
            </a:r>
            <a:r>
              <a:rPr lang="en-US" dirty="0"/>
              <a:t>, </a:t>
            </a:r>
            <a:r>
              <a:rPr lang="en-US" dirty="0">
                <a:sym typeface="Symbol"/>
              </a:rPr>
              <a:t></a:t>
            </a:r>
            <a:r>
              <a:rPr lang="en-US" dirty="0"/>
              <a:t>, and </a:t>
            </a:r>
            <a:r>
              <a:rPr lang="en-US" dirty="0">
                <a:sym typeface="Symbol"/>
              </a:rPr>
              <a:t></a:t>
            </a:r>
            <a:r>
              <a:rPr lang="en-US" dirty="0"/>
              <a:t>. </a:t>
            </a:r>
          </a:p>
          <a:p>
            <a:pPr marL="461963" indent="-461963">
              <a:buFont typeface="Courier New" pitchFamily="49" charset="0"/>
              <a:buChar char="o"/>
            </a:pPr>
            <a:r>
              <a:rPr lang="en-US" dirty="0"/>
              <a:t>Learn the definition of absolute value.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Number Lines</a:t>
            </a:r>
          </a:p>
        </p:txBody>
      </p:sp>
      <p:sp>
        <p:nvSpPr>
          <p:cNvPr id="3" name="Content Placeholder 2"/>
          <p:cNvSpPr>
            <a:spLocks noGrp="1"/>
          </p:cNvSpPr>
          <p:nvPr>
            <p:ph idx="1"/>
          </p:nvPr>
        </p:nvSpPr>
        <p:spPr>
          <a:xfrm>
            <a:off x="457200" y="1280160"/>
            <a:ext cx="8229600" cy="1988237"/>
          </a:xfrm>
          <a:solidFill>
            <a:srgbClr val="FFFFCC"/>
          </a:solidFill>
          <a:ln w="28575">
            <a:solidFill>
              <a:srgbClr val="000000"/>
            </a:solidFill>
          </a:ln>
        </p:spPr>
        <p:txBody>
          <a:bodyPr>
            <a:spAutoFit/>
          </a:bodyPr>
          <a:lstStyle/>
          <a:p>
            <a:pPr algn="ctr"/>
            <a:r>
              <a:rPr lang="en-US" b="1" dirty="0">
                <a:solidFill>
                  <a:srgbClr val="000000"/>
                </a:solidFill>
              </a:rPr>
              <a:t>Integers </a:t>
            </a:r>
          </a:p>
          <a:p>
            <a:r>
              <a:rPr lang="en-US" dirty="0">
                <a:solidFill>
                  <a:srgbClr val="000000"/>
                </a:solidFill>
              </a:rPr>
              <a:t>The set of </a:t>
            </a:r>
            <a:r>
              <a:rPr lang="en-US" b="1" dirty="0">
                <a:solidFill>
                  <a:srgbClr val="C00000"/>
                </a:solidFill>
              </a:rPr>
              <a:t>integers</a:t>
            </a:r>
            <a:r>
              <a:rPr lang="en-US" b="1" dirty="0">
                <a:solidFill>
                  <a:srgbClr val="000000"/>
                </a:solidFill>
              </a:rPr>
              <a:t> </a:t>
            </a:r>
            <a:r>
              <a:rPr lang="en-US" dirty="0">
                <a:solidFill>
                  <a:srgbClr val="000000"/>
                </a:solidFill>
              </a:rPr>
              <a:t>is the set of whole numbers and their opposites: </a:t>
            </a:r>
          </a:p>
          <a:p>
            <a:pPr algn="ctr"/>
            <a:r>
              <a:rPr lang="nl-NL" b="1" dirty="0">
                <a:solidFill>
                  <a:srgbClr val="000000"/>
                </a:solidFill>
              </a:rPr>
              <a:t>Integers</a:t>
            </a:r>
            <a:r>
              <a:rPr lang="nl-NL" dirty="0">
                <a:solidFill>
                  <a:srgbClr val="000000"/>
                </a:solidFill>
              </a:rPr>
              <a:t>: ... , −4, −3, −2, −1, 0, 1, 2, 3, 4, ... </a:t>
            </a:r>
            <a:endParaRPr lang="en-US" dirty="0">
              <a:solidFill>
                <a:srgbClr val="0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Number Lines</a:t>
            </a:r>
          </a:p>
        </p:txBody>
      </p:sp>
      <p:sp>
        <p:nvSpPr>
          <p:cNvPr id="3" name="Content Placeholder 2"/>
          <p:cNvSpPr>
            <a:spLocks noGrp="1"/>
          </p:cNvSpPr>
          <p:nvPr>
            <p:ph idx="1"/>
          </p:nvPr>
        </p:nvSpPr>
        <p:spPr>
          <a:xfrm>
            <a:off x="457200" y="1280160"/>
            <a:ext cx="8229600" cy="3215640"/>
          </a:xfrm>
          <a:solidFill>
            <a:srgbClr val="FFFFCC"/>
          </a:solidFill>
          <a:ln w="28575">
            <a:solidFill>
              <a:srgbClr val="000000"/>
            </a:solidFill>
          </a:ln>
        </p:spPr>
        <p:txBody>
          <a:bodyPr>
            <a:noAutofit/>
          </a:bodyPr>
          <a:lstStyle/>
          <a:p>
            <a:pPr algn="ctr"/>
            <a:r>
              <a:rPr lang="en-US" b="1" dirty="0">
                <a:solidFill>
                  <a:srgbClr val="000000"/>
                </a:solidFill>
              </a:rPr>
              <a:t>Opposites of Integers </a:t>
            </a:r>
          </a:p>
          <a:p>
            <a:r>
              <a:rPr lang="en-US" dirty="0">
                <a:solidFill>
                  <a:srgbClr val="000000"/>
                </a:solidFill>
              </a:rPr>
              <a:t>Note the following facts about integers:</a:t>
            </a:r>
          </a:p>
          <a:p>
            <a:pPr>
              <a:tabLst>
                <a:tab pos="461963" algn="l"/>
              </a:tabLst>
            </a:pPr>
            <a:r>
              <a:rPr lang="en-US" b="1" dirty="0">
                <a:solidFill>
                  <a:srgbClr val="000000"/>
                </a:solidFill>
              </a:rPr>
              <a:t>1.	</a:t>
            </a:r>
            <a:r>
              <a:rPr lang="en-US" dirty="0">
                <a:solidFill>
                  <a:srgbClr val="000000"/>
                </a:solidFill>
              </a:rPr>
              <a:t>The opposite of a positive integer is a negative 	integer. For example, </a:t>
            </a:r>
          </a:p>
          <a:p>
            <a:pPr>
              <a:tabLst>
                <a:tab pos="461963" algn="l"/>
              </a:tabLst>
            </a:pPr>
            <a:endParaRPr lang="en-US" dirty="0">
              <a:solidFill>
                <a:srgbClr val="000000"/>
              </a:solidFill>
            </a:endParaRPr>
          </a:p>
          <a:p>
            <a:pPr algn="ctr">
              <a:tabLst>
                <a:tab pos="461963" algn="l"/>
                <a:tab pos="2452688" algn="l"/>
                <a:tab pos="3603625" algn="l"/>
              </a:tabLst>
            </a:pPr>
            <a:r>
              <a:rPr lang="en-US" dirty="0">
                <a:solidFill>
                  <a:srgbClr val="000000"/>
                </a:solidFill>
              </a:rPr>
              <a:t>−(+2) = −2         and          −(+7) = −7. </a:t>
            </a:r>
          </a:p>
        </p:txBody>
      </p:sp>
      <p:grpSp>
        <p:nvGrpSpPr>
          <p:cNvPr id="6" name="Group 5"/>
          <p:cNvGrpSpPr/>
          <p:nvPr/>
        </p:nvGrpSpPr>
        <p:grpSpPr>
          <a:xfrm>
            <a:off x="2109213" y="3338052"/>
            <a:ext cx="1978291" cy="1234454"/>
            <a:chOff x="1516151" y="3899364"/>
            <a:chExt cx="1978291" cy="1234454"/>
          </a:xfrm>
        </p:grpSpPr>
        <p:sp>
          <p:nvSpPr>
            <p:cNvPr id="4" name="Arc 3"/>
            <p:cNvSpPr/>
            <p:nvPr/>
          </p:nvSpPr>
          <p:spPr>
            <a:xfrm rot="16888846">
              <a:off x="1754960" y="3866663"/>
              <a:ext cx="1028346" cy="1505963"/>
            </a:xfrm>
            <a:prstGeom prst="arc">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ectangle 4"/>
            <p:cNvSpPr/>
            <p:nvPr/>
          </p:nvSpPr>
          <p:spPr>
            <a:xfrm>
              <a:off x="2351442" y="3899364"/>
              <a:ext cx="1143000" cy="400110"/>
            </a:xfrm>
            <a:prstGeom prst="rect">
              <a:avLst/>
            </a:prstGeom>
          </p:spPr>
          <p:txBody>
            <a:bodyPr wrap="square">
              <a:spAutoFit/>
            </a:bodyPr>
            <a:lstStyle/>
            <a:p>
              <a:r>
                <a:rPr lang="en-US" sz="2000" dirty="0">
                  <a:solidFill>
                    <a:srgbClr val="008080"/>
                  </a:solidFill>
                </a:rPr>
                <a:t>opposite </a:t>
              </a:r>
            </a:p>
          </p:txBody>
        </p:sp>
      </p:grpSp>
      <p:grpSp>
        <p:nvGrpSpPr>
          <p:cNvPr id="7" name="Group 6"/>
          <p:cNvGrpSpPr/>
          <p:nvPr/>
        </p:nvGrpSpPr>
        <p:grpSpPr>
          <a:xfrm>
            <a:off x="5606453" y="3347162"/>
            <a:ext cx="1978291" cy="1234454"/>
            <a:chOff x="1516151" y="3899364"/>
            <a:chExt cx="1978291" cy="1234454"/>
          </a:xfrm>
        </p:grpSpPr>
        <p:sp>
          <p:nvSpPr>
            <p:cNvPr id="8" name="Arc 7"/>
            <p:cNvSpPr/>
            <p:nvPr/>
          </p:nvSpPr>
          <p:spPr>
            <a:xfrm rot="16888846">
              <a:off x="1754960" y="3866663"/>
              <a:ext cx="1028346" cy="1505963"/>
            </a:xfrm>
            <a:prstGeom prst="arc">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2351442" y="3899364"/>
              <a:ext cx="1143000" cy="400110"/>
            </a:xfrm>
            <a:prstGeom prst="rect">
              <a:avLst/>
            </a:prstGeom>
          </p:spPr>
          <p:txBody>
            <a:bodyPr wrap="square">
              <a:spAutoFit/>
            </a:bodyPr>
            <a:lstStyle/>
            <a:p>
              <a:r>
                <a:rPr lang="en-US" sz="2000" dirty="0">
                  <a:solidFill>
                    <a:srgbClr val="008080"/>
                  </a:solidFill>
                </a:rPr>
                <a:t>opposite </a:t>
              </a: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Number Lines</a:t>
            </a:r>
          </a:p>
        </p:txBody>
      </p:sp>
      <p:sp>
        <p:nvSpPr>
          <p:cNvPr id="3" name="Content Placeholder 2"/>
          <p:cNvSpPr>
            <a:spLocks noGrp="1"/>
          </p:cNvSpPr>
          <p:nvPr>
            <p:ph idx="1"/>
          </p:nvPr>
        </p:nvSpPr>
        <p:spPr>
          <a:xfrm>
            <a:off x="457200" y="1280160"/>
            <a:ext cx="8229600" cy="3237809"/>
          </a:xfrm>
          <a:solidFill>
            <a:srgbClr val="FFFFCC"/>
          </a:solidFill>
          <a:ln w="28575">
            <a:solidFill>
              <a:srgbClr val="000000"/>
            </a:solidFill>
          </a:ln>
        </p:spPr>
        <p:txBody>
          <a:bodyPr>
            <a:spAutoFit/>
          </a:bodyPr>
          <a:lstStyle/>
          <a:p>
            <a:pPr algn="ctr"/>
            <a:r>
              <a:rPr lang="en-US" b="1" dirty="0">
                <a:solidFill>
                  <a:srgbClr val="000000"/>
                </a:solidFill>
              </a:rPr>
              <a:t>Opposites of Integers (cont.) </a:t>
            </a:r>
          </a:p>
          <a:p>
            <a:pPr>
              <a:tabLst>
                <a:tab pos="461963" algn="l"/>
              </a:tabLst>
            </a:pPr>
            <a:r>
              <a:rPr lang="en-US" b="1" dirty="0">
                <a:solidFill>
                  <a:srgbClr val="000000"/>
                </a:solidFill>
              </a:rPr>
              <a:t>2.	</a:t>
            </a:r>
            <a:r>
              <a:rPr lang="en-US" dirty="0">
                <a:solidFill>
                  <a:srgbClr val="000000"/>
                </a:solidFill>
              </a:rPr>
              <a:t>The opposite of a negative integer is a positive 	integer. For example,</a:t>
            </a:r>
          </a:p>
          <a:p>
            <a:pPr>
              <a:tabLst>
                <a:tab pos="461963" algn="l"/>
                <a:tab pos="2290763" algn="l"/>
                <a:tab pos="3367088" algn="l"/>
              </a:tabLst>
            </a:pPr>
            <a:endParaRPr lang="en-US" dirty="0">
              <a:solidFill>
                <a:srgbClr val="000000"/>
              </a:solidFill>
            </a:endParaRPr>
          </a:p>
          <a:p>
            <a:pPr algn="ctr">
              <a:tabLst>
                <a:tab pos="461963" algn="l"/>
                <a:tab pos="2290763" algn="l"/>
                <a:tab pos="3367088" algn="l"/>
              </a:tabLst>
            </a:pPr>
            <a:r>
              <a:rPr lang="en-US" dirty="0">
                <a:solidFill>
                  <a:srgbClr val="000000"/>
                </a:solidFill>
              </a:rPr>
              <a:t>−(−3) = +3          and          −(−4) = +4.</a:t>
            </a:r>
          </a:p>
          <a:p>
            <a:pPr>
              <a:lnSpc>
                <a:spcPct val="150000"/>
              </a:lnSpc>
              <a:tabLst>
                <a:tab pos="461963" algn="l"/>
              </a:tabLst>
            </a:pPr>
            <a:r>
              <a:rPr lang="en-US" b="1" dirty="0">
                <a:solidFill>
                  <a:srgbClr val="000000"/>
                </a:solidFill>
              </a:rPr>
              <a:t>3.	</a:t>
            </a:r>
            <a:r>
              <a:rPr lang="en-US" dirty="0">
                <a:solidFill>
                  <a:srgbClr val="000000"/>
                </a:solidFill>
              </a:rPr>
              <a:t>The opposite of 0 is 0. (That is, −0 = 0.)</a:t>
            </a:r>
          </a:p>
        </p:txBody>
      </p:sp>
      <p:grpSp>
        <p:nvGrpSpPr>
          <p:cNvPr id="6" name="Group 5"/>
          <p:cNvGrpSpPr/>
          <p:nvPr/>
        </p:nvGrpSpPr>
        <p:grpSpPr>
          <a:xfrm>
            <a:off x="2057400" y="2713632"/>
            <a:ext cx="1978291" cy="1234454"/>
            <a:chOff x="1516151" y="3899364"/>
            <a:chExt cx="1978291" cy="1234454"/>
          </a:xfrm>
        </p:grpSpPr>
        <p:sp>
          <p:nvSpPr>
            <p:cNvPr id="4" name="Arc 3"/>
            <p:cNvSpPr/>
            <p:nvPr/>
          </p:nvSpPr>
          <p:spPr>
            <a:xfrm rot="16888846">
              <a:off x="1754960" y="3866663"/>
              <a:ext cx="1028346" cy="1505963"/>
            </a:xfrm>
            <a:prstGeom prst="arc">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Rectangle 4"/>
            <p:cNvSpPr/>
            <p:nvPr/>
          </p:nvSpPr>
          <p:spPr>
            <a:xfrm>
              <a:off x="2351442" y="3899364"/>
              <a:ext cx="1143000" cy="400110"/>
            </a:xfrm>
            <a:prstGeom prst="rect">
              <a:avLst/>
            </a:prstGeom>
          </p:spPr>
          <p:txBody>
            <a:bodyPr wrap="square">
              <a:spAutoFit/>
            </a:bodyPr>
            <a:lstStyle/>
            <a:p>
              <a:r>
                <a:rPr lang="en-US" sz="2000" dirty="0">
                  <a:solidFill>
                    <a:srgbClr val="008080"/>
                  </a:solidFill>
                </a:rPr>
                <a:t>opposite </a:t>
              </a:r>
            </a:p>
          </p:txBody>
        </p:sp>
      </p:grpSp>
      <p:grpSp>
        <p:nvGrpSpPr>
          <p:cNvPr id="7" name="Group 6"/>
          <p:cNvGrpSpPr/>
          <p:nvPr/>
        </p:nvGrpSpPr>
        <p:grpSpPr>
          <a:xfrm>
            <a:off x="5652448" y="2727946"/>
            <a:ext cx="1978291" cy="1234454"/>
            <a:chOff x="1516151" y="3899364"/>
            <a:chExt cx="1978291" cy="1234454"/>
          </a:xfrm>
        </p:grpSpPr>
        <p:sp>
          <p:nvSpPr>
            <p:cNvPr id="8" name="Arc 7"/>
            <p:cNvSpPr/>
            <p:nvPr/>
          </p:nvSpPr>
          <p:spPr>
            <a:xfrm rot="16888846">
              <a:off x="1754960" y="3866663"/>
              <a:ext cx="1028346" cy="1505963"/>
            </a:xfrm>
            <a:prstGeom prst="arc">
              <a:avLst/>
            </a:prstGeom>
            <a:ln w="38100">
              <a:solidFill>
                <a:srgbClr val="C00000"/>
              </a:solidFill>
              <a:headEnd type="triangl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2351442" y="3899364"/>
              <a:ext cx="1143000" cy="400110"/>
            </a:xfrm>
            <a:prstGeom prst="rect">
              <a:avLst/>
            </a:prstGeom>
          </p:spPr>
          <p:txBody>
            <a:bodyPr wrap="square">
              <a:spAutoFit/>
            </a:bodyPr>
            <a:lstStyle/>
            <a:p>
              <a:r>
                <a:rPr lang="en-US" sz="2000" dirty="0">
                  <a:solidFill>
                    <a:srgbClr val="008080"/>
                  </a:solidFill>
                </a:rPr>
                <a:t>opposite </a:t>
              </a:r>
            </a:p>
          </p:txBody>
        </p:sp>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Number Lines</a:t>
            </a:r>
          </a:p>
        </p:txBody>
      </p:sp>
      <p:sp>
        <p:nvSpPr>
          <p:cNvPr id="3" name="Content Placeholder 2"/>
          <p:cNvSpPr>
            <a:spLocks noGrp="1"/>
          </p:cNvSpPr>
          <p:nvPr>
            <p:ph idx="1"/>
          </p:nvPr>
        </p:nvSpPr>
        <p:spPr>
          <a:xfrm>
            <a:off x="457200" y="1280160"/>
            <a:ext cx="8229600" cy="3625608"/>
          </a:xfrm>
          <a:noFill/>
          <a:ln w="28575">
            <a:solidFill>
              <a:srgbClr val="FF0000"/>
            </a:solidFill>
          </a:ln>
        </p:spPr>
        <p:txBody>
          <a:bodyPr>
            <a:spAutoFit/>
          </a:bodyPr>
          <a:lstStyle/>
          <a:p>
            <a:pPr algn="ctr"/>
            <a:r>
              <a:rPr lang="en-US" b="1" dirty="0">
                <a:solidFill>
                  <a:srgbClr val="000000"/>
                </a:solidFill>
              </a:rPr>
              <a:t>Note</a:t>
            </a:r>
          </a:p>
          <a:p>
            <a:r>
              <a:rPr lang="en-US" dirty="0">
                <a:solidFill>
                  <a:srgbClr val="000000"/>
                </a:solidFill>
              </a:rPr>
              <a:t>Integers are not the only type of number that can be graphed on number lines. We will see later in this chapter that fractions, mixed numbers, decimals, square roots, and the opposites of all these types of numbers can also be graphed on number lines. So you should be aware that the set of integers does not include all positive numbers or all negative numbers.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t>
            </a:r>
          </a:p>
        </p:txBody>
      </p:sp>
      <p:sp>
        <p:nvSpPr>
          <p:cNvPr id="3" name="Content Placeholder 2"/>
          <p:cNvSpPr>
            <a:spLocks noGrp="1"/>
          </p:cNvSpPr>
          <p:nvPr>
            <p:ph idx="1"/>
          </p:nvPr>
        </p:nvSpPr>
        <p:spPr/>
        <p:txBody>
          <a:bodyPr/>
          <a:lstStyle/>
          <a:p>
            <a:r>
              <a:rPr lang="en-US" dirty="0"/>
              <a:t>Find the opposite of each of the following numbers. </a:t>
            </a:r>
          </a:p>
          <a:p>
            <a:r>
              <a:rPr lang="en-US" b="1" dirty="0"/>
              <a:t>a.</a:t>
            </a:r>
            <a:r>
              <a:rPr lang="en-US" dirty="0"/>
              <a:t>  </a:t>
            </a:r>
            <a:r>
              <a:rPr lang="en-US" dirty="0">
                <a:solidFill>
                  <a:srgbClr val="0000FF"/>
                </a:solidFill>
              </a:rPr>
              <a:t>−6</a:t>
            </a:r>
            <a:r>
              <a:rPr lang="en-US" b="1" dirty="0"/>
              <a:t>			b.  </a:t>
            </a:r>
            <a:r>
              <a:rPr lang="en-US" dirty="0">
                <a:solidFill>
                  <a:srgbClr val="0000FF"/>
                </a:solidFill>
              </a:rPr>
              <a:t>−20</a:t>
            </a:r>
            <a:r>
              <a:rPr lang="en-US" b="1" dirty="0"/>
              <a:t>		c.  </a:t>
            </a:r>
            <a:r>
              <a:rPr lang="en-US" dirty="0">
                <a:solidFill>
                  <a:srgbClr val="0000FF"/>
                </a:solidFill>
              </a:rPr>
              <a:t>+8 </a:t>
            </a:r>
          </a:p>
          <a:p>
            <a:endParaRPr lang="en-US" sz="1000" b="1" dirty="0"/>
          </a:p>
          <a:p>
            <a:r>
              <a:rPr lang="en-US" b="1" dirty="0"/>
              <a:t>Solution </a:t>
            </a:r>
          </a:p>
          <a:p>
            <a:endParaRPr lang="en-US" dirty="0"/>
          </a:p>
        </p:txBody>
      </p:sp>
      <p:sp>
        <p:nvSpPr>
          <p:cNvPr id="4" name="Rectangle 3"/>
          <p:cNvSpPr/>
          <p:nvPr/>
        </p:nvSpPr>
        <p:spPr>
          <a:xfrm>
            <a:off x="457200" y="3200400"/>
            <a:ext cx="1382110" cy="523220"/>
          </a:xfrm>
          <a:prstGeom prst="rect">
            <a:avLst/>
          </a:prstGeom>
        </p:spPr>
        <p:txBody>
          <a:bodyPr wrap="none">
            <a:spAutoFit/>
          </a:bodyPr>
          <a:lstStyle/>
          <a:p>
            <a:r>
              <a:rPr lang="en-US" sz="2800" b="1" dirty="0"/>
              <a:t>a.</a:t>
            </a:r>
            <a:r>
              <a:rPr lang="en-US" sz="2800" dirty="0"/>
              <a:t>  </a:t>
            </a:r>
            <a:r>
              <a:rPr lang="en-US" sz="2800" dirty="0">
                <a:solidFill>
                  <a:srgbClr val="000099"/>
                </a:solidFill>
              </a:rPr>
              <a:t>−(</a:t>
            </a:r>
            <a:r>
              <a:rPr lang="en-US" sz="2800" dirty="0">
                <a:solidFill>
                  <a:srgbClr val="0000FF"/>
                </a:solidFill>
              </a:rPr>
              <a:t>−6</a:t>
            </a:r>
            <a:r>
              <a:rPr lang="en-US" sz="2800" dirty="0">
                <a:solidFill>
                  <a:srgbClr val="000099"/>
                </a:solidFill>
              </a:rPr>
              <a:t>)</a:t>
            </a:r>
            <a:endParaRPr lang="en-US" sz="2800" dirty="0"/>
          </a:p>
        </p:txBody>
      </p:sp>
      <p:sp>
        <p:nvSpPr>
          <p:cNvPr id="5" name="Rectangle 4"/>
          <p:cNvSpPr/>
          <p:nvPr/>
        </p:nvSpPr>
        <p:spPr>
          <a:xfrm>
            <a:off x="1708356" y="3185652"/>
            <a:ext cx="628698" cy="523220"/>
          </a:xfrm>
          <a:prstGeom prst="rect">
            <a:avLst/>
          </a:prstGeom>
        </p:spPr>
        <p:txBody>
          <a:bodyPr wrap="none">
            <a:spAutoFit/>
          </a:bodyPr>
          <a:lstStyle/>
          <a:p>
            <a:r>
              <a:rPr lang="en-US" sz="2800" dirty="0">
                <a:solidFill>
                  <a:srgbClr val="000099"/>
                </a:solidFill>
              </a:rPr>
              <a:t>=</a:t>
            </a:r>
            <a:r>
              <a:rPr lang="en-US" sz="2800" dirty="0"/>
              <a:t> </a:t>
            </a:r>
            <a:r>
              <a:rPr lang="en-US" sz="2800" dirty="0">
                <a:solidFill>
                  <a:srgbClr val="FF0000"/>
                </a:solidFill>
              </a:rPr>
              <a:t>6</a:t>
            </a:r>
            <a:endParaRPr lang="en-US" sz="2800" dirty="0"/>
          </a:p>
        </p:txBody>
      </p:sp>
      <p:sp>
        <p:nvSpPr>
          <p:cNvPr id="6" name="Rectangle 5"/>
          <p:cNvSpPr/>
          <p:nvPr/>
        </p:nvSpPr>
        <p:spPr>
          <a:xfrm>
            <a:off x="3200400" y="3200400"/>
            <a:ext cx="1579278" cy="523220"/>
          </a:xfrm>
          <a:prstGeom prst="rect">
            <a:avLst/>
          </a:prstGeom>
        </p:spPr>
        <p:txBody>
          <a:bodyPr wrap="none">
            <a:spAutoFit/>
          </a:bodyPr>
          <a:lstStyle/>
          <a:p>
            <a:r>
              <a:rPr lang="en-US" sz="2800" b="1" dirty="0"/>
              <a:t>b.  </a:t>
            </a:r>
            <a:r>
              <a:rPr lang="en-US" sz="2800" dirty="0">
                <a:solidFill>
                  <a:srgbClr val="000099"/>
                </a:solidFill>
              </a:rPr>
              <a:t>−(</a:t>
            </a:r>
            <a:r>
              <a:rPr lang="en-US" sz="2800" dirty="0">
                <a:solidFill>
                  <a:srgbClr val="0000FF"/>
                </a:solidFill>
              </a:rPr>
              <a:t>−20</a:t>
            </a:r>
            <a:r>
              <a:rPr lang="en-US" sz="2800" dirty="0">
                <a:solidFill>
                  <a:srgbClr val="000099"/>
                </a:solidFill>
              </a:rPr>
              <a:t>)</a:t>
            </a:r>
            <a:endParaRPr lang="en-US" sz="2800" dirty="0"/>
          </a:p>
        </p:txBody>
      </p:sp>
      <p:sp>
        <p:nvSpPr>
          <p:cNvPr id="7" name="Rectangle 6"/>
          <p:cNvSpPr/>
          <p:nvPr/>
        </p:nvSpPr>
        <p:spPr>
          <a:xfrm>
            <a:off x="4662948" y="3185652"/>
            <a:ext cx="811441"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20</a:t>
            </a:r>
            <a:endParaRPr lang="en-US" sz="2800" dirty="0"/>
          </a:p>
        </p:txBody>
      </p:sp>
      <p:sp>
        <p:nvSpPr>
          <p:cNvPr id="8" name="Rectangle 7"/>
          <p:cNvSpPr/>
          <p:nvPr/>
        </p:nvSpPr>
        <p:spPr>
          <a:xfrm>
            <a:off x="5943600" y="3200400"/>
            <a:ext cx="1354858" cy="523220"/>
          </a:xfrm>
          <a:prstGeom prst="rect">
            <a:avLst/>
          </a:prstGeom>
        </p:spPr>
        <p:txBody>
          <a:bodyPr wrap="none">
            <a:spAutoFit/>
          </a:bodyPr>
          <a:lstStyle/>
          <a:p>
            <a:r>
              <a:rPr lang="en-US" sz="2800" b="1" dirty="0"/>
              <a:t>c.  </a:t>
            </a:r>
            <a:r>
              <a:rPr lang="en-US" sz="2800" dirty="0">
                <a:solidFill>
                  <a:srgbClr val="000099"/>
                </a:solidFill>
              </a:rPr>
              <a:t>–(</a:t>
            </a:r>
            <a:r>
              <a:rPr lang="en-US" sz="2800" dirty="0">
                <a:solidFill>
                  <a:srgbClr val="0000FF"/>
                </a:solidFill>
              </a:rPr>
              <a:t>+8</a:t>
            </a:r>
            <a:r>
              <a:rPr lang="en-US" sz="2800" dirty="0">
                <a:solidFill>
                  <a:srgbClr val="000099"/>
                </a:solidFill>
              </a:rPr>
              <a:t>)</a:t>
            </a:r>
            <a:endParaRPr lang="en-US" sz="2800" dirty="0"/>
          </a:p>
        </p:txBody>
      </p:sp>
      <p:sp>
        <p:nvSpPr>
          <p:cNvPr id="9" name="Rectangle 8"/>
          <p:cNvSpPr/>
          <p:nvPr/>
        </p:nvSpPr>
        <p:spPr>
          <a:xfrm>
            <a:off x="7150512" y="3181084"/>
            <a:ext cx="808235" cy="523220"/>
          </a:xfrm>
          <a:prstGeom prst="rect">
            <a:avLst/>
          </a:prstGeom>
        </p:spPr>
        <p:txBody>
          <a:bodyPr wrap="none">
            <a:spAutoFit/>
          </a:bodyPr>
          <a:lstStyle/>
          <a:p>
            <a:r>
              <a:rPr lang="en-US" sz="2800" dirty="0">
                <a:solidFill>
                  <a:srgbClr val="000099"/>
                </a:solidFill>
              </a:rPr>
              <a:t>= </a:t>
            </a:r>
            <a:r>
              <a:rPr lang="en-US" sz="2800" dirty="0">
                <a:solidFill>
                  <a:srgbClr val="FF0000"/>
                </a:solidFill>
              </a:rPr>
              <a:t>−8</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t>
            </a:r>
          </a:p>
        </p:txBody>
      </p:sp>
      <p:sp>
        <p:nvSpPr>
          <p:cNvPr id="3" name="Content Placeholder 2"/>
          <p:cNvSpPr>
            <a:spLocks noGrp="1"/>
          </p:cNvSpPr>
          <p:nvPr>
            <p:ph idx="1"/>
          </p:nvPr>
        </p:nvSpPr>
        <p:spPr/>
        <p:txBody>
          <a:bodyPr/>
          <a:lstStyle/>
          <a:p>
            <a:r>
              <a:rPr lang="en-US" dirty="0"/>
              <a:t>Graph the set of integers </a:t>
            </a:r>
            <a:r>
              <a:rPr lang="en-US" i="1" dirty="0">
                <a:solidFill>
                  <a:srgbClr val="0000FF"/>
                </a:solidFill>
              </a:rPr>
              <a:t>B</a:t>
            </a:r>
            <a:r>
              <a:rPr lang="en-US" dirty="0">
                <a:solidFill>
                  <a:srgbClr val="0000FF"/>
                </a:solidFill>
              </a:rPr>
              <a:t> = {−4, −2, 0, 1, 2}</a:t>
            </a:r>
            <a:r>
              <a:rPr lang="en-US" dirty="0"/>
              <a:t>.</a:t>
            </a:r>
            <a:endParaRPr lang="en-US" sz="1000" b="1" dirty="0"/>
          </a:p>
          <a:p>
            <a:pPr>
              <a:lnSpc>
                <a:spcPct val="150000"/>
              </a:lnSpc>
            </a:pPr>
            <a:r>
              <a:rPr lang="en-US" b="1" dirty="0"/>
              <a:t>Solution</a:t>
            </a:r>
          </a:p>
          <a:p>
            <a:endParaRPr lang="en-US" dirty="0"/>
          </a:p>
        </p:txBody>
      </p:sp>
      <p:pic>
        <p:nvPicPr>
          <p:cNvPr id="4" name="Picture 3" descr="s.png"/>
          <p:cNvPicPr>
            <a:picLocks noChangeAspect="1"/>
          </p:cNvPicPr>
          <p:nvPr/>
        </p:nvPicPr>
        <p:blipFill>
          <a:blip r:embed="rId2"/>
          <a:stretch>
            <a:fillRect/>
          </a:stretch>
        </p:blipFill>
        <p:spPr>
          <a:xfrm>
            <a:off x="1425813" y="2819400"/>
            <a:ext cx="6292374" cy="914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t>
            </a:r>
          </a:p>
        </p:txBody>
      </p:sp>
      <p:sp>
        <p:nvSpPr>
          <p:cNvPr id="3" name="Content Placeholder 2"/>
          <p:cNvSpPr>
            <a:spLocks noGrp="1"/>
          </p:cNvSpPr>
          <p:nvPr>
            <p:ph idx="1"/>
          </p:nvPr>
        </p:nvSpPr>
        <p:spPr>
          <a:xfrm>
            <a:off x="457200" y="1280160"/>
            <a:ext cx="8229600" cy="4572000"/>
          </a:xfrm>
        </p:spPr>
        <p:txBody>
          <a:bodyPr/>
          <a:lstStyle/>
          <a:p>
            <a:r>
              <a:rPr lang="en-US" dirty="0"/>
              <a:t>Graph the set of positive odd integers </a:t>
            </a:r>
          </a:p>
          <a:p>
            <a:pPr algn="ctr"/>
            <a:r>
              <a:rPr lang="en-US" i="1" dirty="0">
                <a:solidFill>
                  <a:srgbClr val="0000FF"/>
                </a:solidFill>
              </a:rPr>
              <a:t>C</a:t>
            </a:r>
            <a:r>
              <a:rPr lang="en-US" dirty="0">
                <a:solidFill>
                  <a:srgbClr val="0000FF"/>
                </a:solidFill>
              </a:rPr>
              <a:t> = {1, 3, 5, 7</a:t>
            </a:r>
            <a:r>
              <a:rPr lang="en-US">
                <a:solidFill>
                  <a:srgbClr val="0000FF"/>
                </a:solidFill>
              </a:rPr>
              <a:t>, 9,…}</a:t>
            </a:r>
            <a:r>
              <a:rPr lang="en-US"/>
              <a:t>.</a:t>
            </a:r>
            <a:endParaRPr lang="en-US" sz="1000" b="1" dirty="0"/>
          </a:p>
          <a:p>
            <a:r>
              <a:rPr lang="en-US" b="1" dirty="0"/>
              <a:t>Solution</a:t>
            </a:r>
          </a:p>
          <a:p>
            <a:r>
              <a:rPr lang="en-US" dirty="0"/>
              <a:t>The three dots above the number line indicate that the pattern in the graph continues without end. The set of positive odd integers is an </a:t>
            </a:r>
            <a:r>
              <a:rPr lang="en-US" b="1" dirty="0"/>
              <a:t>infinite</a:t>
            </a:r>
            <a:r>
              <a:rPr lang="en-US" dirty="0"/>
              <a:t> set. </a:t>
            </a:r>
          </a:p>
        </p:txBody>
      </p:sp>
      <p:pic>
        <p:nvPicPr>
          <p:cNvPr id="22529" name="Picture 1" descr="C:\Documents and Settings\Nagesh\Desktop\Ch_9_Sec_9.png"/>
          <p:cNvPicPr>
            <a:picLocks noChangeAspect="1" noChangeArrowheads="1"/>
          </p:cNvPicPr>
          <p:nvPr/>
        </p:nvPicPr>
        <p:blipFill>
          <a:blip r:embed="rId2"/>
          <a:srcRect/>
          <a:stretch>
            <a:fillRect/>
          </a:stretch>
        </p:blipFill>
        <p:spPr bwMode="auto">
          <a:xfrm>
            <a:off x="1143000" y="4422060"/>
            <a:ext cx="6724650" cy="9239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524</Words>
  <Application>Microsoft Office PowerPoint</Application>
  <PresentationFormat>On-screen Show (4:3)</PresentationFormat>
  <Paragraphs>97</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Arial</vt:lpstr>
      <vt:lpstr>Calibri</vt:lpstr>
      <vt:lpstr>Courier New</vt:lpstr>
      <vt:lpstr>Symbol</vt:lpstr>
      <vt:lpstr>Office Theme</vt:lpstr>
      <vt:lpstr>Equation</vt:lpstr>
      <vt:lpstr>Section 9.1</vt:lpstr>
      <vt:lpstr>Objectives</vt:lpstr>
      <vt:lpstr>Number Lines</vt:lpstr>
      <vt:lpstr>Number Lines</vt:lpstr>
      <vt:lpstr>Number Lines</vt:lpstr>
      <vt:lpstr>Number Lines</vt:lpstr>
      <vt:lpstr>Example 1 </vt:lpstr>
      <vt:lpstr>Example 2 </vt:lpstr>
      <vt:lpstr>Example 3 </vt:lpstr>
      <vt:lpstr>Inequality Symbols </vt:lpstr>
      <vt:lpstr>Example 4</vt:lpstr>
      <vt:lpstr>Example 4 (cont.)</vt:lpstr>
      <vt:lpstr>Absolute Value</vt:lpstr>
      <vt:lpstr>Absolute Value</vt:lpstr>
      <vt:lpstr>Example 5</vt:lpstr>
      <vt:lpstr>Example 6</vt:lpstr>
      <vt:lpstr>Example 7</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Mathematics</dc:title>
  <dc:creator>Hawkes Learning Systems</dc:creator>
  <cp:lastModifiedBy>Nakita Jean-Charles</cp:lastModifiedBy>
  <cp:revision>36</cp:revision>
  <dcterms:created xsi:type="dcterms:W3CDTF">2013-04-26T14:43:13Z</dcterms:created>
  <dcterms:modified xsi:type="dcterms:W3CDTF">2016-10-03T16:01:16Z</dcterms:modified>
</cp:coreProperties>
</file>