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11" Type="http://schemas.openxmlformats.org/officeDocument/2006/relationships/image" Target="../media/image20.wmf"/><Relationship Id="rId5" Type="http://schemas.openxmlformats.org/officeDocument/2006/relationships/image" Target="../media/image14.wmf"/><Relationship Id="rId10" Type="http://schemas.openxmlformats.org/officeDocument/2006/relationships/image" Target="../media/image19.wmf"/><Relationship Id="rId4" Type="http://schemas.openxmlformats.org/officeDocument/2006/relationships/image" Target="../media/image13.wmf"/><Relationship Id="rId9"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87419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143B38-4FD9-42D4-83F0-99DA6C7DFB72}"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A85879-DF82-40F5-BBD4-E8AB0B2B901C}" type="slidenum">
              <a:rPr lang="en-US" smtClean="0"/>
              <a:pPr/>
              <a:t>‹#›</a:t>
            </a:fld>
            <a:endParaRPr lang="en-US"/>
          </a:p>
        </p:txBody>
      </p:sp>
    </p:spTree>
    <p:extLst>
      <p:ext uri="{BB962C8B-B14F-4D97-AF65-F5344CB8AC3E}">
        <p14:creationId xmlns:p14="http://schemas.microsoft.com/office/powerpoint/2010/main" val="3055392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image" Target="../media/image14.wmf"/><Relationship Id="rId18" Type="http://schemas.openxmlformats.org/officeDocument/2006/relationships/image" Target="../media/image16.wmf"/><Relationship Id="rId26" Type="http://schemas.openxmlformats.org/officeDocument/2006/relationships/oleObject" Target="../embeddings/oleObject18.bin"/><Relationship Id="rId3" Type="http://schemas.openxmlformats.org/officeDocument/2006/relationships/oleObject" Target="../embeddings/oleObject5.bin"/><Relationship Id="rId21" Type="http://schemas.openxmlformats.org/officeDocument/2006/relationships/oleObject" Target="../embeddings/oleObject15.bin"/><Relationship Id="rId7" Type="http://schemas.openxmlformats.org/officeDocument/2006/relationships/oleObject" Target="../embeddings/oleObject7.bin"/><Relationship Id="rId12" Type="http://schemas.openxmlformats.org/officeDocument/2006/relationships/oleObject" Target="../embeddings/oleObject10.bin"/><Relationship Id="rId17" Type="http://schemas.openxmlformats.org/officeDocument/2006/relationships/oleObject" Target="../embeddings/oleObject13.bin"/><Relationship Id="rId25"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oleObject" Target="../embeddings/oleObject12.bin"/><Relationship Id="rId20"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image" Target="../media/image11.wmf"/><Relationship Id="rId11" Type="http://schemas.openxmlformats.org/officeDocument/2006/relationships/oleObject" Target="../embeddings/oleObject9.bin"/><Relationship Id="rId24" Type="http://schemas.openxmlformats.org/officeDocument/2006/relationships/oleObject" Target="../embeddings/oleObject17.bin"/><Relationship Id="rId5" Type="http://schemas.openxmlformats.org/officeDocument/2006/relationships/oleObject" Target="../embeddings/oleObject6.bin"/><Relationship Id="rId15" Type="http://schemas.openxmlformats.org/officeDocument/2006/relationships/image" Target="../media/image15.wmf"/><Relationship Id="rId23" Type="http://schemas.openxmlformats.org/officeDocument/2006/relationships/oleObject" Target="../embeddings/oleObject16.bin"/><Relationship Id="rId10" Type="http://schemas.openxmlformats.org/officeDocument/2006/relationships/image" Target="../media/image13.wmf"/><Relationship Id="rId19" Type="http://schemas.openxmlformats.org/officeDocument/2006/relationships/oleObject" Target="../embeddings/oleObject14.bin"/><Relationship Id="rId4" Type="http://schemas.openxmlformats.org/officeDocument/2006/relationships/image" Target="../media/image10.wmf"/><Relationship Id="rId9" Type="http://schemas.openxmlformats.org/officeDocument/2006/relationships/oleObject" Target="../embeddings/oleObject8.bin"/><Relationship Id="rId14" Type="http://schemas.openxmlformats.org/officeDocument/2006/relationships/oleObject" Target="../embeddings/oleObject11.bin"/><Relationship Id="rId22" Type="http://schemas.openxmlformats.org/officeDocument/2006/relationships/image" Target="../media/image18.wmf"/><Relationship Id="rId27"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9.2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with Integers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291840"/>
          </a:xfrm>
          <a:solidFill>
            <a:srgbClr val="FFFFCC"/>
          </a:solidFill>
          <a:ln w="28575">
            <a:solidFill>
              <a:srgbClr val="000000"/>
            </a:solidFill>
          </a:ln>
        </p:spPr>
        <p:txBody>
          <a:bodyPr>
            <a:noAutofit/>
          </a:bodyPr>
          <a:lstStyle/>
          <a:p>
            <a:r>
              <a:rPr lang="en-US" dirty="0">
                <a:solidFill>
                  <a:srgbClr val="000000"/>
                </a:solidFill>
              </a:rPr>
              <a:t>Find each of the following sums.</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4" name="Object 3"/>
          <p:cNvGraphicFramePr>
            <a:graphicFrameLocks noChangeAspect="1"/>
          </p:cNvGraphicFramePr>
          <p:nvPr/>
        </p:nvGraphicFramePr>
        <p:xfrm>
          <a:off x="548640" y="2019300"/>
          <a:ext cx="6337300" cy="2400300"/>
        </p:xfrm>
        <a:graphic>
          <a:graphicData uri="http://schemas.openxmlformats.org/presentationml/2006/ole">
            <mc:AlternateContent xmlns:mc="http://schemas.openxmlformats.org/markup-compatibility/2006">
              <mc:Choice xmlns:v="urn:schemas-microsoft-com:vml" Requires="v">
                <p:oleObj spid="_x0000_s5125" name="Equation" r:id="rId3" imgW="6337080" imgH="2400120" progId="Equation.DSMT4">
                  <p:embed/>
                </p:oleObj>
              </mc:Choice>
              <mc:Fallback>
                <p:oleObj name="Equation" r:id="rId3" imgW="6337080" imgH="240012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019300"/>
                        <a:ext cx="6337300" cy="240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tabLst>
                <a:tab pos="463550" algn="l"/>
              </a:tabLst>
            </a:pPr>
            <a:r>
              <a:rPr lang="en-US" b="1" dirty="0"/>
              <a:t>1.</a:t>
            </a:r>
            <a:r>
              <a:rPr lang="en-US" dirty="0">
                <a:solidFill>
                  <a:srgbClr val="FF0000"/>
                </a:solidFill>
              </a:rPr>
              <a:t>	−8 </a:t>
            </a:r>
          </a:p>
          <a:p>
            <a:pPr>
              <a:tabLst>
                <a:tab pos="463550" algn="l"/>
              </a:tabLst>
            </a:pPr>
            <a:r>
              <a:rPr lang="en-US" b="1" dirty="0"/>
              <a:t>2.</a:t>
            </a:r>
            <a:r>
              <a:rPr lang="en-US" dirty="0">
                <a:solidFill>
                  <a:srgbClr val="FF0000"/>
                </a:solidFill>
              </a:rPr>
              <a:t>	2 </a:t>
            </a:r>
          </a:p>
          <a:p>
            <a:pPr>
              <a:tabLst>
                <a:tab pos="463550" algn="l"/>
              </a:tabLst>
            </a:pPr>
            <a:r>
              <a:rPr lang="en-US" b="1" dirty="0"/>
              <a:t>3.</a:t>
            </a:r>
            <a:r>
              <a:rPr lang="en-US" b="1" dirty="0">
                <a:solidFill>
                  <a:srgbClr val="FF0000"/>
                </a:solidFill>
              </a:rPr>
              <a:t>	</a:t>
            </a:r>
            <a:r>
              <a:rPr lang="en-US" dirty="0">
                <a:solidFill>
                  <a:srgbClr val="FF0000"/>
                </a:solidFill>
              </a:rPr>
              <a:t>−4 </a:t>
            </a:r>
          </a:p>
          <a:p>
            <a:pPr>
              <a:tabLst>
                <a:tab pos="463550" algn="l"/>
              </a:tabLst>
            </a:pPr>
            <a:r>
              <a:rPr lang="en-US" b="1" dirty="0"/>
              <a:t>4.</a:t>
            </a:r>
            <a:r>
              <a:rPr lang="en-US" dirty="0">
                <a:solidFill>
                  <a:srgbClr val="FF0000"/>
                </a:solidFill>
              </a:rPr>
              <a:t>	−35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Develop an intuitive understanding of adding integers along a number line. </a:t>
            </a:r>
          </a:p>
          <a:p>
            <a:pPr marL="341313" indent="-341313">
              <a:buFont typeface="Courier New" pitchFamily="49" charset="0"/>
              <a:buChar char="o"/>
            </a:pPr>
            <a:r>
              <a:rPr lang="en-US" dirty="0"/>
              <a:t>Learn how to add with integers.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pPr>
              <a:tabLst>
                <a:tab pos="463550" algn="l"/>
                <a:tab pos="4121150" algn="l"/>
                <a:tab pos="4572000" algn="l"/>
              </a:tabLst>
            </a:pPr>
            <a:r>
              <a:rPr lang="en-US" dirty="0"/>
              <a:t>Find each of the following sums. </a:t>
            </a:r>
          </a:p>
          <a:p>
            <a:pPr>
              <a:tabLst>
                <a:tab pos="463550" algn="l"/>
                <a:tab pos="4121150" algn="l"/>
                <a:tab pos="4572000" algn="l"/>
              </a:tabLst>
            </a:pPr>
            <a:r>
              <a:rPr lang="en-US" b="1" dirty="0"/>
              <a:t>a.	</a:t>
            </a:r>
            <a:r>
              <a:rPr lang="en-US" dirty="0">
                <a:solidFill>
                  <a:srgbClr val="0000FF"/>
                </a:solidFill>
              </a:rPr>
              <a:t>(−5) + (+4)</a:t>
            </a:r>
            <a:r>
              <a:rPr lang="en-US" dirty="0"/>
              <a:t>	</a:t>
            </a:r>
            <a:r>
              <a:rPr lang="en-US" b="1" dirty="0"/>
              <a:t>b.	</a:t>
            </a:r>
            <a:r>
              <a:rPr lang="en-US" dirty="0">
                <a:solidFill>
                  <a:srgbClr val="0000FF"/>
                </a:solidFill>
              </a:rPr>
              <a:t>(−3) + (−8) </a:t>
            </a:r>
          </a:p>
          <a:p>
            <a:pPr>
              <a:tabLst>
                <a:tab pos="463550" algn="l"/>
                <a:tab pos="4121150" algn="l"/>
                <a:tab pos="4572000" algn="l"/>
              </a:tabLst>
            </a:pPr>
            <a:r>
              <a:rPr lang="en-US" b="1" dirty="0"/>
              <a:t>c.</a:t>
            </a:r>
            <a:r>
              <a:rPr lang="en-US" dirty="0"/>
              <a:t>	</a:t>
            </a:r>
            <a:r>
              <a:rPr lang="en-US" dirty="0">
                <a:solidFill>
                  <a:srgbClr val="0000FF"/>
                </a:solidFill>
              </a:rPr>
              <a:t>(+6) + (−10)</a:t>
            </a:r>
            <a:r>
              <a:rPr lang="en-US" dirty="0"/>
              <a:t>	</a:t>
            </a:r>
            <a:r>
              <a:rPr lang="en-US" b="1" dirty="0"/>
              <a:t>d.	</a:t>
            </a:r>
            <a:r>
              <a:rPr lang="en-US" dirty="0">
                <a:solidFill>
                  <a:srgbClr val="0000FF"/>
                </a:solidFill>
              </a:rPr>
              <a:t>(−7) + (+7) </a:t>
            </a:r>
          </a:p>
          <a:p>
            <a:pPr>
              <a:tabLst>
                <a:tab pos="463550" algn="l"/>
                <a:tab pos="4121150" algn="l"/>
                <a:tab pos="4572000" algn="l"/>
              </a:tabLst>
            </a:pPr>
            <a:r>
              <a:rPr lang="en-US" b="1" dirty="0"/>
              <a:t>Solution </a:t>
            </a:r>
          </a:p>
          <a:p>
            <a:pPr>
              <a:tabLst>
                <a:tab pos="463550" algn="l"/>
                <a:tab pos="4121150" algn="l"/>
                <a:tab pos="4572000" algn="l"/>
              </a:tabLst>
            </a:pPr>
            <a:r>
              <a:rPr lang="en-US" b="1" dirty="0"/>
              <a:t>a.	</a:t>
            </a:r>
          </a:p>
        </p:txBody>
      </p:sp>
      <p:sp>
        <p:nvSpPr>
          <p:cNvPr id="8" name="Rectangle 7"/>
          <p:cNvSpPr/>
          <p:nvPr/>
        </p:nvSpPr>
        <p:spPr>
          <a:xfrm>
            <a:off x="3366381" y="5440680"/>
            <a:ext cx="2411238" cy="523220"/>
          </a:xfrm>
          <a:prstGeom prst="rect">
            <a:avLst/>
          </a:prstGeom>
        </p:spPr>
        <p:txBody>
          <a:bodyPr wrap="none">
            <a:spAutoFit/>
          </a:bodyPr>
          <a:lstStyle/>
          <a:p>
            <a:r>
              <a:rPr lang="en-US" sz="2800" dirty="0">
                <a:solidFill>
                  <a:srgbClr val="0000FF"/>
                </a:solidFill>
              </a:rPr>
              <a:t>(−5) + (+4) = </a:t>
            </a:r>
            <a:r>
              <a:rPr lang="en-US" sz="2800" dirty="0">
                <a:solidFill>
                  <a:srgbClr val="FF0000"/>
                </a:solidFill>
                <a:latin typeface="Symbol" pitchFamily="18" charset="2"/>
              </a:rPr>
              <a:t>-</a:t>
            </a:r>
            <a:r>
              <a:rPr lang="en-US" sz="2800" dirty="0">
                <a:solidFill>
                  <a:srgbClr val="FF0000"/>
                </a:solidFill>
              </a:rPr>
              <a:t>1</a:t>
            </a:r>
          </a:p>
        </p:txBody>
      </p:sp>
      <p:sp>
        <p:nvSpPr>
          <p:cNvPr id="9" name="Rectangle 8"/>
          <p:cNvSpPr/>
          <p:nvPr/>
        </p:nvSpPr>
        <p:spPr>
          <a:xfrm>
            <a:off x="3733800" y="3429000"/>
            <a:ext cx="1434239" cy="400110"/>
          </a:xfrm>
          <a:prstGeom prst="rect">
            <a:avLst/>
          </a:prstGeom>
        </p:spPr>
        <p:txBody>
          <a:bodyPr wrap="none">
            <a:spAutoFit/>
          </a:bodyPr>
          <a:lstStyle/>
          <a:p>
            <a:r>
              <a:rPr lang="en-US" sz="2000" dirty="0">
                <a:solidFill>
                  <a:srgbClr val="008080"/>
                </a:solidFill>
              </a:rPr>
              <a:t>4 units right</a:t>
            </a:r>
          </a:p>
        </p:txBody>
      </p:sp>
      <p:sp>
        <p:nvSpPr>
          <p:cNvPr id="12" name="Arc 11"/>
          <p:cNvSpPr/>
          <p:nvPr/>
        </p:nvSpPr>
        <p:spPr>
          <a:xfrm>
            <a:off x="3173104" y="3962400"/>
            <a:ext cx="2194560" cy="1386840"/>
          </a:xfrm>
          <a:prstGeom prst="arc">
            <a:avLst>
              <a:gd name="adj1" fmla="val 10859676"/>
              <a:gd name="adj2" fmla="val 0"/>
            </a:avLst>
          </a:prstGeom>
          <a:ln w="381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4778288"/>
            <a:ext cx="4114800" cy="57095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b="1" dirty="0"/>
              <a:t>b.</a:t>
            </a:r>
          </a:p>
          <a:p>
            <a:endParaRPr lang="en-US" b="1" dirty="0"/>
          </a:p>
          <a:p>
            <a:endParaRPr lang="en-US" b="1" dirty="0"/>
          </a:p>
          <a:p>
            <a:endParaRPr lang="en-US" b="1" dirty="0"/>
          </a:p>
          <a:p>
            <a:endParaRPr lang="en-US" b="1" dirty="0"/>
          </a:p>
          <a:p>
            <a:r>
              <a:rPr lang="en-US" b="1" dirty="0"/>
              <a:t>c.</a:t>
            </a:r>
          </a:p>
        </p:txBody>
      </p:sp>
      <p:sp>
        <p:nvSpPr>
          <p:cNvPr id="9" name="Rectangle 8"/>
          <p:cNvSpPr/>
          <p:nvPr/>
        </p:nvSpPr>
        <p:spPr>
          <a:xfrm>
            <a:off x="3266194" y="3035712"/>
            <a:ext cx="2611612" cy="523220"/>
          </a:xfrm>
          <a:prstGeom prst="rect">
            <a:avLst/>
          </a:prstGeom>
        </p:spPr>
        <p:txBody>
          <a:bodyPr wrap="none">
            <a:spAutoFit/>
          </a:bodyPr>
          <a:lstStyle/>
          <a:p>
            <a:r>
              <a:rPr lang="en-US" sz="2800" dirty="0">
                <a:solidFill>
                  <a:srgbClr val="0000FF"/>
                </a:solidFill>
              </a:rPr>
              <a:t>(−3) + (</a:t>
            </a:r>
            <a:r>
              <a:rPr lang="en-US" sz="2800" dirty="0">
                <a:solidFill>
                  <a:srgbClr val="0000FF"/>
                </a:solidFill>
                <a:latin typeface="Symbol" pitchFamily="18" charset="2"/>
              </a:rPr>
              <a:t>-</a:t>
            </a:r>
            <a:r>
              <a:rPr lang="en-US" sz="2800" dirty="0">
                <a:solidFill>
                  <a:srgbClr val="0000FF"/>
                </a:solidFill>
              </a:rPr>
              <a:t>8) = </a:t>
            </a:r>
            <a:r>
              <a:rPr lang="en-US" sz="2800" dirty="0">
                <a:solidFill>
                  <a:srgbClr val="FF0000"/>
                </a:solidFill>
                <a:latin typeface="Symbol" pitchFamily="18" charset="2"/>
              </a:rPr>
              <a:t>-</a:t>
            </a:r>
            <a:r>
              <a:rPr lang="en-US" sz="2800" dirty="0">
                <a:solidFill>
                  <a:srgbClr val="FF0000"/>
                </a:solidFill>
              </a:rPr>
              <a:t>11</a:t>
            </a:r>
          </a:p>
        </p:txBody>
      </p:sp>
      <p:sp>
        <p:nvSpPr>
          <p:cNvPr id="10" name="Rectangle 9"/>
          <p:cNvSpPr/>
          <p:nvPr/>
        </p:nvSpPr>
        <p:spPr>
          <a:xfrm>
            <a:off x="3200400" y="1219200"/>
            <a:ext cx="1296509" cy="400110"/>
          </a:xfrm>
          <a:prstGeom prst="rect">
            <a:avLst/>
          </a:prstGeom>
        </p:spPr>
        <p:txBody>
          <a:bodyPr wrap="none">
            <a:spAutoFit/>
          </a:bodyPr>
          <a:lstStyle/>
          <a:p>
            <a:r>
              <a:rPr lang="en-US" sz="2000" dirty="0">
                <a:solidFill>
                  <a:srgbClr val="008080"/>
                </a:solidFill>
              </a:rPr>
              <a:t>8 units left</a:t>
            </a:r>
          </a:p>
        </p:txBody>
      </p:sp>
      <p:sp>
        <p:nvSpPr>
          <p:cNvPr id="11" name="Arc 10"/>
          <p:cNvSpPr/>
          <p:nvPr/>
        </p:nvSpPr>
        <p:spPr>
          <a:xfrm>
            <a:off x="1874520" y="1619868"/>
            <a:ext cx="4023360" cy="1386840"/>
          </a:xfrm>
          <a:prstGeom prst="arc">
            <a:avLst>
              <a:gd name="adj1" fmla="val 10859676"/>
              <a:gd name="adj2" fmla="val 0"/>
            </a:avLst>
          </a:prstGeom>
          <a:ln w="381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ectangle 11"/>
          <p:cNvSpPr/>
          <p:nvPr/>
        </p:nvSpPr>
        <p:spPr>
          <a:xfrm>
            <a:off x="3266194" y="5452336"/>
            <a:ext cx="2611612" cy="523220"/>
          </a:xfrm>
          <a:prstGeom prst="rect">
            <a:avLst/>
          </a:prstGeom>
        </p:spPr>
        <p:txBody>
          <a:bodyPr wrap="none">
            <a:spAutoFit/>
          </a:bodyPr>
          <a:lstStyle/>
          <a:p>
            <a:r>
              <a:rPr lang="en-US" sz="2800" dirty="0">
                <a:solidFill>
                  <a:srgbClr val="0000FF"/>
                </a:solidFill>
              </a:rPr>
              <a:t>(+6) + (</a:t>
            </a:r>
            <a:r>
              <a:rPr lang="en-US" sz="2800" dirty="0">
                <a:solidFill>
                  <a:srgbClr val="0000FF"/>
                </a:solidFill>
                <a:latin typeface="Symbol" pitchFamily="18" charset="2"/>
              </a:rPr>
              <a:t>-</a:t>
            </a:r>
            <a:r>
              <a:rPr lang="en-US" sz="2800" dirty="0">
                <a:solidFill>
                  <a:srgbClr val="0000FF"/>
                </a:solidFill>
              </a:rPr>
              <a:t>10) = </a:t>
            </a:r>
            <a:r>
              <a:rPr lang="en-US" sz="2800" dirty="0">
                <a:solidFill>
                  <a:srgbClr val="FF0000"/>
                </a:solidFill>
                <a:latin typeface="Symbol" pitchFamily="18" charset="2"/>
              </a:rPr>
              <a:t>-</a:t>
            </a:r>
            <a:r>
              <a:rPr lang="en-US" sz="2800" dirty="0">
                <a:solidFill>
                  <a:srgbClr val="FF0000"/>
                </a:solidFill>
              </a:rPr>
              <a:t>4</a:t>
            </a:r>
          </a:p>
        </p:txBody>
      </p:sp>
      <p:sp>
        <p:nvSpPr>
          <p:cNvPr id="13" name="Rectangle 12"/>
          <p:cNvSpPr/>
          <p:nvPr/>
        </p:nvSpPr>
        <p:spPr>
          <a:xfrm>
            <a:off x="3810000" y="3733800"/>
            <a:ext cx="1426353" cy="400110"/>
          </a:xfrm>
          <a:prstGeom prst="rect">
            <a:avLst/>
          </a:prstGeom>
        </p:spPr>
        <p:txBody>
          <a:bodyPr wrap="none">
            <a:spAutoFit/>
          </a:bodyPr>
          <a:lstStyle/>
          <a:p>
            <a:r>
              <a:rPr lang="en-US" sz="2000" dirty="0">
                <a:solidFill>
                  <a:srgbClr val="008080"/>
                </a:solidFill>
              </a:rPr>
              <a:t>10 units left</a:t>
            </a:r>
          </a:p>
        </p:txBody>
      </p:sp>
      <p:sp>
        <p:nvSpPr>
          <p:cNvPr id="14" name="Arc 13"/>
          <p:cNvSpPr/>
          <p:nvPr/>
        </p:nvSpPr>
        <p:spPr>
          <a:xfrm>
            <a:off x="1982676" y="4132008"/>
            <a:ext cx="5212080" cy="1291324"/>
          </a:xfrm>
          <a:prstGeom prst="arc">
            <a:avLst>
              <a:gd name="adj1" fmla="val 10859676"/>
              <a:gd name="adj2" fmla="val 0"/>
            </a:avLst>
          </a:prstGeom>
          <a:ln w="381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4265" y="4922982"/>
            <a:ext cx="6608902" cy="562048"/>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6432" y="2408382"/>
            <a:ext cx="6824568" cy="551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p:bldP spid="13" grpId="0"/>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b="1" dirty="0"/>
              <a:t>d.</a:t>
            </a:r>
          </a:p>
        </p:txBody>
      </p:sp>
      <p:sp>
        <p:nvSpPr>
          <p:cNvPr id="5" name="Rectangle 4"/>
          <p:cNvSpPr/>
          <p:nvPr/>
        </p:nvSpPr>
        <p:spPr>
          <a:xfrm>
            <a:off x="3366381" y="3230880"/>
            <a:ext cx="2214068" cy="523220"/>
          </a:xfrm>
          <a:prstGeom prst="rect">
            <a:avLst/>
          </a:prstGeom>
        </p:spPr>
        <p:txBody>
          <a:bodyPr wrap="none">
            <a:spAutoFit/>
          </a:bodyPr>
          <a:lstStyle/>
          <a:p>
            <a:r>
              <a:rPr lang="en-US" sz="2800" dirty="0">
                <a:solidFill>
                  <a:srgbClr val="0000FF"/>
                </a:solidFill>
              </a:rPr>
              <a:t>(−7) + (+7) = </a:t>
            </a:r>
            <a:r>
              <a:rPr lang="en-US" sz="2800" dirty="0">
                <a:solidFill>
                  <a:srgbClr val="FF0000"/>
                </a:solidFill>
              </a:rPr>
              <a:t>0</a:t>
            </a:r>
          </a:p>
        </p:txBody>
      </p:sp>
      <p:sp>
        <p:nvSpPr>
          <p:cNvPr id="7" name="Rectangle 6"/>
          <p:cNvSpPr/>
          <p:nvPr/>
        </p:nvSpPr>
        <p:spPr>
          <a:xfrm>
            <a:off x="3733800" y="1219200"/>
            <a:ext cx="1434239" cy="400110"/>
          </a:xfrm>
          <a:prstGeom prst="rect">
            <a:avLst/>
          </a:prstGeom>
        </p:spPr>
        <p:txBody>
          <a:bodyPr wrap="none">
            <a:spAutoFit/>
          </a:bodyPr>
          <a:lstStyle/>
          <a:p>
            <a:r>
              <a:rPr lang="en-US" sz="2000" dirty="0">
                <a:solidFill>
                  <a:srgbClr val="008080"/>
                </a:solidFill>
              </a:rPr>
              <a:t>7 units right</a:t>
            </a:r>
          </a:p>
        </p:txBody>
      </p:sp>
      <p:sp>
        <p:nvSpPr>
          <p:cNvPr id="8" name="Arc 7"/>
          <p:cNvSpPr/>
          <p:nvPr/>
        </p:nvSpPr>
        <p:spPr>
          <a:xfrm>
            <a:off x="2546556" y="1782096"/>
            <a:ext cx="3931920" cy="1386840"/>
          </a:xfrm>
          <a:prstGeom prst="arc">
            <a:avLst>
              <a:gd name="adj1" fmla="val 10859676"/>
              <a:gd name="adj2" fmla="val 0"/>
            </a:avLst>
          </a:prstGeom>
          <a:ln w="381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2543730"/>
            <a:ext cx="5334000" cy="5957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for Addition with Integers </a:t>
            </a:r>
          </a:p>
        </p:txBody>
      </p:sp>
      <p:sp>
        <p:nvSpPr>
          <p:cNvPr id="3" name="Content Placeholder 2"/>
          <p:cNvSpPr>
            <a:spLocks noGrp="1"/>
          </p:cNvSpPr>
          <p:nvPr>
            <p:ph idx="1"/>
          </p:nvPr>
        </p:nvSpPr>
        <p:spPr>
          <a:solidFill>
            <a:srgbClr val="FFFFCC"/>
          </a:solidFill>
          <a:ln w="28575">
            <a:solidFill>
              <a:srgbClr val="000000"/>
            </a:solidFill>
          </a:ln>
        </p:spPr>
        <p:txBody>
          <a:bodyPr/>
          <a:lstStyle/>
          <a:p>
            <a:pPr algn="ctr">
              <a:tabLst>
                <a:tab pos="463550" algn="l"/>
              </a:tabLst>
            </a:pPr>
            <a:r>
              <a:rPr lang="en-US" b="1" dirty="0">
                <a:solidFill>
                  <a:srgbClr val="000000"/>
                </a:solidFill>
              </a:rPr>
              <a:t>Rules for Addition with Integers </a:t>
            </a:r>
          </a:p>
          <a:p>
            <a:pPr>
              <a:tabLst>
                <a:tab pos="463550" algn="l"/>
              </a:tabLst>
            </a:pPr>
            <a:r>
              <a:rPr lang="en-US" b="1" dirty="0">
                <a:solidFill>
                  <a:srgbClr val="000000"/>
                </a:solidFill>
              </a:rPr>
              <a:t>1.	</a:t>
            </a:r>
            <a:r>
              <a:rPr lang="en-US" dirty="0">
                <a:solidFill>
                  <a:srgbClr val="000000"/>
                </a:solidFill>
              </a:rPr>
              <a:t>To add two integers with like signs, add their 	absolute values and use the common sign. </a:t>
            </a: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endParaRPr lang="en-US" dirty="0">
              <a:solidFill>
                <a:srgbClr val="000000"/>
              </a:solidFill>
            </a:endParaRPr>
          </a:p>
        </p:txBody>
      </p:sp>
      <p:graphicFrame>
        <p:nvGraphicFramePr>
          <p:cNvPr id="4" name="Object 3"/>
          <p:cNvGraphicFramePr>
            <a:graphicFrameLocks noChangeAspect="1"/>
          </p:cNvGraphicFramePr>
          <p:nvPr/>
        </p:nvGraphicFramePr>
        <p:xfrm>
          <a:off x="1644650" y="3581400"/>
          <a:ext cx="5854700" cy="546100"/>
        </p:xfrm>
        <a:graphic>
          <a:graphicData uri="http://schemas.openxmlformats.org/presentationml/2006/ole">
            <mc:AlternateContent xmlns:mc="http://schemas.openxmlformats.org/markup-compatibility/2006">
              <mc:Choice xmlns:v="urn:schemas-microsoft-com:vml" Requires="v">
                <p:oleObj spid="_x0000_s1032" name="Equation" r:id="rId3" imgW="5854700" imgH="546100" progId="Equation.DSMT4">
                  <p:embed/>
                </p:oleObj>
              </mc:Choice>
              <mc:Fallback>
                <p:oleObj name="Equation" r:id="rId3" imgW="5854700" imgH="5461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3581400"/>
                        <a:ext cx="58547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07" name="Object 3"/>
          <p:cNvGraphicFramePr>
            <a:graphicFrameLocks noChangeAspect="1"/>
          </p:cNvGraphicFramePr>
          <p:nvPr/>
        </p:nvGraphicFramePr>
        <p:xfrm>
          <a:off x="1625600" y="5016500"/>
          <a:ext cx="5892800" cy="546100"/>
        </p:xfrm>
        <a:graphic>
          <a:graphicData uri="http://schemas.openxmlformats.org/presentationml/2006/ole">
            <mc:AlternateContent xmlns:mc="http://schemas.openxmlformats.org/markup-compatibility/2006">
              <mc:Choice xmlns:v="urn:schemas-microsoft-com:vml" Requires="v">
                <p:oleObj spid="_x0000_s1033" name="Equation" r:id="rId5" imgW="5892800" imgH="546100" progId="Equation.DSMT4">
                  <p:embed/>
                </p:oleObj>
              </mc:Choice>
              <mc:Fallback>
                <p:oleObj name="Equation" r:id="rId5" imgW="5892800" imgH="5461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5600" y="5016500"/>
                        <a:ext cx="5892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3962400" y="2819400"/>
            <a:ext cx="2651760" cy="400110"/>
          </a:xfrm>
          <a:prstGeom prst="rect">
            <a:avLst/>
          </a:prstGeom>
        </p:spPr>
        <p:txBody>
          <a:bodyPr>
            <a:spAutoFit/>
          </a:bodyPr>
          <a:lstStyle/>
          <a:p>
            <a:r>
              <a:rPr lang="en-US" sz="2000" dirty="0">
                <a:solidFill>
                  <a:srgbClr val="008080"/>
                </a:solidFill>
              </a:rPr>
              <a:t>common sign </a:t>
            </a:r>
          </a:p>
        </p:txBody>
      </p:sp>
      <p:cxnSp>
        <p:nvCxnSpPr>
          <p:cNvPr id="8" name="Straight Arrow Connector 7"/>
          <p:cNvCxnSpPr/>
          <p:nvPr/>
        </p:nvCxnSpPr>
        <p:spPr>
          <a:xfrm rot="5400000">
            <a:off x="3611880" y="3295024"/>
            <a:ext cx="457200" cy="36576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15088" y="4272888"/>
            <a:ext cx="2651760" cy="400110"/>
          </a:xfrm>
          <a:prstGeom prst="rect">
            <a:avLst/>
          </a:prstGeom>
        </p:spPr>
        <p:txBody>
          <a:bodyPr>
            <a:spAutoFit/>
          </a:bodyPr>
          <a:lstStyle/>
          <a:p>
            <a:r>
              <a:rPr lang="en-US" sz="2000" dirty="0">
                <a:solidFill>
                  <a:srgbClr val="008080"/>
                </a:solidFill>
              </a:rPr>
              <a:t>common sign </a:t>
            </a:r>
          </a:p>
        </p:txBody>
      </p:sp>
      <p:cxnSp>
        <p:nvCxnSpPr>
          <p:cNvPr id="10" name="Straight Arrow Connector 9"/>
          <p:cNvCxnSpPr/>
          <p:nvPr/>
        </p:nvCxnSpPr>
        <p:spPr>
          <a:xfrm rot="5400000">
            <a:off x="3564568" y="4748512"/>
            <a:ext cx="457200" cy="36576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for Addition with Integers </a:t>
            </a:r>
          </a:p>
        </p:txBody>
      </p:sp>
      <p:sp>
        <p:nvSpPr>
          <p:cNvPr id="3" name="Content Placeholder 2"/>
          <p:cNvSpPr>
            <a:spLocks noGrp="1"/>
          </p:cNvSpPr>
          <p:nvPr>
            <p:ph idx="1"/>
          </p:nvPr>
        </p:nvSpPr>
        <p:spPr>
          <a:solidFill>
            <a:srgbClr val="FFFFCC"/>
          </a:solidFill>
          <a:ln w="28575">
            <a:solidFill>
              <a:srgbClr val="000000"/>
            </a:solidFill>
          </a:ln>
        </p:spPr>
        <p:txBody>
          <a:bodyPr/>
          <a:lstStyle/>
          <a:p>
            <a:pPr marL="463550" indent="-463550" algn="ctr"/>
            <a:r>
              <a:rPr lang="en-US" b="1" dirty="0">
                <a:solidFill>
                  <a:srgbClr val="000000"/>
                </a:solidFill>
              </a:rPr>
              <a:t>Rules for Addition with Integers (cont.) </a:t>
            </a:r>
          </a:p>
          <a:p>
            <a:pPr marL="463550" indent="-463550"/>
            <a:r>
              <a:rPr lang="en-US" b="1" dirty="0">
                <a:solidFill>
                  <a:srgbClr val="000000"/>
                </a:solidFill>
              </a:rPr>
              <a:t>2.</a:t>
            </a:r>
            <a:r>
              <a:rPr lang="en-US" dirty="0">
                <a:solidFill>
                  <a:srgbClr val="000000"/>
                </a:solidFill>
              </a:rPr>
              <a:t>	To add two integers with unlike signs, subtract their absolute values (the smaller from the larger) and use the sign of the integer with the larger absolute value. </a:t>
            </a:r>
          </a:p>
          <a:p>
            <a:pPr marL="463550" indent="-463550"/>
            <a:endParaRPr lang="en-US" dirty="0">
              <a:solidFill>
                <a:srgbClr val="000000"/>
              </a:solidFill>
            </a:endParaRPr>
          </a:p>
          <a:p>
            <a:pPr marL="463550" indent="-463550"/>
            <a:endParaRPr lang="en-US" dirty="0">
              <a:solidFill>
                <a:srgbClr val="000000"/>
              </a:solidFill>
            </a:endParaRPr>
          </a:p>
          <a:p>
            <a:pPr marL="463550" indent="-463550"/>
            <a:endParaRPr lang="en-US" dirty="0">
              <a:solidFill>
                <a:srgbClr val="000000"/>
              </a:solidFill>
            </a:endParaRPr>
          </a:p>
          <a:p>
            <a:pPr marL="463550" indent="-463550"/>
            <a:endParaRPr lang="en-US" dirty="0">
              <a:solidFill>
                <a:srgbClr val="000000"/>
              </a:solidFill>
            </a:endParaRPr>
          </a:p>
        </p:txBody>
      </p:sp>
      <p:graphicFrame>
        <p:nvGraphicFramePr>
          <p:cNvPr id="4" name="Object 3"/>
          <p:cNvGraphicFramePr>
            <a:graphicFrameLocks noChangeAspect="1"/>
          </p:cNvGraphicFramePr>
          <p:nvPr/>
        </p:nvGraphicFramePr>
        <p:xfrm>
          <a:off x="1219200" y="3733800"/>
          <a:ext cx="6959600" cy="1816100"/>
        </p:xfrm>
        <a:graphic>
          <a:graphicData uri="http://schemas.openxmlformats.org/presentationml/2006/ole">
            <mc:AlternateContent xmlns:mc="http://schemas.openxmlformats.org/markup-compatibility/2006">
              <mc:Choice xmlns:v="urn:schemas-microsoft-com:vml" Requires="v">
                <p:oleObj spid="_x0000_s2053" name="Equation" r:id="rId3" imgW="6959600" imgH="1816100" progId="Equation.DSMT4">
                  <p:embed/>
                </p:oleObj>
              </mc:Choice>
              <mc:Fallback>
                <p:oleObj name="Equation" r:id="rId3" imgW="6959600" imgH="18161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733800"/>
                        <a:ext cx="6959600" cy="181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a:xfrm>
            <a:off x="457200" y="1280160"/>
            <a:ext cx="8229600" cy="4616648"/>
          </a:xfrm>
        </p:spPr>
        <p:txBody>
          <a:bodyPr>
            <a:spAutoFit/>
          </a:bodyPr>
          <a:lstStyle/>
          <a:p>
            <a:r>
              <a:rPr lang="en-US" dirty="0"/>
              <a:t>Find each of the following sums.</a:t>
            </a:r>
          </a:p>
          <a:p>
            <a:endParaRPr lang="en-US" dirty="0"/>
          </a:p>
          <a:p>
            <a:endParaRPr lang="en-US" dirty="0"/>
          </a:p>
          <a:p>
            <a:pPr>
              <a:lnSpc>
                <a:spcPct val="150000"/>
              </a:lnSpc>
            </a:pPr>
            <a:endParaRPr lang="en-US" dirty="0"/>
          </a:p>
          <a:p>
            <a:r>
              <a:rPr lang="en-US" b="1" dirty="0"/>
              <a:t>Solution </a:t>
            </a:r>
          </a:p>
          <a:p>
            <a:r>
              <a:rPr lang="en-US" dirty="0"/>
              <a:t>One technique for adding several integers is to mentally add the positive and negative integers separately and then add these results. (We are, in effect, using the commutative and associative properties of addition.)</a:t>
            </a:r>
          </a:p>
        </p:txBody>
      </p:sp>
      <p:graphicFrame>
        <p:nvGraphicFramePr>
          <p:cNvPr id="228357" name="Object 5"/>
          <p:cNvGraphicFramePr>
            <a:graphicFrameLocks noChangeAspect="1"/>
          </p:cNvGraphicFramePr>
          <p:nvPr/>
        </p:nvGraphicFramePr>
        <p:xfrm>
          <a:off x="528638" y="1919748"/>
          <a:ext cx="6680200" cy="1498600"/>
        </p:xfrm>
        <a:graphic>
          <a:graphicData uri="http://schemas.openxmlformats.org/presentationml/2006/ole">
            <mc:AlternateContent xmlns:mc="http://schemas.openxmlformats.org/markup-compatibility/2006">
              <mc:Choice xmlns:v="urn:schemas-microsoft-com:vml" Requires="v">
                <p:oleObj spid="_x0000_s3077" name="Equation" r:id="rId3" imgW="6680200" imgH="1498600" progId="Equation.DSMT4">
                  <p:embed/>
                </p:oleObj>
              </mc:Choice>
              <mc:Fallback>
                <p:oleObj name="Equation" r:id="rId3" imgW="6680200" imgH="14986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8" y="1919748"/>
                        <a:ext cx="6680200" cy="149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graphicFrame>
        <p:nvGraphicFramePr>
          <p:cNvPr id="229380" name="Object 4"/>
          <p:cNvGraphicFramePr>
            <a:graphicFrameLocks noChangeAspect="1"/>
          </p:cNvGraphicFramePr>
          <p:nvPr/>
        </p:nvGraphicFramePr>
        <p:xfrm>
          <a:off x="5763340" y="3886200"/>
          <a:ext cx="1079500" cy="1422400"/>
        </p:xfrm>
        <a:graphic>
          <a:graphicData uri="http://schemas.openxmlformats.org/presentationml/2006/ole">
            <mc:AlternateContent xmlns:mc="http://schemas.openxmlformats.org/markup-compatibility/2006">
              <mc:Choice xmlns:v="urn:schemas-microsoft-com:vml" Requires="v">
                <p:oleObj spid="_x0000_s4144" name="Equation" r:id="rId3" imgW="1079280" imgH="1422360" progId="Equation.DSMT4">
                  <p:embed/>
                </p:oleObj>
              </mc:Choice>
              <mc:Fallback>
                <p:oleObj name="Equation" r:id="rId3" imgW="1079280" imgH="142236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3340" y="3886200"/>
                        <a:ext cx="10795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143000" y="2863644"/>
          <a:ext cx="596900" cy="292100"/>
        </p:xfrm>
        <a:graphic>
          <a:graphicData uri="http://schemas.openxmlformats.org/presentationml/2006/ole">
            <mc:AlternateContent xmlns:mc="http://schemas.openxmlformats.org/markup-compatibility/2006">
              <mc:Choice xmlns:v="urn:schemas-microsoft-com:vml" Requires="v">
                <p:oleObj spid="_x0000_s4145" name="Equation" r:id="rId5" imgW="596880" imgH="291960" progId="Equation.DSMT4">
                  <p:embed/>
                </p:oleObj>
              </mc:Choice>
              <mc:Fallback>
                <p:oleObj name="Equation" r:id="rId5" imgW="59688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863644"/>
                        <a:ext cx="59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33400" y="1401096"/>
          <a:ext cx="292100" cy="241300"/>
        </p:xfrm>
        <a:graphic>
          <a:graphicData uri="http://schemas.openxmlformats.org/presentationml/2006/ole">
            <mc:AlternateContent xmlns:mc="http://schemas.openxmlformats.org/markup-compatibility/2006">
              <mc:Choice xmlns:v="urn:schemas-microsoft-com:vml" Requires="v">
                <p:oleObj spid="_x0000_s4146" name="Equation" r:id="rId7" imgW="291960" imgH="241200" progId="Equation.DSMT4">
                  <p:embed/>
                </p:oleObj>
              </mc:Choice>
              <mc:Fallback>
                <p:oleObj name="Equation" r:id="rId7" imgW="291960" imgH="241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1401096"/>
                        <a:ext cx="292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514600" y="1386348"/>
          <a:ext cx="342900" cy="241300"/>
        </p:xfrm>
        <a:graphic>
          <a:graphicData uri="http://schemas.openxmlformats.org/presentationml/2006/ole">
            <mc:AlternateContent xmlns:mc="http://schemas.openxmlformats.org/markup-compatibility/2006">
              <mc:Choice xmlns:v="urn:schemas-microsoft-com:vml" Requires="v">
                <p:oleObj spid="_x0000_s4147" name="Equation" r:id="rId9" imgW="342720" imgH="241200" progId="Equation.DSMT4">
                  <p:embed/>
                </p:oleObj>
              </mc:Choice>
              <mc:Fallback>
                <p:oleObj name="Equation" r:id="rId9" imgW="342720" imgH="241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138634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514600" y="4038600"/>
          <a:ext cx="342900" cy="241300"/>
        </p:xfrm>
        <a:graphic>
          <a:graphicData uri="http://schemas.openxmlformats.org/presentationml/2006/ole">
            <mc:AlternateContent xmlns:mc="http://schemas.openxmlformats.org/markup-compatibility/2006">
              <mc:Choice xmlns:v="urn:schemas-microsoft-com:vml" Requires="v">
                <p:oleObj spid="_x0000_s4148" name="Equation" r:id="rId11" imgW="342720" imgH="241200" progId="Equation.DSMT4">
                  <p:embed/>
                </p:oleObj>
              </mc:Choice>
              <mc:Fallback>
                <p:oleObj name="Equation" r:id="rId11" imgW="342720" imgH="2412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40386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693652" y="1324896"/>
          <a:ext cx="622300" cy="901700"/>
        </p:xfrm>
        <a:graphic>
          <a:graphicData uri="http://schemas.openxmlformats.org/presentationml/2006/ole">
            <mc:AlternateContent xmlns:mc="http://schemas.openxmlformats.org/markup-compatibility/2006">
              <mc:Choice xmlns:v="urn:schemas-microsoft-com:vml" Requires="v">
                <p:oleObj spid="_x0000_s4149" name="Equation" r:id="rId12" imgW="622080" imgH="901440" progId="Equation.DSMT4">
                  <p:embed/>
                </p:oleObj>
              </mc:Choice>
              <mc:Fallback>
                <p:oleObj name="Equation" r:id="rId12" imgW="622080" imgH="90144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93652" y="1324896"/>
                        <a:ext cx="62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1143000" y="1342104"/>
          <a:ext cx="596900" cy="1409700"/>
        </p:xfrm>
        <a:graphic>
          <a:graphicData uri="http://schemas.openxmlformats.org/presentationml/2006/ole">
            <mc:AlternateContent xmlns:mc="http://schemas.openxmlformats.org/markup-compatibility/2006">
              <mc:Choice xmlns:v="urn:schemas-microsoft-com:vml" Requires="v">
                <p:oleObj spid="_x0000_s4150" name="Equation" r:id="rId14" imgW="596880" imgH="1409400" progId="Equation.DSMT4">
                  <p:embed/>
                </p:oleObj>
              </mc:Choice>
              <mc:Fallback>
                <p:oleObj name="Equation" r:id="rId14" imgW="596880" imgH="140940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43000" y="1342104"/>
                        <a:ext cx="5969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3719052" y="2315496"/>
          <a:ext cx="596900" cy="292100"/>
        </p:xfrm>
        <a:graphic>
          <a:graphicData uri="http://schemas.openxmlformats.org/presentationml/2006/ole">
            <mc:AlternateContent xmlns:mc="http://schemas.openxmlformats.org/markup-compatibility/2006">
              <mc:Choice xmlns:v="urn:schemas-microsoft-com:vml" Requires="v">
                <p:oleObj spid="_x0000_s4151" name="Equation" r:id="rId16" imgW="596880" imgH="291960" progId="Equation.DSMT4">
                  <p:embed/>
                </p:oleObj>
              </mc:Choice>
              <mc:Fallback>
                <p:oleObj name="Equation" r:id="rId16" imgW="59688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9052" y="2315496"/>
                        <a:ext cx="59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530940" y="3947652"/>
          <a:ext cx="292100" cy="304800"/>
        </p:xfrm>
        <a:graphic>
          <a:graphicData uri="http://schemas.openxmlformats.org/presentationml/2006/ole">
            <mc:AlternateContent xmlns:mc="http://schemas.openxmlformats.org/markup-compatibility/2006">
              <mc:Choice xmlns:v="urn:schemas-microsoft-com:vml" Requires="v">
                <p:oleObj spid="_x0000_s4152" name="Equation" r:id="rId17" imgW="291960" imgH="304560" progId="Equation.DSMT4">
                  <p:embed/>
                </p:oleObj>
              </mc:Choice>
              <mc:Fallback>
                <p:oleObj name="Equation" r:id="rId17" imgW="291960" imgH="304560" progId="Equation.DSMT4">
                  <p:embed/>
                  <p:pic>
                    <p:nvPicPr>
                      <p:cNvPr id="0" name="Picture 1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940" y="3947652"/>
                        <a:ext cx="292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1113504" y="3962400"/>
          <a:ext cx="596900" cy="1422400"/>
        </p:xfrm>
        <a:graphic>
          <a:graphicData uri="http://schemas.openxmlformats.org/presentationml/2006/ole">
            <mc:AlternateContent xmlns:mc="http://schemas.openxmlformats.org/markup-compatibility/2006">
              <mc:Choice xmlns:v="urn:schemas-microsoft-com:vml" Requires="v">
                <p:oleObj spid="_x0000_s4153" name="Equation" r:id="rId19" imgW="596880" imgH="1422360" progId="Equation.DSMT4">
                  <p:embed/>
                </p:oleObj>
              </mc:Choice>
              <mc:Fallback>
                <p:oleObj name="Equation" r:id="rId19" imgW="596880" imgH="1422360" progId="Equation.DSMT4">
                  <p:embed/>
                  <p:pic>
                    <p:nvPicPr>
                      <p:cNvPr id="0"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13504" y="3962400"/>
                        <a:ext cx="5969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1342104" y="5488860"/>
          <a:ext cx="368300" cy="279400"/>
        </p:xfrm>
        <a:graphic>
          <a:graphicData uri="http://schemas.openxmlformats.org/presentationml/2006/ole">
            <mc:AlternateContent xmlns:mc="http://schemas.openxmlformats.org/markup-compatibility/2006">
              <mc:Choice xmlns:v="urn:schemas-microsoft-com:vml" Requires="v">
                <p:oleObj spid="_x0000_s4154" name="Equation" r:id="rId21" imgW="368280" imgH="279360" progId="Equation.DSMT4">
                  <p:embed/>
                </p:oleObj>
              </mc:Choice>
              <mc:Fallback>
                <p:oleObj name="Equation" r:id="rId21" imgW="368280" imgH="279360" progId="Equation.DSMT4">
                  <p:embed/>
                  <p:pic>
                    <p:nvPicPr>
                      <p:cNvPr id="0" name="Picture 1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42104" y="548886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3844004" y="4970208"/>
          <a:ext cx="368300" cy="279400"/>
        </p:xfrm>
        <a:graphic>
          <a:graphicData uri="http://schemas.openxmlformats.org/presentationml/2006/ole">
            <mc:AlternateContent xmlns:mc="http://schemas.openxmlformats.org/markup-compatibility/2006">
              <mc:Choice xmlns:v="urn:schemas-microsoft-com:vml" Requires="v">
                <p:oleObj spid="_x0000_s4155" name="Equation" r:id="rId23" imgW="368280" imgH="279360" progId="Equation.DSMT4">
                  <p:embed/>
                </p:oleObj>
              </mc:Choice>
              <mc:Fallback>
                <p:oleObj name="Equation" r:id="rId23" imgW="368280" imgH="279360" progId="Equation.DSMT4">
                  <p:embed/>
                  <p:pic>
                    <p:nvPicPr>
                      <p:cNvPr id="0" name="Picture 1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44004" y="497020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3628104" y="3962400"/>
          <a:ext cx="584200" cy="901700"/>
        </p:xfrm>
        <a:graphic>
          <a:graphicData uri="http://schemas.openxmlformats.org/presentationml/2006/ole">
            <mc:AlternateContent xmlns:mc="http://schemas.openxmlformats.org/markup-compatibility/2006">
              <mc:Choice xmlns:v="urn:schemas-microsoft-com:vml" Requires="v">
                <p:oleObj spid="_x0000_s4156" name="Equation" r:id="rId24" imgW="583920" imgH="901440" progId="Equation.DSMT4">
                  <p:embed/>
                </p:oleObj>
              </mc:Choice>
              <mc:Fallback>
                <p:oleObj name="Equation" r:id="rId24" imgW="583920" imgH="901440" progId="Equation.DSMT4">
                  <p:embed/>
                  <p:pic>
                    <p:nvPicPr>
                      <p:cNvPr id="0" name="Picture 1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628104" y="3962400"/>
                        <a:ext cx="584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6245940" y="5378244"/>
          <a:ext cx="596900" cy="292100"/>
        </p:xfrm>
        <a:graphic>
          <a:graphicData uri="http://schemas.openxmlformats.org/presentationml/2006/ole">
            <mc:AlternateContent xmlns:mc="http://schemas.openxmlformats.org/markup-compatibility/2006">
              <mc:Choice xmlns:v="urn:schemas-microsoft-com:vml" Requires="v">
                <p:oleObj spid="_x0000_s4157" name="Equation" r:id="rId26" imgW="596880" imgH="291960" progId="Equation.DSMT4">
                  <p:embed/>
                </p:oleObj>
              </mc:Choice>
              <mc:Fallback>
                <p:oleObj name="Equation" r:id="rId26" imgW="596880" imgH="291960" progId="Equation.DSMT4">
                  <p:embed/>
                  <p:pic>
                    <p:nvPicPr>
                      <p:cNvPr id="0" name="Picture 1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245940" y="5378244"/>
                        <a:ext cx="59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938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204</Words>
  <Application>Microsoft Office PowerPoint</Application>
  <PresentationFormat>On-screen Show (4:3)</PresentationFormat>
  <Paragraphs>59</Paragraphs>
  <Slides>11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Symbol</vt:lpstr>
      <vt:lpstr>Courier New</vt:lpstr>
      <vt:lpstr>Office Theme</vt:lpstr>
      <vt:lpstr>Equation</vt:lpstr>
      <vt:lpstr>Section 9.2</vt:lpstr>
      <vt:lpstr>Objectives</vt:lpstr>
      <vt:lpstr>Example 1</vt:lpstr>
      <vt:lpstr>Example 1 (cont.)</vt:lpstr>
      <vt:lpstr>Example 1 (cont.)</vt:lpstr>
      <vt:lpstr>Rules for Addition with Integers </vt:lpstr>
      <vt:lpstr>Rules for Addition with Integers </vt:lpstr>
      <vt:lpstr>Example 2</vt:lpstr>
      <vt:lpstr>Example 2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35</cp:revision>
  <dcterms:created xsi:type="dcterms:W3CDTF">2013-04-26T14:43:13Z</dcterms:created>
  <dcterms:modified xsi:type="dcterms:W3CDTF">2016-10-03T16:02:23Z</dcterms:modified>
</cp:coreProperties>
</file>